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Default Extension="wdp" ContentType="image/vnd.ms-photo"/>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xls" ContentType="application/vnd.ms-exce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0"/>
  </p:notesMasterIdLst>
  <p:handoutMasterIdLst>
    <p:handoutMasterId r:id="rId261"/>
  </p:handoutMasterIdLst>
  <p:sldIdLst>
    <p:sldId id="660" r:id="rId2"/>
    <p:sldId id="885" r:id="rId3"/>
    <p:sldId id="884" r:id="rId4"/>
    <p:sldId id="895" r:id="rId5"/>
    <p:sldId id="896" r:id="rId6"/>
    <p:sldId id="897" r:id="rId7"/>
    <p:sldId id="886" r:id="rId8"/>
    <p:sldId id="841" r:id="rId9"/>
    <p:sldId id="763" r:id="rId10"/>
    <p:sldId id="898" r:id="rId11"/>
    <p:sldId id="899" r:id="rId12"/>
    <p:sldId id="900" r:id="rId13"/>
    <p:sldId id="901" r:id="rId14"/>
    <p:sldId id="902" r:id="rId15"/>
    <p:sldId id="903" r:id="rId16"/>
    <p:sldId id="904" r:id="rId17"/>
    <p:sldId id="905" r:id="rId18"/>
    <p:sldId id="906" r:id="rId19"/>
    <p:sldId id="907" r:id="rId20"/>
    <p:sldId id="908" r:id="rId21"/>
    <p:sldId id="909" r:id="rId22"/>
    <p:sldId id="910" r:id="rId23"/>
    <p:sldId id="911" r:id="rId24"/>
    <p:sldId id="912" r:id="rId25"/>
    <p:sldId id="913" r:id="rId26"/>
    <p:sldId id="914" r:id="rId27"/>
    <p:sldId id="915" r:id="rId28"/>
    <p:sldId id="916" r:id="rId29"/>
    <p:sldId id="917" r:id="rId30"/>
    <p:sldId id="918" r:id="rId31"/>
    <p:sldId id="919" r:id="rId32"/>
    <p:sldId id="920" r:id="rId33"/>
    <p:sldId id="921" r:id="rId34"/>
    <p:sldId id="922" r:id="rId35"/>
    <p:sldId id="923" r:id="rId36"/>
    <p:sldId id="924" r:id="rId37"/>
    <p:sldId id="925" r:id="rId38"/>
    <p:sldId id="926" r:id="rId39"/>
    <p:sldId id="927" r:id="rId40"/>
    <p:sldId id="928" r:id="rId41"/>
    <p:sldId id="929" r:id="rId42"/>
    <p:sldId id="930" r:id="rId43"/>
    <p:sldId id="931" r:id="rId44"/>
    <p:sldId id="932" r:id="rId45"/>
    <p:sldId id="933" r:id="rId46"/>
    <p:sldId id="934" r:id="rId47"/>
    <p:sldId id="935" r:id="rId48"/>
    <p:sldId id="936" r:id="rId49"/>
    <p:sldId id="937" r:id="rId50"/>
    <p:sldId id="938" r:id="rId51"/>
    <p:sldId id="939" r:id="rId52"/>
    <p:sldId id="940" r:id="rId53"/>
    <p:sldId id="941" r:id="rId54"/>
    <p:sldId id="942" r:id="rId55"/>
    <p:sldId id="943" r:id="rId56"/>
    <p:sldId id="944" r:id="rId57"/>
    <p:sldId id="945" r:id="rId58"/>
    <p:sldId id="946" r:id="rId59"/>
    <p:sldId id="947" r:id="rId60"/>
    <p:sldId id="948" r:id="rId61"/>
    <p:sldId id="949" r:id="rId62"/>
    <p:sldId id="950" r:id="rId63"/>
    <p:sldId id="951" r:id="rId64"/>
    <p:sldId id="952" r:id="rId65"/>
    <p:sldId id="953" r:id="rId66"/>
    <p:sldId id="954" r:id="rId67"/>
    <p:sldId id="955" r:id="rId68"/>
    <p:sldId id="956" r:id="rId69"/>
    <p:sldId id="957" r:id="rId70"/>
    <p:sldId id="958" r:id="rId71"/>
    <p:sldId id="959" r:id="rId72"/>
    <p:sldId id="960" r:id="rId73"/>
    <p:sldId id="961" r:id="rId74"/>
    <p:sldId id="962" r:id="rId75"/>
    <p:sldId id="963" r:id="rId76"/>
    <p:sldId id="964" r:id="rId77"/>
    <p:sldId id="965" r:id="rId78"/>
    <p:sldId id="966" r:id="rId79"/>
    <p:sldId id="967" r:id="rId80"/>
    <p:sldId id="968" r:id="rId81"/>
    <p:sldId id="969" r:id="rId82"/>
    <p:sldId id="970" r:id="rId83"/>
    <p:sldId id="971" r:id="rId84"/>
    <p:sldId id="972" r:id="rId85"/>
    <p:sldId id="973" r:id="rId86"/>
    <p:sldId id="974" r:id="rId87"/>
    <p:sldId id="975" r:id="rId88"/>
    <p:sldId id="976" r:id="rId89"/>
    <p:sldId id="977" r:id="rId90"/>
    <p:sldId id="978" r:id="rId91"/>
    <p:sldId id="979" r:id="rId92"/>
    <p:sldId id="980" r:id="rId93"/>
    <p:sldId id="981" r:id="rId94"/>
    <p:sldId id="982" r:id="rId95"/>
    <p:sldId id="983" r:id="rId96"/>
    <p:sldId id="984" r:id="rId97"/>
    <p:sldId id="985" r:id="rId98"/>
    <p:sldId id="986" r:id="rId99"/>
    <p:sldId id="987" r:id="rId100"/>
    <p:sldId id="988" r:id="rId101"/>
    <p:sldId id="989" r:id="rId102"/>
    <p:sldId id="990" r:id="rId103"/>
    <p:sldId id="991" r:id="rId104"/>
    <p:sldId id="992" r:id="rId105"/>
    <p:sldId id="993" r:id="rId106"/>
    <p:sldId id="994" r:id="rId107"/>
    <p:sldId id="995" r:id="rId108"/>
    <p:sldId id="996" r:id="rId109"/>
    <p:sldId id="997" r:id="rId110"/>
    <p:sldId id="998" r:id="rId111"/>
    <p:sldId id="999" r:id="rId112"/>
    <p:sldId id="1000" r:id="rId113"/>
    <p:sldId id="1001" r:id="rId114"/>
    <p:sldId id="1002" r:id="rId115"/>
    <p:sldId id="1003" r:id="rId116"/>
    <p:sldId id="1004" r:id="rId117"/>
    <p:sldId id="1005" r:id="rId118"/>
    <p:sldId id="1006" r:id="rId119"/>
    <p:sldId id="1007" r:id="rId120"/>
    <p:sldId id="1008" r:id="rId121"/>
    <p:sldId id="1009" r:id="rId122"/>
    <p:sldId id="1010" r:id="rId123"/>
    <p:sldId id="1011" r:id="rId124"/>
    <p:sldId id="1012" r:id="rId125"/>
    <p:sldId id="1013" r:id="rId126"/>
    <p:sldId id="1014" r:id="rId127"/>
    <p:sldId id="1015" r:id="rId128"/>
    <p:sldId id="1016" r:id="rId129"/>
    <p:sldId id="1017" r:id="rId130"/>
    <p:sldId id="1018" r:id="rId131"/>
    <p:sldId id="1019" r:id="rId132"/>
    <p:sldId id="1020" r:id="rId133"/>
    <p:sldId id="1021" r:id="rId134"/>
    <p:sldId id="1022"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8"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055" r:id="rId168"/>
    <p:sldId id="1056" r:id="rId169"/>
    <p:sldId id="1057" r:id="rId170"/>
    <p:sldId id="1058" r:id="rId171"/>
    <p:sldId id="1059" r:id="rId172"/>
    <p:sldId id="1060" r:id="rId173"/>
    <p:sldId id="1061" r:id="rId174"/>
    <p:sldId id="1062" r:id="rId175"/>
    <p:sldId id="1063" r:id="rId176"/>
    <p:sldId id="1064" r:id="rId177"/>
    <p:sldId id="1065" r:id="rId178"/>
    <p:sldId id="1066" r:id="rId179"/>
    <p:sldId id="1067" r:id="rId180"/>
    <p:sldId id="1068" r:id="rId181"/>
    <p:sldId id="1069" r:id="rId182"/>
    <p:sldId id="1070" r:id="rId183"/>
    <p:sldId id="1071" r:id="rId184"/>
    <p:sldId id="1072" r:id="rId185"/>
    <p:sldId id="1073" r:id="rId186"/>
    <p:sldId id="1074" r:id="rId187"/>
    <p:sldId id="1075" r:id="rId188"/>
    <p:sldId id="1076" r:id="rId189"/>
    <p:sldId id="1077" r:id="rId190"/>
    <p:sldId id="1078" r:id="rId191"/>
    <p:sldId id="1079" r:id="rId192"/>
    <p:sldId id="1080" r:id="rId193"/>
    <p:sldId id="1081" r:id="rId194"/>
    <p:sldId id="1082" r:id="rId195"/>
    <p:sldId id="1083" r:id="rId196"/>
    <p:sldId id="1084" r:id="rId197"/>
    <p:sldId id="1085" r:id="rId198"/>
    <p:sldId id="1086" r:id="rId199"/>
    <p:sldId id="1087" r:id="rId200"/>
    <p:sldId id="1088" r:id="rId201"/>
    <p:sldId id="1089" r:id="rId202"/>
    <p:sldId id="1090" r:id="rId203"/>
    <p:sldId id="1091" r:id="rId204"/>
    <p:sldId id="1092" r:id="rId205"/>
    <p:sldId id="1093" r:id="rId206"/>
    <p:sldId id="1094" r:id="rId207"/>
    <p:sldId id="1095" r:id="rId208"/>
    <p:sldId id="1096" r:id="rId209"/>
    <p:sldId id="1097" r:id="rId210"/>
    <p:sldId id="1098" r:id="rId211"/>
    <p:sldId id="1099" r:id="rId212"/>
    <p:sldId id="1100" r:id="rId213"/>
    <p:sldId id="1101" r:id="rId214"/>
    <p:sldId id="1102" r:id="rId215"/>
    <p:sldId id="1103" r:id="rId216"/>
    <p:sldId id="1104" r:id="rId217"/>
    <p:sldId id="1105" r:id="rId218"/>
    <p:sldId id="1106" r:id="rId219"/>
    <p:sldId id="1107" r:id="rId220"/>
    <p:sldId id="1108" r:id="rId221"/>
    <p:sldId id="1109" r:id="rId222"/>
    <p:sldId id="1110" r:id="rId223"/>
    <p:sldId id="1111" r:id="rId224"/>
    <p:sldId id="1112" r:id="rId225"/>
    <p:sldId id="1113" r:id="rId226"/>
    <p:sldId id="1114" r:id="rId227"/>
    <p:sldId id="1115" r:id="rId228"/>
    <p:sldId id="1116" r:id="rId229"/>
    <p:sldId id="1117" r:id="rId230"/>
    <p:sldId id="1118" r:id="rId231"/>
    <p:sldId id="1119" r:id="rId232"/>
    <p:sldId id="1120" r:id="rId233"/>
    <p:sldId id="1121" r:id="rId234"/>
    <p:sldId id="1122" r:id="rId235"/>
    <p:sldId id="1123" r:id="rId236"/>
    <p:sldId id="1124" r:id="rId237"/>
    <p:sldId id="1125" r:id="rId238"/>
    <p:sldId id="1126" r:id="rId239"/>
    <p:sldId id="1127" r:id="rId240"/>
    <p:sldId id="1128" r:id="rId241"/>
    <p:sldId id="1129" r:id="rId242"/>
    <p:sldId id="1130" r:id="rId243"/>
    <p:sldId id="1131" r:id="rId244"/>
    <p:sldId id="1132" r:id="rId245"/>
    <p:sldId id="1133" r:id="rId246"/>
    <p:sldId id="1134" r:id="rId247"/>
    <p:sldId id="1135" r:id="rId248"/>
    <p:sldId id="1136" r:id="rId249"/>
    <p:sldId id="1137" r:id="rId250"/>
    <p:sldId id="1138" r:id="rId251"/>
    <p:sldId id="1139" r:id="rId252"/>
    <p:sldId id="1140" r:id="rId253"/>
    <p:sldId id="1141" r:id="rId254"/>
    <p:sldId id="1142" r:id="rId255"/>
    <p:sldId id="1143" r:id="rId256"/>
    <p:sldId id="1144" r:id="rId257"/>
    <p:sldId id="1145" r:id="rId258"/>
    <p:sldId id="1146" r:id="rId259"/>
  </p:sldIdLst>
  <p:sldSz cx="9144000" cy="6858000" type="screen4x3"/>
  <p:notesSz cx="7010400" cy="9296400"/>
  <p:defaultTextStyle>
    <a:defPPr>
      <a:defRPr lang="en-US"/>
    </a:defPPr>
    <a:lvl1pPr algn="l" rtl="0" eaLnBrk="0" fontAlgn="base" hangingPunct="0">
      <a:spcBef>
        <a:spcPct val="10000"/>
      </a:spcBef>
      <a:spcAft>
        <a:spcPct val="0"/>
      </a:spcAft>
      <a:buClr>
        <a:srgbClr val="CC3333"/>
      </a:buClr>
      <a:buFont typeface="Tahoma" pitchFamily="34" charset="0"/>
      <a:defRPr sz="2000" kern="1200">
        <a:solidFill>
          <a:schemeClr val="tx1"/>
        </a:solidFill>
        <a:latin typeface="Arial" charset="0"/>
        <a:ea typeface="+mn-ea"/>
        <a:cs typeface="Arial" charset="0"/>
      </a:defRPr>
    </a:lvl1pPr>
    <a:lvl2pPr marL="457200" algn="l" rtl="0" eaLnBrk="0" fontAlgn="base" hangingPunct="0">
      <a:spcBef>
        <a:spcPct val="10000"/>
      </a:spcBef>
      <a:spcAft>
        <a:spcPct val="0"/>
      </a:spcAft>
      <a:buClr>
        <a:srgbClr val="CC3333"/>
      </a:buClr>
      <a:buFont typeface="Tahoma" pitchFamily="34" charset="0"/>
      <a:defRPr sz="2000" kern="1200">
        <a:solidFill>
          <a:schemeClr val="tx1"/>
        </a:solidFill>
        <a:latin typeface="Arial" charset="0"/>
        <a:ea typeface="+mn-ea"/>
        <a:cs typeface="Arial" charset="0"/>
      </a:defRPr>
    </a:lvl2pPr>
    <a:lvl3pPr marL="914400" algn="l" rtl="0" eaLnBrk="0" fontAlgn="base" hangingPunct="0">
      <a:spcBef>
        <a:spcPct val="10000"/>
      </a:spcBef>
      <a:spcAft>
        <a:spcPct val="0"/>
      </a:spcAft>
      <a:buClr>
        <a:srgbClr val="CC3333"/>
      </a:buClr>
      <a:buFont typeface="Tahoma" pitchFamily="34" charset="0"/>
      <a:defRPr sz="2000" kern="1200">
        <a:solidFill>
          <a:schemeClr val="tx1"/>
        </a:solidFill>
        <a:latin typeface="Arial" charset="0"/>
        <a:ea typeface="+mn-ea"/>
        <a:cs typeface="Arial" charset="0"/>
      </a:defRPr>
    </a:lvl3pPr>
    <a:lvl4pPr marL="1371600" algn="l" rtl="0" eaLnBrk="0" fontAlgn="base" hangingPunct="0">
      <a:spcBef>
        <a:spcPct val="10000"/>
      </a:spcBef>
      <a:spcAft>
        <a:spcPct val="0"/>
      </a:spcAft>
      <a:buClr>
        <a:srgbClr val="CC3333"/>
      </a:buClr>
      <a:buFont typeface="Tahoma" pitchFamily="34" charset="0"/>
      <a:defRPr sz="2000" kern="1200">
        <a:solidFill>
          <a:schemeClr val="tx1"/>
        </a:solidFill>
        <a:latin typeface="Arial" charset="0"/>
        <a:ea typeface="+mn-ea"/>
        <a:cs typeface="Arial" charset="0"/>
      </a:defRPr>
    </a:lvl4pPr>
    <a:lvl5pPr marL="1828800" algn="l" rtl="0" eaLnBrk="0" fontAlgn="base" hangingPunct="0">
      <a:spcBef>
        <a:spcPct val="10000"/>
      </a:spcBef>
      <a:spcAft>
        <a:spcPct val="0"/>
      </a:spcAft>
      <a:buClr>
        <a:srgbClr val="CC3333"/>
      </a:buClr>
      <a:buFont typeface="Tahoma" pitchFamily="34"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A57CD"/>
    <a:srgbClr val="FF0000"/>
    <a:srgbClr val="99FFCC"/>
    <a:srgbClr val="C9AD01"/>
    <a:srgbClr val="FADA38"/>
    <a:srgbClr val="E33917"/>
    <a:srgbClr val="76BF35"/>
    <a:srgbClr val="1A3222"/>
    <a:srgbClr val="003399"/>
    <a:srgbClr val="235D9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01" autoAdjust="0"/>
    <p:restoredTop sz="96161" autoAdjust="0"/>
  </p:normalViewPr>
  <p:slideViewPr>
    <p:cSldViewPr snapToGrid="0" snapToObjects="1">
      <p:cViewPr varScale="1">
        <p:scale>
          <a:sx n="74" d="100"/>
          <a:sy n="74" d="100"/>
        </p:scale>
        <p:origin x="-3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2454"/>
    </p:cViewPr>
  </p:sorterViewPr>
  <p:gridSpacing cx="73737788" cy="7373778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notesMaster" Target="notesMasters/notesMaster1.xml"/><Relationship Id="rId265"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handoutMaster" Target="handoutMasters/handout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4" Type="http://schemas.openxmlformats.org/officeDocument/2006/relationships/image" Target="../media/image2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defTabSz="931863" eaLnBrk="1" hangingPunct="1">
              <a:spcBef>
                <a:spcPct val="0"/>
              </a:spcBef>
              <a:buClrTx/>
              <a:buFontTx/>
              <a:buNone/>
              <a:defRPr sz="1200" b="0">
                <a:latin typeface="Arial" charset="0"/>
                <a:cs typeface="Arial" charset="0"/>
              </a:defRPr>
            </a:lvl1pPr>
          </a:lstStyle>
          <a:p>
            <a:pPr>
              <a:defRPr/>
            </a:pPr>
            <a:endParaRPr lang="en-US"/>
          </a:p>
        </p:txBody>
      </p:sp>
      <p:sp>
        <p:nvSpPr>
          <p:cNvPr id="6147" name="Rectangle 3"/>
          <p:cNvSpPr>
            <a:spLocks noGrp="1" noChangeArrowheads="1"/>
          </p:cNvSpPr>
          <p:nvPr>
            <p:ph type="dt" sz="quarter" idx="1"/>
          </p:nvPr>
        </p:nvSpPr>
        <p:spPr bwMode="auto">
          <a:xfrm>
            <a:off x="3970338" y="0"/>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defTabSz="931863" eaLnBrk="1" hangingPunct="1">
              <a:spcBef>
                <a:spcPct val="0"/>
              </a:spcBef>
              <a:buClrTx/>
              <a:buFontTx/>
              <a:buNone/>
              <a:defRPr sz="1200" b="0">
                <a:latin typeface="Arial" charset="0"/>
                <a:cs typeface="Arial" charset="0"/>
              </a:defRPr>
            </a:lvl1pPr>
          </a:lstStyle>
          <a:p>
            <a:pPr>
              <a:defRPr/>
            </a:pPr>
            <a:fld id="{88353E6E-AAF0-4958-8F9A-75CA61FE9BC8}" type="datetime1">
              <a:rPr lang="en-US"/>
              <a:pPr>
                <a:defRPr/>
              </a:pPr>
              <a:t>11/19/2014</a:t>
            </a:fld>
            <a:endParaRPr lang="en-US"/>
          </a:p>
        </p:txBody>
      </p:sp>
      <p:sp>
        <p:nvSpPr>
          <p:cNvPr id="6148" name="Rectangle 4"/>
          <p:cNvSpPr>
            <a:spLocks noGrp="1" noChangeArrowheads="1"/>
          </p:cNvSpPr>
          <p:nvPr>
            <p:ph type="ftr" sz="quarter" idx="2"/>
          </p:nvPr>
        </p:nvSpPr>
        <p:spPr bwMode="auto">
          <a:xfrm>
            <a:off x="0" y="8829675"/>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defTabSz="931863" eaLnBrk="1" hangingPunct="1">
              <a:spcBef>
                <a:spcPct val="0"/>
              </a:spcBef>
              <a:buClrTx/>
              <a:buFontTx/>
              <a:buNone/>
              <a:defRPr sz="1200" b="0">
                <a:latin typeface="Arial" charset="0"/>
                <a:cs typeface="Arial" charset="0"/>
              </a:defRPr>
            </a:lvl1pPr>
          </a:lstStyle>
          <a:p>
            <a:pPr>
              <a:defRPr/>
            </a:pPr>
            <a:r>
              <a:rPr lang="en-US"/>
              <a:t>Copyright 2009 Impinj</a:t>
            </a:r>
          </a:p>
        </p:txBody>
      </p:sp>
      <p:sp>
        <p:nvSpPr>
          <p:cNvPr id="6149" name="Rectangle 5"/>
          <p:cNvSpPr>
            <a:spLocks noGrp="1" noChangeArrowheads="1"/>
          </p:cNvSpPr>
          <p:nvPr>
            <p:ph type="sldNum" sz="quarter" idx="3"/>
          </p:nvPr>
        </p:nvSpPr>
        <p:spPr bwMode="auto">
          <a:xfrm>
            <a:off x="3970338" y="8829675"/>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defTabSz="931863" eaLnBrk="1" hangingPunct="1">
              <a:spcBef>
                <a:spcPct val="0"/>
              </a:spcBef>
              <a:buClrTx/>
              <a:buFontTx/>
              <a:buNone/>
              <a:defRPr sz="1200" b="0">
                <a:latin typeface="Arial" charset="0"/>
                <a:cs typeface="Arial" charset="0"/>
              </a:defRPr>
            </a:lvl1pPr>
          </a:lstStyle>
          <a:p>
            <a:pPr>
              <a:defRPr/>
            </a:pPr>
            <a:fld id="{CA51AEDD-DADB-48AE-B434-AA65CB714E10}" type="slidenum">
              <a:rPr lang="en-US"/>
              <a:pPr>
                <a:defRPr/>
              </a:pPr>
              <a:t>‹#›</a:t>
            </a:fld>
            <a:endParaRPr lang="en-US"/>
          </a:p>
        </p:txBody>
      </p:sp>
    </p:spTree>
    <p:extLst>
      <p:ext uri="{BB962C8B-B14F-4D97-AF65-F5344CB8AC3E}">
        <p14:creationId xmlns:p14="http://schemas.microsoft.com/office/powerpoint/2010/main" xmlns="" val="143451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defTabSz="931863" eaLnBrk="1" hangingPunct="1">
              <a:spcBef>
                <a:spcPct val="0"/>
              </a:spcBef>
              <a:buClrTx/>
              <a:buFontTx/>
              <a:buNone/>
              <a:defRPr sz="1200" b="0">
                <a:latin typeface="Arial" charset="0"/>
                <a:cs typeface="Arial" charset="0"/>
              </a:defRPr>
            </a:lvl1pPr>
          </a:lstStyle>
          <a:p>
            <a:pPr>
              <a:defRPr/>
            </a:pPr>
            <a:endParaRPr lang="en-US"/>
          </a:p>
        </p:txBody>
      </p:sp>
      <p:sp>
        <p:nvSpPr>
          <p:cNvPr id="4099" name="Rectangle 3"/>
          <p:cNvSpPr>
            <a:spLocks noGrp="1" noChangeArrowheads="1"/>
          </p:cNvSpPr>
          <p:nvPr>
            <p:ph type="dt" idx="1"/>
          </p:nvPr>
        </p:nvSpPr>
        <p:spPr bwMode="auto">
          <a:xfrm>
            <a:off x="3970338" y="0"/>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defTabSz="931863" eaLnBrk="1" hangingPunct="1">
              <a:spcBef>
                <a:spcPct val="0"/>
              </a:spcBef>
              <a:buClrTx/>
              <a:buFontTx/>
              <a:buNone/>
              <a:defRPr sz="1200" b="0">
                <a:latin typeface="Arial" charset="0"/>
                <a:cs typeface="Arial" charset="0"/>
              </a:defRPr>
            </a:lvl1pPr>
          </a:lstStyle>
          <a:p>
            <a:pPr>
              <a:defRPr/>
            </a:pPr>
            <a:fld id="{0513E4E0-795D-4DCF-92B9-A7E64CB61C20}" type="datetime1">
              <a:rPr lang="en-US"/>
              <a:pPr>
                <a:defRPr/>
              </a:pPr>
              <a:t>11/19/2014</a:t>
            </a:fld>
            <a:endParaRPr lang="en-US"/>
          </a:p>
        </p:txBody>
      </p:sp>
      <p:sp>
        <p:nvSpPr>
          <p:cNvPr id="297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701675" y="4416425"/>
            <a:ext cx="5607050" cy="418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29675"/>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defTabSz="931863" eaLnBrk="1" hangingPunct="1">
              <a:spcBef>
                <a:spcPct val="0"/>
              </a:spcBef>
              <a:buClrTx/>
              <a:buFontTx/>
              <a:buNone/>
              <a:defRPr sz="1200" b="0">
                <a:latin typeface="Arial" charset="0"/>
                <a:cs typeface="Arial" charset="0"/>
              </a:defRPr>
            </a:lvl1pPr>
          </a:lstStyle>
          <a:p>
            <a:pPr>
              <a:defRPr/>
            </a:pPr>
            <a:r>
              <a:rPr lang="en-US"/>
              <a:t>Copyright 2009 Impinj</a:t>
            </a:r>
          </a:p>
        </p:txBody>
      </p:sp>
      <p:sp>
        <p:nvSpPr>
          <p:cNvPr id="4103" name="Rectangle 7"/>
          <p:cNvSpPr>
            <a:spLocks noGrp="1" noChangeArrowheads="1"/>
          </p:cNvSpPr>
          <p:nvPr>
            <p:ph type="sldNum" sz="quarter" idx="5"/>
          </p:nvPr>
        </p:nvSpPr>
        <p:spPr bwMode="auto">
          <a:xfrm>
            <a:off x="3970338" y="8829675"/>
            <a:ext cx="3038475"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defTabSz="931863" eaLnBrk="1" hangingPunct="1">
              <a:spcBef>
                <a:spcPct val="0"/>
              </a:spcBef>
              <a:buClrTx/>
              <a:buFontTx/>
              <a:buNone/>
              <a:defRPr sz="1200" b="0">
                <a:latin typeface="Arial" charset="0"/>
                <a:cs typeface="Arial" charset="0"/>
              </a:defRPr>
            </a:lvl1pPr>
          </a:lstStyle>
          <a:p>
            <a:pPr>
              <a:defRPr/>
            </a:pPr>
            <a:fld id="{EB690297-B040-445E-BF0D-B397F1C92FA6}" type="slidenum">
              <a:rPr lang="en-US"/>
              <a:pPr>
                <a:defRPr/>
              </a:pPr>
              <a:t>‹#›</a:t>
            </a:fld>
            <a:endParaRPr lang="en-US"/>
          </a:p>
        </p:txBody>
      </p:sp>
    </p:spTree>
    <p:extLst>
      <p:ext uri="{BB962C8B-B14F-4D97-AF65-F5344CB8AC3E}">
        <p14:creationId xmlns:p14="http://schemas.microsoft.com/office/powerpoint/2010/main" xmlns="" val="28231825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p:spPr>
        <p:txBody>
          <a:bodyPr/>
          <a:lstStyle/>
          <a:p>
            <a:endParaRPr lang="en-US" dirty="0"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1184275" y="698500"/>
            <a:ext cx="4648200" cy="3486150"/>
          </a:xfrm>
          <a:ln/>
        </p:spPr>
      </p:sp>
      <p:sp>
        <p:nvSpPr>
          <p:cNvPr id="297987" name="Rectangle 3"/>
          <p:cNvSpPr>
            <a:spLocks noGrp="1" noChangeArrowheads="1"/>
          </p:cNvSpPr>
          <p:nvPr>
            <p:ph type="body" idx="1"/>
          </p:nvPr>
        </p:nvSpPr>
        <p:spPr>
          <a:xfrm>
            <a:off x="934112" y="4417634"/>
            <a:ext cx="5142177" cy="418092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ChangeArrowheads="1" noTextEdit="1"/>
          </p:cNvSpPr>
          <p:nvPr>
            <p:ph type="sldImg"/>
          </p:nvPr>
        </p:nvSpPr>
        <p:spPr>
          <a:xfrm>
            <a:off x="1181100" y="696913"/>
            <a:ext cx="4648200" cy="3486150"/>
          </a:xfrm>
          <a:ln/>
        </p:spPr>
      </p:sp>
      <p:sp>
        <p:nvSpPr>
          <p:cNvPr id="356355"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xfrm>
            <a:off x="1181100" y="696913"/>
            <a:ext cx="4648200" cy="3486150"/>
          </a:xfrm>
          <a:ln/>
        </p:spPr>
      </p:sp>
      <p:sp>
        <p:nvSpPr>
          <p:cNvPr id="357379"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spect="1" noChangeArrowheads="1" noTextEdit="1"/>
          </p:cNvSpPr>
          <p:nvPr>
            <p:ph type="sldImg"/>
          </p:nvPr>
        </p:nvSpPr>
        <p:spPr>
          <a:xfrm>
            <a:off x="1181100" y="696913"/>
            <a:ext cx="4648200" cy="3486150"/>
          </a:xfrm>
          <a:ln/>
        </p:spPr>
      </p:sp>
      <p:sp>
        <p:nvSpPr>
          <p:cNvPr id="358403"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spect="1" noChangeArrowheads="1" noTextEdit="1"/>
          </p:cNvSpPr>
          <p:nvPr>
            <p:ph type="sldImg"/>
          </p:nvPr>
        </p:nvSpPr>
        <p:spPr>
          <a:xfrm>
            <a:off x="1181100" y="696913"/>
            <a:ext cx="4648200" cy="3486150"/>
          </a:xfrm>
          <a:ln/>
        </p:spPr>
      </p:sp>
      <p:sp>
        <p:nvSpPr>
          <p:cNvPr id="359427"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spect="1" noChangeArrowheads="1" noTextEdit="1"/>
          </p:cNvSpPr>
          <p:nvPr>
            <p:ph type="sldImg"/>
          </p:nvPr>
        </p:nvSpPr>
        <p:spPr>
          <a:xfrm>
            <a:off x="1181100" y="696913"/>
            <a:ext cx="4648200" cy="3486150"/>
          </a:xfrm>
          <a:ln/>
        </p:spPr>
      </p:sp>
      <p:sp>
        <p:nvSpPr>
          <p:cNvPr id="360451"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301060"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C6174C8D-2F49-4701-99E9-B3DD11E031FD}" type="datetime1">
              <a:rPr lang="en-US" sz="1300" b="0"/>
              <a:pPr algn="r" eaLnBrk="1" hangingPunct="1">
                <a:spcBef>
                  <a:spcPct val="0"/>
                </a:spcBef>
                <a:buClrTx/>
                <a:buFontTx/>
                <a:buNone/>
              </a:pPr>
              <a:t>11/19/2014</a:t>
            </a:fld>
            <a:endParaRPr lang="en-US" sz="1300" b="0"/>
          </a:p>
        </p:txBody>
      </p:sp>
      <p:sp>
        <p:nvSpPr>
          <p:cNvPr id="301061"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301062"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3EC26E7D-4AEA-4087-960F-1A16D2F026A4}" type="slidenum">
              <a:rPr lang="en-US" sz="1300" b="0"/>
              <a:pPr algn="r" eaLnBrk="1" hangingPunct="1">
                <a:spcBef>
                  <a:spcPct val="0"/>
                </a:spcBef>
                <a:buClrTx/>
                <a:buFontTx/>
                <a:buNone/>
              </a:pPr>
              <a:t>16</a:t>
            </a:fld>
            <a:endParaRPr lang="en-US" sz="1300" b="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spect="1" noChangeArrowheads="1" noTextEdit="1"/>
          </p:cNvSpPr>
          <p:nvPr>
            <p:ph type="sldImg"/>
          </p:nvPr>
        </p:nvSpPr>
        <p:spPr>
          <a:xfrm>
            <a:off x="1181100" y="696913"/>
            <a:ext cx="4648200" cy="3486150"/>
          </a:xfrm>
          <a:ln/>
        </p:spPr>
      </p:sp>
      <p:sp>
        <p:nvSpPr>
          <p:cNvPr id="361475"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12292" name="Date Placeholder 3"/>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fld id="{F5AB0F52-A65A-4C9C-B1AA-2C8281E8413E}" type="datetime1">
              <a:rPr lang="en-US" sz="1200"/>
              <a:pPr/>
              <a:t>11/19/2014</a:t>
            </a:fld>
            <a:endParaRPr lang="en-US" sz="1200"/>
          </a:p>
        </p:txBody>
      </p:sp>
      <p:sp>
        <p:nvSpPr>
          <p:cNvPr id="12293" name="Footer Placeholder 4"/>
          <p:cNvSpPr>
            <a:spLocks noGrp="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en-US" sz="1200" smtClean="0"/>
              <a:t>Copyright 2009 Impinj</a:t>
            </a:r>
          </a:p>
        </p:txBody>
      </p:sp>
      <p:sp>
        <p:nvSpPr>
          <p:cNvPr id="12294" name="Slide Number Placeholder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fld id="{1B812537-C8A3-441D-A3B4-588627CA558C}" type="slidenum">
              <a:rPr lang="en-US" sz="1200"/>
              <a:pPr/>
              <a:t>131</a:t>
            </a:fld>
            <a:endParaRPr 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14340" name="Date Placeholder 3"/>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fld id="{682157F6-2BA7-4B30-A3B7-A24E9290BC76}" type="datetime1">
              <a:rPr lang="en-US" sz="1200"/>
              <a:pPr/>
              <a:t>11/19/2014</a:t>
            </a:fld>
            <a:endParaRPr lang="en-US" sz="1200"/>
          </a:p>
        </p:txBody>
      </p:sp>
      <p:sp>
        <p:nvSpPr>
          <p:cNvPr id="14341" name="Footer Placeholder 4"/>
          <p:cNvSpPr>
            <a:spLocks noGrp="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en-US" sz="1200" smtClean="0"/>
              <a:t>Copyright 2009 Impinj</a:t>
            </a:r>
          </a:p>
        </p:txBody>
      </p:sp>
      <p:sp>
        <p:nvSpPr>
          <p:cNvPr id="14342" name="Slide Number Placeholder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fld id="{3B862EF3-862D-441F-BD14-E153228C548B}" type="slidenum">
              <a:rPr lang="en-US" sz="1200"/>
              <a:pPr/>
              <a:t>135</a:t>
            </a:fld>
            <a:endParaRPr lang="en-US" sz="12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15364" name="Date Placeholder 3"/>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fld id="{B4415E5A-D1ED-41F3-BE14-14D713415D59}" type="datetime1">
              <a:rPr lang="en-US" sz="1200"/>
              <a:pPr/>
              <a:t>11/19/2014</a:t>
            </a:fld>
            <a:endParaRPr lang="en-US" sz="1200"/>
          </a:p>
        </p:txBody>
      </p:sp>
      <p:sp>
        <p:nvSpPr>
          <p:cNvPr id="15365" name="Footer Placeholder 4"/>
          <p:cNvSpPr>
            <a:spLocks noGrp="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en-US" sz="1200" smtClean="0"/>
              <a:t>Copyright 2009 Impinj</a:t>
            </a:r>
          </a:p>
        </p:txBody>
      </p:sp>
      <p:sp>
        <p:nvSpPr>
          <p:cNvPr id="15366" name="Slide Number Placeholder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a:solidFill>
                  <a:schemeClr val="tx1"/>
                </a:solidFill>
                <a:latin typeface="Arial" charset="0"/>
                <a:cs typeface="Arial" charset="0"/>
              </a:defRPr>
            </a:lvl1pPr>
            <a:lvl2pPr marL="742950" indent="-285750" defTabSz="931863">
              <a:defRPr sz="2000">
                <a:solidFill>
                  <a:schemeClr val="tx1"/>
                </a:solidFill>
                <a:latin typeface="Arial" charset="0"/>
                <a:cs typeface="Arial" charset="0"/>
              </a:defRPr>
            </a:lvl2pPr>
            <a:lvl3pPr marL="1143000" indent="-228600" defTabSz="931863">
              <a:defRPr sz="2000">
                <a:solidFill>
                  <a:schemeClr val="tx1"/>
                </a:solidFill>
                <a:latin typeface="Arial" charset="0"/>
                <a:cs typeface="Arial" charset="0"/>
              </a:defRPr>
            </a:lvl3pPr>
            <a:lvl4pPr marL="1600200" indent="-228600" defTabSz="931863">
              <a:defRPr sz="2000">
                <a:solidFill>
                  <a:schemeClr val="tx1"/>
                </a:solidFill>
                <a:latin typeface="Arial" charset="0"/>
                <a:cs typeface="Arial" charset="0"/>
              </a:defRPr>
            </a:lvl4pPr>
            <a:lvl5pPr marL="2057400" indent="-228600" defTabSz="931863">
              <a:defRPr sz="2000">
                <a:solidFill>
                  <a:schemeClr val="tx1"/>
                </a:solidFill>
                <a:latin typeface="Arial" charset="0"/>
                <a:cs typeface="Arial" charset="0"/>
              </a:defRPr>
            </a:lvl5pPr>
            <a:lvl6pPr marL="25146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defTabSz="931863"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fld id="{CDC6C620-81E6-4CFD-BB64-1B76195693AC}" type="slidenum">
              <a:rPr lang="en-US" sz="1200"/>
              <a:pPr/>
              <a:t>137</a:t>
            </a:fld>
            <a:endParaRPr lang="en-US" sz="12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0348" indent="-220348"/>
            <a:r>
              <a:rPr lang="en-US" smtClean="0"/>
              <a:t>This module will enable you to:</a:t>
            </a:r>
          </a:p>
          <a:p>
            <a:pPr marL="220348" indent="-220348">
              <a:buFontTx/>
              <a:buAutoNum type="arabicPeriod"/>
            </a:pPr>
            <a:r>
              <a:rPr lang="en-US" smtClean="0"/>
              <a:t>Explain difference between NF and FF antenna </a:t>
            </a:r>
          </a:p>
          <a:p>
            <a:pPr marL="220348" indent="-220348">
              <a:buFontTx/>
              <a:buAutoNum type="arabicPeriod"/>
            </a:pPr>
            <a:r>
              <a:rPr lang="en-US" smtClean="0"/>
              <a:t>Describe difference between linear and circular antenna</a:t>
            </a:r>
          </a:p>
          <a:p>
            <a:pPr marL="220348" indent="-220348">
              <a:buFontTx/>
              <a:buAutoNum type="arabicPeriod"/>
            </a:pPr>
            <a:r>
              <a:rPr lang="en-US" smtClean="0"/>
              <a:t>Decipher an antenna data sheet to include:</a:t>
            </a:r>
          </a:p>
          <a:p>
            <a:pPr marL="661043" lvl="1" indent="-220348">
              <a:buFontTx/>
              <a:buAutoNum type="arabicPeriod"/>
            </a:pPr>
            <a:r>
              <a:rPr lang="en-US" smtClean="0"/>
              <a:t>Determine linear or circular</a:t>
            </a:r>
          </a:p>
          <a:p>
            <a:pPr marL="661043" lvl="1" indent="-220348">
              <a:buFontTx/>
              <a:buAutoNum type="arabicPeriod"/>
            </a:pPr>
            <a:r>
              <a:rPr lang="en-US" smtClean="0"/>
              <a:t>Beam width</a:t>
            </a:r>
          </a:p>
          <a:p>
            <a:pPr marL="661043" lvl="1" indent="-220348">
              <a:buFontTx/>
              <a:buAutoNum type="arabicPeriod"/>
            </a:pPr>
            <a:r>
              <a:rPr lang="en-US" smtClean="0"/>
              <a:t>Gain</a:t>
            </a:r>
          </a:p>
          <a:p>
            <a:pPr marL="661043" lvl="1" indent="-220348">
              <a:buFontTx/>
              <a:buAutoNum type="arabicPeriod"/>
            </a:pPr>
            <a:r>
              <a:rPr lang="en-US" smtClean="0"/>
              <a:t>VSWR/Return Loss</a:t>
            </a:r>
          </a:p>
          <a:p>
            <a:pPr marL="220348" indent="-220348">
              <a:buFontTx/>
              <a:buAutoNum type="arabicPeriod"/>
            </a:pPr>
            <a:r>
              <a:rPr lang="en-US" smtClean="0"/>
              <a:t>List the 5 antennas offered by Impinj and describe read range/application for each.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txBox="1">
            <a:spLocks noGrp="1" noChangeArrowheads="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64" tIns="46581" rIns="93164" bIns="46581"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3EDF01FD-41D0-401C-AFF1-5D898E86D344}" type="slidenum">
              <a:rPr lang="en-US" sz="1300" b="0">
                <a:ea typeface="PMingLiU" pitchFamily="18" charset="-120"/>
              </a:rPr>
              <a:pPr algn="r" eaLnBrk="1" hangingPunct="1">
                <a:spcBef>
                  <a:spcPct val="0"/>
                </a:spcBef>
                <a:buClrTx/>
                <a:buFontTx/>
                <a:buNone/>
              </a:pPr>
              <a:t>139</a:t>
            </a:fld>
            <a:endParaRPr lang="en-US" sz="1300" b="0">
              <a:ea typeface="PMingLiU" pitchFamily="18" charset="-120"/>
            </a:endParaRPr>
          </a:p>
        </p:txBody>
      </p:sp>
      <p:sp>
        <p:nvSpPr>
          <p:cNvPr id="322563" name="Rectangle 2"/>
          <p:cNvSpPr>
            <a:spLocks noGrp="1" noRot="1" noChangeAspect="1" noChangeArrowheads="1" noTextEdit="1"/>
          </p:cNvSpPr>
          <p:nvPr>
            <p:ph type="sldImg"/>
          </p:nvPr>
        </p:nvSpPr>
        <p:spPr>
          <a:xfrm>
            <a:off x="1182688" y="693738"/>
            <a:ext cx="4621212" cy="3467100"/>
          </a:xfrm>
          <a:ln/>
        </p:spPr>
      </p:sp>
      <p:sp>
        <p:nvSpPr>
          <p:cNvPr id="322564" name="Rectangle 3"/>
          <p:cNvSpPr>
            <a:spLocks noGrp="1" noChangeArrowheads="1"/>
          </p:cNvSpPr>
          <p:nvPr>
            <p:ph type="body" idx="1"/>
          </p:nvPr>
        </p:nvSpPr>
        <p:spPr>
          <a:xfrm>
            <a:off x="909770" y="4391504"/>
            <a:ext cx="5164998" cy="423625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64" tIns="46581" rIns="93164" bIns="46581"/>
          <a:lstStyle/>
          <a:p>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Demonstrate – video?</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1.3 = 17.7dB RL</a:t>
            </a:r>
          </a:p>
          <a:p>
            <a:endParaRPr lang="en-US" smtClean="0"/>
          </a:p>
          <a:p>
            <a:r>
              <a:rPr lang="en-US" smtClean="0"/>
              <a:t>20 dB front-to-back ratio = 1/10 the the range, i.e. max read range = 10m means tags 1m behind antenna will be read!</a:t>
            </a:r>
          </a:p>
          <a:p>
            <a:endParaRPr lang="en-US" smtClean="0"/>
          </a:p>
          <a:p>
            <a:endParaRPr lang="en-US" smtClean="0"/>
          </a:p>
          <a:p>
            <a:endParaRPr lang="en-US" smtClean="0"/>
          </a:p>
          <a:p>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Rmax x 0.707</a:t>
            </a:r>
          </a:p>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Rot="1" noChangeAspect="1" noChangeArrowheads="1" noTextEdit="1"/>
          </p:cNvSpPr>
          <p:nvPr>
            <p:ph type="sldImg"/>
          </p:nvPr>
        </p:nvSpPr>
        <p:spPr>
          <a:xfrm>
            <a:off x="1182688" y="696913"/>
            <a:ext cx="4648200" cy="3486150"/>
          </a:xfrm>
          <a:ln/>
        </p:spPr>
      </p:sp>
      <p:sp>
        <p:nvSpPr>
          <p:cNvPr id="435203"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Rot="1" noChangeAspect="1" noChangeArrowheads="1" noTextEdit="1"/>
          </p:cNvSpPr>
          <p:nvPr>
            <p:ph type="sldImg"/>
          </p:nvPr>
        </p:nvSpPr>
        <p:spPr>
          <a:xfrm>
            <a:off x="1184275" y="696913"/>
            <a:ext cx="4649788" cy="3487737"/>
          </a:xfrm>
          <a:ln/>
        </p:spPr>
      </p:sp>
      <p:sp>
        <p:nvSpPr>
          <p:cNvPr id="437251"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Rot="1" noChangeAspect="1" noChangeArrowheads="1" noTextEdit="1"/>
          </p:cNvSpPr>
          <p:nvPr>
            <p:ph type="sldImg"/>
          </p:nvPr>
        </p:nvSpPr>
        <p:spPr>
          <a:xfrm>
            <a:off x="1184275" y="696913"/>
            <a:ext cx="4649788" cy="3487737"/>
          </a:xfrm>
          <a:ln/>
        </p:spPr>
      </p:sp>
      <p:sp>
        <p:nvSpPr>
          <p:cNvPr id="438275"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Rot="1" noChangeAspect="1" noChangeArrowheads="1" noTextEdit="1"/>
          </p:cNvSpPr>
          <p:nvPr>
            <p:ph type="sldImg"/>
          </p:nvPr>
        </p:nvSpPr>
        <p:spPr>
          <a:xfrm>
            <a:off x="1184275" y="696913"/>
            <a:ext cx="4649788" cy="3487737"/>
          </a:xfrm>
          <a:ln/>
        </p:spPr>
      </p:sp>
      <p:sp>
        <p:nvSpPr>
          <p:cNvPr id="439299"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Rot="1" noChangeAspect="1" noChangeArrowheads="1" noTextEdit="1"/>
          </p:cNvSpPr>
          <p:nvPr>
            <p:ph type="sldImg"/>
          </p:nvPr>
        </p:nvSpPr>
        <p:spPr>
          <a:xfrm>
            <a:off x="1184275" y="696913"/>
            <a:ext cx="4649788" cy="3487737"/>
          </a:xfrm>
          <a:ln/>
        </p:spPr>
      </p:sp>
      <p:sp>
        <p:nvSpPr>
          <p:cNvPr id="440323"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spect="1" noChangeArrowheads="1" noTextEdit="1"/>
          </p:cNvSpPr>
          <p:nvPr>
            <p:ph type="sldImg"/>
          </p:nvPr>
        </p:nvSpPr>
        <p:spPr>
          <a:xfrm>
            <a:off x="1182688" y="698500"/>
            <a:ext cx="4648200" cy="3486150"/>
          </a:xfrm>
          <a:ln/>
        </p:spPr>
      </p:sp>
      <p:sp>
        <p:nvSpPr>
          <p:cNvPr id="44134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60" tIns="46579" rIns="93160" bIns="46579"/>
          <a:lstStyle/>
          <a:p>
            <a:r>
              <a:rPr lang="en-US" smtClean="0"/>
              <a:t>Illustrate that ideal location for a FF tag is not right near a FF antenna</a:t>
            </a:r>
          </a:p>
          <a:p>
            <a:r>
              <a:rPr lang="en-US" smtClean="0"/>
              <a:t>Guardwall works better in ‘tunnel’ applicaitons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Slide Image Placeholder 1"/>
          <p:cNvSpPr>
            <a:spLocks noGrp="1" noRot="1" noChangeAspect="1" noTextEdit="1"/>
          </p:cNvSpPr>
          <p:nvPr>
            <p:ph type="sldImg"/>
          </p:nvPr>
        </p:nvSpPr>
        <p:spPr>
          <a:ln/>
        </p:spPr>
      </p:sp>
      <p:sp>
        <p:nvSpPr>
          <p:cNvPr id="32665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0348" indent="-220348"/>
            <a:r>
              <a:rPr lang="en-US" smtClean="0"/>
              <a:t>This module will enable you to:</a:t>
            </a:r>
          </a:p>
          <a:p>
            <a:pPr marL="220348" indent="-220348">
              <a:buFontTx/>
              <a:buAutoNum type="arabicPeriod"/>
            </a:pPr>
            <a:r>
              <a:rPr lang="en-US" smtClean="0"/>
              <a:t>Describe the makings and anatomy of an RFID tag</a:t>
            </a:r>
          </a:p>
          <a:p>
            <a:pPr marL="220348" indent="-220348">
              <a:buFontTx/>
              <a:buAutoNum type="arabicPeriod"/>
            </a:pPr>
            <a:r>
              <a:rPr lang="en-US" smtClean="0"/>
              <a:t>Define Chip, inlay, label</a:t>
            </a:r>
          </a:p>
          <a:p>
            <a:pPr marL="220348" indent="-220348">
              <a:buFontTx/>
              <a:buAutoNum type="arabicPeriod"/>
            </a:pPr>
            <a:r>
              <a:rPr lang="en-US" smtClean="0"/>
              <a:t>Describe difference between passive and battery assisted passive tags</a:t>
            </a:r>
          </a:p>
          <a:p>
            <a:pPr marL="220348" indent="-220348">
              <a:buFontTx/>
              <a:buAutoNum type="arabicPeriod"/>
            </a:pPr>
            <a:r>
              <a:rPr lang="en-US" smtClean="0"/>
              <a:t>List at least one advantage of UHF near field tags over HF tags</a:t>
            </a:r>
          </a:p>
          <a:p>
            <a:pPr marL="220348" indent="-220348">
              <a:buFontTx/>
              <a:buAutoNum type="arabicPeriod"/>
            </a:pPr>
            <a:r>
              <a:rPr lang="en-US" smtClean="0"/>
              <a:t>Describe relationship of inlay size to tag sensitivity</a:t>
            </a:r>
          </a:p>
          <a:p>
            <a:pPr marL="220348" indent="-220348">
              <a:buFontTx/>
              <a:buAutoNum type="arabicPeriod"/>
            </a:pPr>
            <a:r>
              <a:rPr lang="en-US" smtClean="0"/>
              <a:t>List factors which effect tag performance (IC, inlay antenna design, packaging, material attached to/in vicinity of)</a:t>
            </a:r>
          </a:p>
          <a:p>
            <a:pPr marL="220348" indent="-220348">
              <a:buFontTx/>
              <a:buAutoNum type="arabicPeriod"/>
            </a:pPr>
            <a:r>
              <a:rPr lang="en-US" smtClean="0"/>
              <a:t>Explain how write sensitivity effects encoding speed</a:t>
            </a:r>
          </a:p>
          <a:p>
            <a:pPr marL="220348" indent="-220348">
              <a:buFontTx/>
              <a:buAutoNum type="arabicPeriod"/>
            </a:pPr>
            <a:r>
              <a:rPr lang="en-US" smtClean="0"/>
              <a:t>Describe Tag Focus, FastID and QT Technology and the benefits of each</a:t>
            </a:r>
          </a:p>
          <a:p>
            <a:pPr marL="220348" indent="-220348">
              <a:buFontTx/>
              <a:buAutoNum type="arabicPeriod"/>
            </a:pPr>
            <a:r>
              <a:rPr lang="en-US" smtClean="0"/>
              <a:t>Describe benefit of True 3D</a:t>
            </a:r>
          </a:p>
          <a:p>
            <a:pPr marL="220348" indent="-220348">
              <a:buFontTx/>
              <a:buAutoNum type="arabicPeriod"/>
            </a:pPr>
            <a:r>
              <a:rPr lang="en-US" smtClean="0"/>
              <a:t>What does STP enable?</a:t>
            </a:r>
          </a:p>
          <a:p>
            <a:pPr marL="220348" indent="-220348">
              <a:buFontTx/>
              <a:buAutoNum type="arabicPeriod"/>
            </a:pPr>
            <a:r>
              <a:rPr lang="en-US" smtClean="0"/>
              <a:t>List the Monza 4 SKUs and the fundamental difference between each</a:t>
            </a:r>
          </a:p>
          <a:p>
            <a:pPr marL="220348" indent="-220348">
              <a:buFontTx/>
              <a:buAutoNum type="arabicPeriod"/>
            </a:pPr>
            <a:endParaRPr lang="en-US" smtClean="0"/>
          </a:p>
          <a:p>
            <a:pPr marL="220348" indent="-220348">
              <a:buFontTx/>
              <a:buAutoNum type="arabicPeriod"/>
            </a:pPr>
            <a:endParaRPr lang="en-US" smtClean="0"/>
          </a:p>
          <a:p>
            <a:pPr marL="220348" indent="-220348">
              <a:buFontTx/>
              <a:buAutoNum type="arabicPeriod"/>
            </a:pPr>
            <a:endParaRPr lang="en-US" smtClean="0"/>
          </a:p>
          <a:p>
            <a:pPr marL="220348" indent="-220348">
              <a:buFontTx/>
              <a:buAutoNum type="arabicPeriod"/>
            </a:pPr>
            <a:endParaRPr lang="en-US" smtClean="0"/>
          </a:p>
          <a:p>
            <a:pPr marL="220348" indent="-220348">
              <a:buFontTx/>
              <a:buAutoNum type="arabicPeriod"/>
            </a:pPr>
            <a:endParaRPr lang="en-US" smtClean="0"/>
          </a:p>
          <a:p>
            <a:pPr marL="220348" indent="-220348">
              <a:buFontTx/>
              <a:buAutoNum type="arabicPeriod"/>
            </a:pPr>
            <a:endParaRPr lang="en-US" smtClean="0"/>
          </a:p>
          <a:p>
            <a:pPr marL="220348" indent="-220348">
              <a:buFontTx/>
              <a:buAutoNum type="arabicPeriod"/>
            </a:pPr>
            <a:endParaRPr lang="en-US" smtClean="0"/>
          </a:p>
        </p:txBody>
      </p:sp>
      <p:sp>
        <p:nvSpPr>
          <p:cNvPr id="326660"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FD8F97E3-7423-489A-8B7C-666112B31B1C}" type="datetime1">
              <a:rPr lang="en-US" sz="1300" b="0"/>
              <a:pPr algn="r" eaLnBrk="1" hangingPunct="1">
                <a:spcBef>
                  <a:spcPct val="0"/>
                </a:spcBef>
                <a:buClrTx/>
                <a:buFontTx/>
                <a:buNone/>
              </a:pPr>
              <a:t>11/19/2014</a:t>
            </a:fld>
            <a:endParaRPr lang="en-US" sz="1300" b="0"/>
          </a:p>
        </p:txBody>
      </p:sp>
      <p:sp>
        <p:nvSpPr>
          <p:cNvPr id="326661"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326662"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C8AD8226-B982-49F0-9102-7E831E5A95ED}" type="slidenum">
              <a:rPr lang="en-US" sz="1300" b="0"/>
              <a:pPr algn="r" eaLnBrk="1" hangingPunct="1">
                <a:spcBef>
                  <a:spcPct val="0"/>
                </a:spcBef>
                <a:buClrTx/>
                <a:buFontTx/>
                <a:buNone/>
              </a:pPr>
              <a:t>152</a:t>
            </a:fld>
            <a:endParaRPr lang="en-US" sz="1300" b="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An RFID far-field tag inlay is made up of the Integrated Circuit or IC, a far-field element and a near field loop</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xfrm>
            <a:off x="1184275" y="698500"/>
            <a:ext cx="4648200" cy="3486150"/>
          </a:xfrm>
          <a:ln/>
        </p:spPr>
      </p:sp>
      <p:sp>
        <p:nvSpPr>
          <p:cNvPr id="329731" name="Rectangle 3"/>
          <p:cNvSpPr>
            <a:spLocks noGrp="1" noChangeArrowheads="1"/>
          </p:cNvSpPr>
          <p:nvPr>
            <p:ph type="body" idx="1"/>
          </p:nvPr>
        </p:nvSpPr>
        <p:spPr>
          <a:xfrm>
            <a:off x="934112" y="4417634"/>
            <a:ext cx="5142177" cy="418092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Impinj manufactures the tag IC either on a wafer or as a packaged part and delivers this to our inlay partners where it is attached to an inly or a circuit board in the caser of a ruggedized tag.</a:t>
            </a:r>
          </a:p>
          <a:p>
            <a:endParaRPr lang="en-US" smtClean="0"/>
          </a:p>
          <a:p>
            <a:r>
              <a:rPr lang="en-US" smtClean="0"/>
              <a:t>This inlay is then provided to a label converter vendor where it is integrated into items such as ID cards or human-readable asset tags with ID and manufacturer information printed on it. </a:t>
            </a:r>
          </a:p>
          <a:p>
            <a:endParaRPr lang="en-US" smtClean="0"/>
          </a:p>
          <a:p>
            <a:r>
              <a:rPr lang="en-US" smtClean="0"/>
              <a:t>In addition to the tag IC, the inlay antenna design and how the inlay is packaged will impact the performance. </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This tag IC block diagram illustrates the fact that both power and intelligence are derived from reader signal as well as showing how the backscattered signal is modulated. </a:t>
            </a:r>
          </a:p>
          <a:p>
            <a:endParaRPr lang="en-US" smtClean="0"/>
          </a:p>
          <a:p>
            <a:r>
              <a:rPr lang="en-US" smtClean="0"/>
              <a:t>The reader signal is split inside the tag, one is run through a larger capacitance value circuit to smooth it to a DC value in a process known as rectification and fed to the power supply input of the tag chip logic circuit</a:t>
            </a:r>
          </a:p>
          <a:p>
            <a:endParaRPr lang="en-US" smtClean="0"/>
          </a:p>
          <a:p>
            <a:r>
              <a:rPr lang="en-US" smtClean="0"/>
              <a:t>The other portion of the reader signal is fed through a smaller value capacitor so that the ‘1’ and ‘0’ values can still be determined.</a:t>
            </a:r>
          </a:p>
          <a:p>
            <a:endParaRPr lang="en-US" smtClean="0"/>
          </a:p>
          <a:p>
            <a:r>
              <a:rPr lang="en-US" smtClean="0"/>
              <a:t>Output drives a FET, changes impedance to modulate the signal</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noChangeArrowheads="1" noTextEdit="1"/>
          </p:cNvSpPr>
          <p:nvPr>
            <p:ph type="sldImg"/>
          </p:nvPr>
        </p:nvSpPr>
        <p:spPr>
          <a:xfrm>
            <a:off x="1184275" y="698500"/>
            <a:ext cx="4648200" cy="3486150"/>
          </a:xfrm>
          <a:ln/>
        </p:spPr>
      </p:sp>
      <p:sp>
        <p:nvSpPr>
          <p:cNvPr id="331779" name="Rectangle 3"/>
          <p:cNvSpPr>
            <a:spLocks noGrp="1" noChangeArrowheads="1"/>
          </p:cNvSpPr>
          <p:nvPr>
            <p:ph type="body" idx="1"/>
          </p:nvPr>
        </p:nvSpPr>
        <p:spPr>
          <a:xfrm>
            <a:off x="934112" y="4417634"/>
            <a:ext cx="5142177" cy="418092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UHF Advantages: reduced complexity/cost, size/form factor while providing same or better range and ability to tag heavy dielectrics like liquids. </a:t>
            </a:r>
          </a:p>
          <a:p>
            <a:endParaRPr lang="en-US" smtClean="0"/>
          </a:p>
          <a:p>
            <a:r>
              <a:rPr lang="en-US" smtClean="0"/>
              <a:t>While</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Rot="1" noChangeAspect="1" noChangeArrowheads="1" noTextEdit="1"/>
          </p:cNvSpPr>
          <p:nvPr>
            <p:ph type="sldImg"/>
          </p:nvPr>
        </p:nvSpPr>
        <p:spPr>
          <a:xfrm>
            <a:off x="1182688" y="698500"/>
            <a:ext cx="4648200" cy="3486150"/>
          </a:xfrm>
          <a:ln/>
        </p:spPr>
      </p:sp>
      <p:sp>
        <p:nvSpPr>
          <p:cNvPr id="33280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60" tIns="46579" rIns="93160" bIns="46579"/>
          <a:lstStyle/>
          <a:p>
            <a:r>
              <a:rPr lang="en-US" smtClean="0"/>
              <a:t>Tag antenna collects incident energy and channels it to the chip.</a:t>
            </a:r>
          </a:p>
          <a:p>
            <a:r>
              <a:rPr lang="en-US" smtClean="0"/>
              <a:t>The power required to operate the chip, multiplied by the tag antenna’s ability to collect it, results in a minimum field strength required at the tag.</a:t>
            </a:r>
          </a:p>
          <a:p>
            <a:r>
              <a:rPr lang="en-US" smtClean="0"/>
              <a:t>Required field strength generally ~1/tag size</a:t>
            </a:r>
          </a:p>
          <a:p>
            <a:r>
              <a:rPr lang="en-US" smtClean="0"/>
              <a:t>6dB increase in sensitivity ~2x the range</a:t>
            </a:r>
          </a:p>
          <a:p>
            <a:endParaRPr lang="en-US"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Rot="1" noChangeAspect="1" noChangeArrowheads="1" noTextEdit="1"/>
          </p:cNvSpPr>
          <p:nvPr>
            <p:ph type="sldImg"/>
          </p:nvPr>
        </p:nvSpPr>
        <p:spPr>
          <a:xfrm>
            <a:off x="1181100" y="696913"/>
            <a:ext cx="4648200" cy="3486150"/>
          </a:xfrm>
          <a:ln/>
        </p:spPr>
      </p:sp>
      <p:sp>
        <p:nvSpPr>
          <p:cNvPr id="334851"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Earlier you learned that the tag chip consists of just a tiny black speck on a UHF passive tag inlay.  Amazingly, that tiny black square makes a world of difference in how the tag performs!</a:t>
            </a:r>
          </a:p>
          <a:p>
            <a:r>
              <a:rPr lang="en-US" smtClean="0"/>
              <a:t>Superior read sensitivity of up to -20 dBm with a dipole antenna, combined with excellent interference rejection, delivers exceptional read reliability </a:t>
            </a:r>
          </a:p>
          <a:p>
            <a:r>
              <a:rPr lang="en-US" smtClean="0"/>
              <a:t>Industry leading write sensitivity of up to -16 dBm with a dipole antenna for unparalleled encoding reliability</a:t>
            </a:r>
          </a:p>
          <a:p>
            <a:r>
              <a:rPr lang="en-US" smtClean="0"/>
              <a:t>Monza1a read sensitivity = -9dBm</a:t>
            </a:r>
          </a:p>
          <a:p>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181100" y="696913"/>
            <a:ext cx="4648200" cy="3486150"/>
          </a:xfrm>
          <a:ln/>
        </p:spPr>
      </p:sp>
      <p:sp>
        <p:nvSpPr>
          <p:cNvPr id="335875"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Rot="1" noChangeAspect="1" noChangeArrowheads="1" noTextEdit="1"/>
          </p:cNvSpPr>
          <p:nvPr>
            <p:ph type="sldImg"/>
          </p:nvPr>
        </p:nvSpPr>
        <p:spPr>
          <a:xfrm>
            <a:off x="1184275" y="696913"/>
            <a:ext cx="4649788" cy="3487737"/>
          </a:xfrm>
          <a:ln/>
        </p:spPr>
      </p:sp>
      <p:sp>
        <p:nvSpPr>
          <p:cNvPr id="336899"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sz="900"/>
              <a:t>We’ve talked about three, unique ways to win more business with RFID that’s Powered-by-Impinj.  </a:t>
            </a:r>
          </a:p>
          <a:p>
            <a:pPr>
              <a:lnSpc>
                <a:spcPct val="80000"/>
              </a:lnSpc>
            </a:pPr>
            <a:endParaRPr lang="en-US" sz="900"/>
          </a:p>
          <a:p>
            <a:pPr>
              <a:lnSpc>
                <a:spcPct val="80000"/>
              </a:lnSpc>
            </a:pPr>
            <a:r>
              <a:rPr lang="en-US" sz="900"/>
              <a:t>The first was True3D, which makes tags truly orientation insensitive, and boosts range for tough applications.  True3D tags based on Monza 4 are available from several inlay vendors with more coming on line every day.</a:t>
            </a:r>
          </a:p>
          <a:p>
            <a:pPr>
              <a:lnSpc>
                <a:spcPct val="80000"/>
              </a:lnSpc>
            </a:pPr>
            <a:endParaRPr lang="en-US" sz="900"/>
          </a:p>
          <a:p>
            <a:pPr>
              <a:lnSpc>
                <a:spcPct val="80000"/>
              </a:lnSpc>
            </a:pPr>
            <a:r>
              <a:rPr lang="en-US" sz="900"/>
              <a:t>***CLICK</a:t>
            </a:r>
          </a:p>
          <a:p>
            <a:pPr>
              <a:lnSpc>
                <a:spcPct val="80000"/>
              </a:lnSpc>
            </a:pPr>
            <a:endParaRPr lang="en-US" sz="900"/>
          </a:p>
          <a:p>
            <a:pPr>
              <a:lnSpc>
                <a:spcPct val="80000"/>
              </a:lnSpc>
            </a:pPr>
            <a:r>
              <a:rPr lang="en-US" sz="900"/>
              <a:t>The second is TagFocus, which enables you to get the hardest tags by keeping the easy tags in the “already-read”  “B” state longer.  </a:t>
            </a:r>
          </a:p>
          <a:p>
            <a:pPr>
              <a:lnSpc>
                <a:spcPct val="80000"/>
              </a:lnSpc>
            </a:pPr>
            <a:endParaRPr lang="en-US" sz="900"/>
          </a:p>
          <a:p>
            <a:pPr>
              <a:lnSpc>
                <a:spcPct val="80000"/>
              </a:lnSpc>
            </a:pPr>
            <a:r>
              <a:rPr lang="en-US" sz="900"/>
              <a:t>***CLICK</a:t>
            </a:r>
          </a:p>
          <a:p>
            <a:pPr>
              <a:lnSpc>
                <a:spcPct val="80000"/>
              </a:lnSpc>
            </a:pPr>
            <a:endParaRPr lang="en-US" sz="900"/>
          </a:p>
          <a:p>
            <a:pPr>
              <a:lnSpc>
                <a:spcPct val="80000"/>
              </a:lnSpc>
            </a:pPr>
            <a:r>
              <a:rPr lang="en-US" sz="900"/>
              <a:t>The third is the FastID, which makes TID practical by enabling you to read the TID almost as fast as you can read the EPC alone.</a:t>
            </a:r>
          </a:p>
          <a:p>
            <a:pPr>
              <a:lnSpc>
                <a:spcPct val="80000"/>
              </a:lnSpc>
            </a:pPr>
            <a:endParaRPr lang="en-US" sz="900"/>
          </a:p>
          <a:p>
            <a:pPr>
              <a:lnSpc>
                <a:spcPct val="80000"/>
              </a:lnSpc>
            </a:pPr>
            <a:r>
              <a:rPr lang="en-US" sz="900"/>
              <a:t>Now the second and third options require not only Impinj Monza tag chips, but also Powered by Impinj readers.  </a:t>
            </a:r>
          </a:p>
          <a:p>
            <a:pPr>
              <a:lnSpc>
                <a:spcPct val="80000"/>
              </a:lnSpc>
            </a:pPr>
            <a:endParaRPr lang="en-US" sz="900"/>
          </a:p>
          <a:p>
            <a:pPr>
              <a:lnSpc>
                <a:spcPct val="80000"/>
              </a:lnSpc>
            </a:pPr>
            <a:r>
              <a:rPr lang="en-US" sz="900"/>
              <a:t>Speedway Revolution and xPortal readers support both features, and all readers based on Indy reader chips do too, as long as they use the latest firmware.</a:t>
            </a:r>
          </a:p>
          <a:p>
            <a:pPr>
              <a:lnSpc>
                <a:spcPct val="80000"/>
              </a:lnSpc>
            </a:pPr>
            <a:endParaRPr lang="en-US" sz="900"/>
          </a:p>
          <a:p>
            <a:pPr>
              <a:lnSpc>
                <a:spcPct val="80000"/>
              </a:lnSpc>
            </a:pPr>
            <a:r>
              <a:rPr lang="en-US" sz="900"/>
              <a:t>Fortunately,  between Speedway and Indy-based readers, about 70% of all Gen 2 readers on the market are Powered by Impinj.</a:t>
            </a:r>
          </a:p>
          <a:p>
            <a:pPr>
              <a:lnSpc>
                <a:spcPct val="80000"/>
              </a:lnSpc>
            </a:pPr>
            <a:endParaRPr lang="en-US" sz="900"/>
          </a:p>
          <a:p>
            <a:pPr>
              <a:lnSpc>
                <a:spcPct val="80000"/>
              </a:lnSpc>
            </a:pPr>
            <a:r>
              <a:rPr lang="en-US" sz="900"/>
              <a:t>Here’s a quick sample of popular handhelds that are Powered by Impinj.  These products represent over 80% of the Gen 2 RFID handheld market.</a:t>
            </a:r>
          </a:p>
          <a:p>
            <a:pPr>
              <a:lnSpc>
                <a:spcPct val="80000"/>
              </a:lnSpc>
            </a:pPr>
            <a:endParaRPr lang="en-US" sz="900"/>
          </a:p>
          <a:p>
            <a:pPr>
              <a:lnSpc>
                <a:spcPct val="80000"/>
              </a:lnSpc>
            </a:pPr>
            <a:r>
              <a:rPr lang="en-US" sz="900"/>
              <a:t>***CLICK</a:t>
            </a:r>
          </a:p>
          <a:p>
            <a:pPr>
              <a:lnSpc>
                <a:spcPct val="80000"/>
              </a:lnSpc>
            </a:pPr>
            <a:endParaRPr lang="en-US" sz="900"/>
          </a:p>
          <a:p>
            <a:pPr>
              <a:lnSpc>
                <a:spcPct val="80000"/>
              </a:lnSpc>
            </a:pPr>
            <a:endParaRPr lang="en-US" sz="9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ChangeArrowheads="1" noTextEdit="1"/>
          </p:cNvSpPr>
          <p:nvPr>
            <p:ph type="sldImg"/>
          </p:nvPr>
        </p:nvSpPr>
        <p:spPr>
          <a:xfrm>
            <a:off x="1181100" y="696913"/>
            <a:ext cx="4648200" cy="3486150"/>
          </a:xfrm>
          <a:ln/>
        </p:spPr>
      </p:sp>
      <p:sp>
        <p:nvSpPr>
          <p:cNvPr id="337923"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***SLOW</a:t>
            </a:r>
          </a:p>
          <a:p>
            <a:endParaRPr lang="en-US" smtClean="0"/>
          </a:p>
          <a:p>
            <a:r>
              <a:rPr lang="en-US" smtClean="0"/>
              <a:t>This one gets a bit technical, so bear with me for a moment.  It’s worth it.  First, I need to explain how Gen 2 inventory is supposed to work using this population of Tags with Monza chips inside.</a:t>
            </a:r>
          </a:p>
          <a:p>
            <a:endParaRPr lang="en-US" smtClean="0"/>
          </a:p>
          <a:p>
            <a:r>
              <a:rPr lang="en-US" smtClean="0"/>
              <a:t>***SLOW</a:t>
            </a:r>
          </a:p>
          <a:p>
            <a:endParaRPr lang="en-US" smtClean="0"/>
          </a:p>
          <a:p>
            <a:r>
              <a:rPr lang="en-US" smtClean="0"/>
              <a:t>To efficiently count tags during an inventory, Gen 2 gives readers a way to keep track of the tags that have already been read called “sessions.”  With sessions, all tags start in the “A” state.  After the reader reads a tag, it can put the tag into the “B” state.  Usually the easiest tags go first.</a:t>
            </a:r>
          </a:p>
          <a:p>
            <a:endParaRPr lang="en-US" smtClean="0"/>
          </a:p>
          <a:p>
            <a:r>
              <a:rPr lang="en-US" smtClean="0"/>
              <a:t>***CLICK</a:t>
            </a:r>
          </a:p>
          <a:p>
            <a:r>
              <a:rPr lang="en-US" smtClean="0"/>
              <a:t>***SLOW</a:t>
            </a:r>
          </a:p>
          <a:p>
            <a:endParaRPr lang="en-US" smtClean="0"/>
          </a:p>
          <a:p>
            <a:r>
              <a:rPr lang="en-US" smtClean="0"/>
              <a:t>This way the reader can focus on the more difficult, remaining tags, shown here in red.  But there is a problem.  The “B-state” doesn’t persist forever.  After about a second, tags in the “B-State” drop back to “A,”  clogging up the works.</a:t>
            </a:r>
          </a:p>
          <a:p>
            <a:endParaRPr lang="en-US" smtClean="0"/>
          </a:p>
          <a:p>
            <a:r>
              <a:rPr lang="en-US" smtClean="0"/>
              <a:t>***CLICK</a:t>
            </a:r>
          </a:p>
          <a:p>
            <a:endParaRPr lang="en-US" smtClean="0"/>
          </a:p>
          <a:p>
            <a:r>
              <a:rPr lang="en-US" smtClean="0"/>
              <a:t>The end result is that many tags get read twice, and some of the toughest tags never get read. We need a way to keep “B-State” tags in the “B-State” as long as we want.  Impinj has invented this and we call it “S1-Refresh,” because the name of the bit that is set to turn on the “B-State” is called the “S1 Flag.”  Basically, the reader can keep refreshing the S1 Flag as long as it wants.</a:t>
            </a:r>
          </a:p>
          <a:p>
            <a:endParaRPr lang="en-US" smtClean="0"/>
          </a:p>
          <a:p>
            <a:r>
              <a:rPr lang="en-US" smtClean="0"/>
              <a:t>***CLICK</a:t>
            </a:r>
          </a:p>
          <a:p>
            <a:endParaRPr lang="en-US" smtClean="0"/>
          </a:p>
          <a:p>
            <a:r>
              <a:rPr lang="en-US" smtClean="0"/>
              <a:t>Here is a test bed in the lab of a major retailer where we tested this S1-Refresh.  The pallet has 400 tags on it.</a:t>
            </a:r>
          </a:p>
          <a:p>
            <a:endParaRPr lang="en-US" smtClean="0"/>
          </a:p>
          <a:p>
            <a:r>
              <a:rPr lang="en-US" smtClean="0"/>
              <a:t>***CLICK</a:t>
            </a:r>
          </a:p>
          <a:p>
            <a:endParaRPr lang="en-US" smtClean="0"/>
          </a:p>
          <a:p>
            <a:r>
              <a:rPr lang="en-US" smtClean="0"/>
              <a:t>Here are the results </a:t>
            </a:r>
            <a:r>
              <a:rPr lang="en-US" b="1" smtClean="0"/>
              <a:t>without</a:t>
            </a:r>
            <a:r>
              <a:rPr lang="en-US" smtClean="0"/>
              <a:t> “S1-Refresh.”  Out of a total of 400 tags, the reader finds 373 and misses 27, for a read reliability of only 93%, not enough for many applications.  And here’s the problem: the reader has to read over 100 of the tags twice.  Not shown is how many tags are read 3 or 4 times.  But things are much better with TagFocus turned on:</a:t>
            </a:r>
          </a:p>
          <a:p>
            <a:endParaRPr lang="en-US" smtClean="0"/>
          </a:p>
          <a:p>
            <a:r>
              <a:rPr lang="en-US" smtClean="0"/>
              <a:t>***CLICK</a:t>
            </a:r>
          </a:p>
          <a:p>
            <a:endParaRPr lang="en-US" smtClean="0"/>
          </a:p>
          <a:p>
            <a:r>
              <a:rPr lang="en-US" smtClean="0"/>
              <a:t>With S1-Refresh turned on, the reader finds 99% of the tags.  It only reads about 40 twice.</a:t>
            </a:r>
          </a:p>
          <a:p>
            <a:endParaRPr lang="en-US" smtClean="0"/>
          </a:p>
          <a:p>
            <a:r>
              <a:rPr lang="en-US" smtClean="0"/>
              <a:t>So where does S1-Refresh make the biggest difference?</a:t>
            </a:r>
          </a:p>
          <a:p>
            <a:endParaRPr lang="en-US" smtClean="0"/>
          </a:p>
          <a:p>
            <a:r>
              <a:rPr lang="en-US" smtClean="0"/>
              <a:t>***CLICK</a:t>
            </a:r>
          </a:p>
          <a:p>
            <a:endParaRPr lang="en-US" smtClean="0"/>
          </a:p>
          <a:p>
            <a:endParaRPr lang="en-US" smtClean="0"/>
          </a:p>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xfrm>
            <a:off x="1184275" y="700088"/>
            <a:ext cx="4648200" cy="3486150"/>
          </a:xfrm>
          <a:ln/>
        </p:spPr>
      </p:sp>
      <p:sp>
        <p:nvSpPr>
          <p:cNvPr id="305155"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104" tIns="48552" rIns="97104" bIns="48552"/>
          <a:lstStyle/>
          <a:p>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spect="1" noChangeArrowheads="1" noTextEdit="1"/>
          </p:cNvSpPr>
          <p:nvPr>
            <p:ph type="sldImg"/>
          </p:nvPr>
        </p:nvSpPr>
        <p:spPr>
          <a:xfrm>
            <a:off x="1181100" y="696913"/>
            <a:ext cx="4648200" cy="3486150"/>
          </a:xfrm>
          <a:ln/>
        </p:spPr>
      </p:sp>
      <p:sp>
        <p:nvSpPr>
          <p:cNvPr id="338947"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0348" indent="-220348">
              <a:lnSpc>
                <a:spcPct val="80000"/>
              </a:lnSpc>
              <a:tabLst>
                <a:tab pos="220348" algn="l"/>
              </a:tabLst>
            </a:pPr>
            <a:r>
              <a:rPr lang="en-US" sz="800"/>
              <a:t>Any time an application has a large diversity in “easy” and “hard” tags, TagFocus will help.  </a:t>
            </a:r>
          </a:p>
          <a:p>
            <a:pPr marL="220348" indent="-220348">
              <a:lnSpc>
                <a:spcPct val="80000"/>
              </a:lnSpc>
              <a:tabLst>
                <a:tab pos="220348" algn="l"/>
              </a:tabLst>
            </a:pPr>
            <a:endParaRPr lang="en-US" sz="800"/>
          </a:p>
          <a:p>
            <a:pPr marL="220348" indent="-220348">
              <a:lnSpc>
                <a:spcPct val="80000"/>
              </a:lnSpc>
              <a:tabLst>
                <a:tab pos="220348" algn="l"/>
              </a:tabLst>
            </a:pPr>
            <a:r>
              <a:rPr lang="en-US" sz="800"/>
              <a:t>This is virtually always the case in large tag populations, and often can be an issue in smaller tag populations if the placement and materials vary.</a:t>
            </a:r>
          </a:p>
          <a:p>
            <a:pPr marL="220348" indent="-220348">
              <a:lnSpc>
                <a:spcPct val="80000"/>
              </a:lnSpc>
              <a:tabLst>
                <a:tab pos="220348" algn="l"/>
              </a:tabLst>
            </a:pPr>
            <a:endParaRPr lang="en-US" sz="800"/>
          </a:p>
          <a:p>
            <a:pPr marL="220348" indent="-220348">
              <a:lnSpc>
                <a:spcPct val="80000"/>
              </a:lnSpc>
              <a:tabLst>
                <a:tab pos="220348" algn="l"/>
              </a:tabLst>
            </a:pPr>
            <a:r>
              <a:rPr lang="en-US" sz="800"/>
              <a:t>Some of the best examples are supply chain, asset tracking and retail.  </a:t>
            </a:r>
          </a:p>
          <a:p>
            <a:pPr marL="220348" indent="-220348">
              <a:lnSpc>
                <a:spcPct val="80000"/>
              </a:lnSpc>
              <a:tabLst>
                <a:tab pos="220348" algn="l"/>
              </a:tabLst>
            </a:pPr>
            <a:endParaRPr lang="en-US" sz="800"/>
          </a:p>
          <a:p>
            <a:pPr marL="220348" indent="-220348">
              <a:lnSpc>
                <a:spcPct val="80000"/>
              </a:lnSpc>
              <a:tabLst>
                <a:tab pos="220348" algn="l"/>
              </a:tabLst>
            </a:pPr>
            <a:r>
              <a:rPr lang="en-US" sz="800"/>
              <a:t>In the retail space, it’s not just apparel, but jewelry and cosmetics inventory tracking is also heating up.</a:t>
            </a:r>
          </a:p>
          <a:p>
            <a:pPr marL="220348" indent="-220348">
              <a:lnSpc>
                <a:spcPct val="80000"/>
              </a:lnSpc>
              <a:tabLst>
                <a:tab pos="220348" algn="l"/>
              </a:tabLst>
            </a:pPr>
            <a:endParaRPr lang="en-US" sz="800"/>
          </a:p>
          <a:p>
            <a:pPr marL="220348" indent="-220348">
              <a:lnSpc>
                <a:spcPct val="80000"/>
              </a:lnSpc>
              <a:tabLst>
                <a:tab pos="220348" algn="l"/>
              </a:tabLst>
            </a:pPr>
            <a:r>
              <a:rPr lang="en-US" sz="800"/>
              <a:t>Speaking of jewelry and cosmetics, as you know, the serial tag ID can be used to provide an elegant brand authentication method.  By pairing up the TID, which can’t be changed, and the EPC in a database, you can have a way of checking to make sure any EPC tag is legitimate, thereby authenticating the tagged object.</a:t>
            </a:r>
          </a:p>
          <a:p>
            <a:pPr marL="220348" indent="-220348">
              <a:lnSpc>
                <a:spcPct val="80000"/>
              </a:lnSpc>
              <a:tabLst>
                <a:tab pos="220348" algn="l"/>
              </a:tabLst>
            </a:pPr>
            <a:endParaRPr lang="en-US" sz="800"/>
          </a:p>
          <a:p>
            <a:pPr marL="220348" indent="-220348">
              <a:lnSpc>
                <a:spcPct val="80000"/>
              </a:lnSpc>
              <a:tabLst>
                <a:tab pos="220348" algn="l"/>
              </a:tabLst>
            </a:pPr>
            <a:r>
              <a:rPr lang="en-US" sz="800"/>
              <a:t>There is a problem, however.  It turns out that it takes a lot of extra time to read the TID once you’ve read the EPC number.  Impinj has a solution.</a:t>
            </a:r>
          </a:p>
          <a:p>
            <a:pPr marL="220348" indent="-220348">
              <a:lnSpc>
                <a:spcPct val="80000"/>
              </a:lnSpc>
              <a:tabLst>
                <a:tab pos="220348" algn="l"/>
              </a:tabLst>
            </a:pPr>
            <a:endParaRPr lang="en-US" sz="800"/>
          </a:p>
          <a:p>
            <a:pPr marL="220348" indent="-220348">
              <a:lnSpc>
                <a:spcPct val="80000"/>
              </a:lnSpc>
              <a:tabLst>
                <a:tab pos="220348" algn="l"/>
              </a:tabLst>
            </a:pPr>
            <a:r>
              <a:rPr lang="en-US" sz="800"/>
              <a:t>***CLICK</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noChangeArrowheads="1" noTextEdit="1"/>
          </p:cNvSpPr>
          <p:nvPr>
            <p:ph type="sldImg"/>
          </p:nvPr>
        </p:nvSpPr>
        <p:spPr>
          <a:xfrm>
            <a:off x="1182688" y="695325"/>
            <a:ext cx="4648200" cy="3486150"/>
          </a:xfrm>
          <a:ln/>
        </p:spPr>
      </p:sp>
      <p:sp>
        <p:nvSpPr>
          <p:cNvPr id="339971" name="Rectangle 3"/>
          <p:cNvSpPr>
            <a:spLocks noGrp="1" noChangeArrowheads="1"/>
          </p:cNvSpPr>
          <p:nvPr>
            <p:ph type="body" idx="1"/>
          </p:nvPr>
        </p:nvSpPr>
        <p:spPr>
          <a:xfrm>
            <a:off x="701345" y="4416098"/>
            <a:ext cx="5607711" cy="418553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55" tIns="46579" rIns="93155" bIns="46579"/>
          <a:lstStyle/>
          <a:p>
            <a:r>
              <a:rPr lang="en-US" smtClean="0"/>
              <a:t>***SLOW</a:t>
            </a:r>
          </a:p>
          <a:p>
            <a:endParaRPr lang="en-US" smtClean="0"/>
          </a:p>
          <a:p>
            <a:r>
              <a:rPr lang="en-US" smtClean="0"/>
              <a:t>Under the covers, the Gen 2 process for reading a TID is complicated.  Here’s a graphic that shows the communication protocol that the tag and reader engage in to read first the EPC and then the TID.  </a:t>
            </a:r>
          </a:p>
          <a:p>
            <a:endParaRPr lang="en-US" smtClean="0"/>
          </a:p>
          <a:p>
            <a:r>
              <a:rPr lang="en-US" smtClean="0"/>
              <a:t>***CLICK</a:t>
            </a:r>
          </a:p>
          <a:p>
            <a:endParaRPr lang="en-US" smtClean="0"/>
          </a:p>
          <a:p>
            <a:r>
              <a:rPr lang="en-US" smtClean="0"/>
              <a:t>But there is a faster way if you’re using Impinj tags and readers.  We call this FastID.  Using this method inventory speed can be increased dramatically.  Up to more than 200% faster, depending on reader operating mode.  </a:t>
            </a:r>
          </a:p>
          <a:p>
            <a:endParaRPr lang="en-US" smtClean="0"/>
          </a:p>
          <a:p>
            <a:r>
              <a:rPr lang="en-US" smtClean="0"/>
              <a:t>***CLICK</a:t>
            </a:r>
          </a:p>
          <a:p>
            <a:endParaRPr lang="en-US" smtClean="0"/>
          </a:p>
          <a:p>
            <a:r>
              <a:rPr lang="en-US" smtClean="0"/>
              <a:t>FastID makes authentication practical by reading the TID faster.  There are many applications of this technology and I’ve hinted at just a couple.  Here are some examples:</a:t>
            </a:r>
          </a:p>
          <a:p>
            <a:endParaRPr lang="en-US" smtClean="0"/>
          </a:p>
          <a:p>
            <a:r>
              <a:rPr lang="en-US" smtClean="0"/>
              <a:t>***CLICK</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Rot="1" noChangeAspect="1" noChangeArrowheads="1" noTextEdit="1"/>
          </p:cNvSpPr>
          <p:nvPr>
            <p:ph type="sldImg"/>
          </p:nvPr>
        </p:nvSpPr>
        <p:spPr>
          <a:xfrm>
            <a:off x="1181100" y="696913"/>
            <a:ext cx="4648200" cy="3486150"/>
          </a:xfrm>
          <a:ln/>
        </p:spPr>
      </p:sp>
      <p:sp>
        <p:nvSpPr>
          <p:cNvPr id="340995"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0348" indent="-220348">
              <a:lnSpc>
                <a:spcPct val="80000"/>
              </a:lnSpc>
              <a:tabLst>
                <a:tab pos="220348" algn="l"/>
              </a:tabLst>
            </a:pPr>
            <a:r>
              <a:rPr lang="en-US" sz="800"/>
              <a:t>The most obvious applications involve authenticating the tag, and thereby the tagged object.  This can be used for Brand Authentication for luxury brands, and for Anti-Counterfeiting for, say, customs and border control.</a:t>
            </a:r>
          </a:p>
          <a:p>
            <a:pPr marL="220348" indent="-220348">
              <a:lnSpc>
                <a:spcPct val="80000"/>
              </a:lnSpc>
              <a:tabLst>
                <a:tab pos="220348" algn="l"/>
              </a:tabLst>
            </a:pPr>
            <a:endParaRPr lang="en-US" sz="800"/>
          </a:p>
          <a:p>
            <a:pPr marL="220348" indent="-220348">
              <a:lnSpc>
                <a:spcPct val="80000"/>
              </a:lnSpc>
              <a:tabLst>
                <a:tab pos="220348" algn="l"/>
              </a:tabLst>
            </a:pPr>
            <a:r>
              <a:rPr lang="en-US" sz="800"/>
              <a:t>But let me engage your imaginations with another idea.  </a:t>
            </a:r>
          </a:p>
          <a:p>
            <a:pPr marL="220348" indent="-220348">
              <a:lnSpc>
                <a:spcPct val="80000"/>
              </a:lnSpc>
              <a:tabLst>
                <a:tab pos="220348" algn="l"/>
              </a:tabLst>
            </a:pPr>
            <a:endParaRPr lang="en-US" sz="800"/>
          </a:p>
          <a:p>
            <a:pPr marL="220348" indent="-220348">
              <a:lnSpc>
                <a:spcPct val="80000"/>
              </a:lnSpc>
              <a:tabLst>
                <a:tab pos="220348" algn="l"/>
              </a:tabLst>
            </a:pPr>
            <a:r>
              <a:rPr lang="en-US" sz="800"/>
              <a:t>***CLICK</a:t>
            </a:r>
          </a:p>
          <a:p>
            <a:pPr marL="220348" indent="-220348">
              <a:lnSpc>
                <a:spcPct val="80000"/>
              </a:lnSpc>
              <a:tabLst>
                <a:tab pos="220348" algn="l"/>
              </a:tabLst>
            </a:pPr>
            <a:endParaRPr lang="en-US" sz="800"/>
          </a:p>
          <a:p>
            <a:pPr marL="220348" indent="-220348">
              <a:lnSpc>
                <a:spcPct val="80000"/>
              </a:lnSpc>
              <a:tabLst>
                <a:tab pos="220348" algn="l"/>
              </a:tabLst>
            </a:pPr>
            <a:r>
              <a:rPr lang="en-US" sz="800"/>
              <a:t>***SLOW</a:t>
            </a:r>
          </a:p>
          <a:p>
            <a:pPr marL="220348" indent="-220348">
              <a:lnSpc>
                <a:spcPct val="80000"/>
              </a:lnSpc>
              <a:tabLst>
                <a:tab pos="220348" algn="l"/>
              </a:tabLst>
            </a:pPr>
            <a:endParaRPr lang="en-US" sz="800"/>
          </a:p>
          <a:p>
            <a:pPr marL="220348" indent="-220348">
              <a:lnSpc>
                <a:spcPct val="80000"/>
              </a:lnSpc>
              <a:tabLst>
                <a:tab pos="220348" algn="l"/>
              </a:tabLst>
            </a:pPr>
            <a:r>
              <a:rPr lang="en-US" sz="800"/>
              <a:t>What if you could forego number management all together?  By setting the EPC word size to zero, and using FastID, you can use the TID alone to identify the tag.  For some closed-loop applications, this may be the best way to go because it eliminates encoding altogether.</a:t>
            </a:r>
          </a:p>
          <a:p>
            <a:pPr marL="220348" indent="-220348">
              <a:lnSpc>
                <a:spcPct val="80000"/>
              </a:lnSpc>
              <a:tabLst>
                <a:tab pos="220348" algn="l"/>
              </a:tabLst>
            </a:pPr>
            <a:endParaRPr lang="en-US" sz="800"/>
          </a:p>
          <a:p>
            <a:pPr marL="220348" indent="-220348">
              <a:lnSpc>
                <a:spcPct val="80000"/>
              </a:lnSpc>
              <a:tabLst>
                <a:tab pos="220348" algn="l"/>
              </a:tabLst>
            </a:pPr>
            <a:r>
              <a:rPr lang="en-US" sz="800"/>
              <a:t>So now lets summarize:</a:t>
            </a:r>
          </a:p>
          <a:p>
            <a:pPr marL="220348" indent="-220348">
              <a:lnSpc>
                <a:spcPct val="80000"/>
              </a:lnSpc>
              <a:tabLst>
                <a:tab pos="220348" algn="l"/>
              </a:tabLst>
            </a:pPr>
            <a:endParaRPr lang="en-US" sz="800"/>
          </a:p>
          <a:p>
            <a:pPr marL="220348" indent="-220348">
              <a:lnSpc>
                <a:spcPct val="80000"/>
              </a:lnSpc>
              <a:tabLst>
                <a:tab pos="220348" algn="l"/>
              </a:tabLst>
            </a:pPr>
            <a:r>
              <a:rPr lang="en-US" sz="800"/>
              <a:t>***CLICK</a:t>
            </a:r>
          </a:p>
          <a:p>
            <a:pPr marL="220348" indent="-220348">
              <a:lnSpc>
                <a:spcPct val="80000"/>
              </a:lnSpc>
              <a:tabLst>
                <a:tab pos="220348" algn="l"/>
              </a:tabLst>
            </a:pPr>
            <a:endParaRPr lang="en-US" sz="8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Rot="1" noChangeAspect="1" noChangeArrowheads="1" noTextEdit="1"/>
          </p:cNvSpPr>
          <p:nvPr>
            <p:ph type="sldImg"/>
          </p:nvPr>
        </p:nvSpPr>
        <p:spPr>
          <a:xfrm>
            <a:off x="1184275" y="696913"/>
            <a:ext cx="4649788" cy="3487737"/>
          </a:xfrm>
          <a:ln/>
        </p:spPr>
      </p:sp>
      <p:sp>
        <p:nvSpPr>
          <p:cNvPr id="343043" name="Rectangle 3"/>
          <p:cNvSpPr>
            <a:spLocks noGrp="1" noChangeArrowheads="1"/>
          </p:cNvSpPr>
          <p:nvPr>
            <p:ph type="body" idx="1"/>
          </p:nvPr>
        </p:nvSpPr>
        <p:spPr>
          <a:xfrm>
            <a:off x="935634" y="4417635"/>
            <a:ext cx="5139134"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ChangeArrowheads="1" noTextEdit="1"/>
          </p:cNvSpPr>
          <p:nvPr>
            <p:ph type="sldImg"/>
          </p:nvPr>
        </p:nvSpPr>
        <p:spPr>
          <a:xfrm>
            <a:off x="1181100" y="696913"/>
            <a:ext cx="4648200" cy="3486150"/>
          </a:xfrm>
          <a:ln/>
        </p:spPr>
      </p:sp>
      <p:sp>
        <p:nvSpPr>
          <p:cNvPr id="344067"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This slide further illustrates the problem with a single-antenna tag, and connects the dots from dead-zones to lower performance to lower ROI</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Rot="1" noChangeAspect="1" noChangeArrowheads="1" noTextEdit="1"/>
          </p:cNvSpPr>
          <p:nvPr>
            <p:ph type="sldImg"/>
          </p:nvPr>
        </p:nvSpPr>
        <p:spPr>
          <a:xfrm>
            <a:off x="1181100" y="696913"/>
            <a:ext cx="4648200" cy="3486150"/>
          </a:xfrm>
          <a:ln/>
        </p:spPr>
      </p:sp>
      <p:sp>
        <p:nvSpPr>
          <p:cNvPr id="345091"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This slide shows how True3D solves the problem and connects the dots from eliminating dead-zones to better performance to faster ROI</a:t>
            </a:r>
          </a:p>
          <a:p>
            <a:endParaRPr lang="en-US" smtClean="0"/>
          </a:p>
          <a:p>
            <a:r>
              <a:rPr lang="en-US" smtClean="0"/>
              <a:t>The True3D tag has no dead zone due to its second antenna.  It defeats the randomly-oriented tag problem.</a:t>
            </a:r>
          </a:p>
          <a:p>
            <a:endParaRPr lang="en-US"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xfrm>
            <a:off x="1181100" y="696913"/>
            <a:ext cx="4648200" cy="3486150"/>
          </a:xfrm>
          <a:ln/>
        </p:spPr>
      </p:sp>
      <p:sp>
        <p:nvSpPr>
          <p:cNvPr id="346115"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This slide brings the engineers into the discussion.  It shows the antenna pattern for two tags.  The one on the left is a dipole, meaning that it has one antenna.  Note that just because it is square doe not mean that it is not a dipole.  It only has one antenna.  It has a huge null, or dead zone when the reader is aimed at it end-on.  This null is about 18dB deep, or about 90% down in range.</a:t>
            </a:r>
          </a:p>
          <a:p>
            <a:endParaRPr lang="en-US" smtClean="0"/>
          </a:p>
          <a:p>
            <a:r>
              <a:rPr lang="en-US" smtClean="0"/>
              <a:t>“All true 3D tags are square, not all square tags are True 3D”</a:t>
            </a:r>
          </a:p>
          <a:p>
            <a:endParaRPr lang="en-US" smtClean="0"/>
          </a:p>
          <a:p>
            <a:r>
              <a:rPr lang="en-US" smtClean="0"/>
              <a:t>The one on the left is a True3D DUAL antenna.  It’s pattern is circular, meaning that it’s response is uniform.  It is truly omni-directional.  It has no dead zones.</a:t>
            </a:r>
          </a:p>
          <a:p>
            <a:endParaRPr lang="en-US" smtClean="0"/>
          </a:p>
          <a:p>
            <a:r>
              <a:rPr lang="en-US" smtClean="0"/>
              <a:t>Demo video</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Monza 4QT is </a:t>
            </a:r>
            <a:r>
              <a:rPr lang="en-US" smtClean="0">
                <a:solidFill>
                  <a:srgbClr val="CC3333"/>
                </a:solidFill>
              </a:rPr>
              <a:t>two chips in one:</a:t>
            </a:r>
          </a:p>
          <a:p>
            <a:endParaRPr lang="en-US" smtClean="0"/>
          </a:p>
          <a:p>
            <a:r>
              <a:rPr lang="en-US" smtClean="0"/>
              <a:t>-	A simple 96-bit license plate</a:t>
            </a:r>
          </a:p>
          <a:p>
            <a:r>
              <a:rPr lang="en-US" smtClean="0"/>
              <a:t>-	Or a portable, private, user memory </a:t>
            </a:r>
          </a:p>
          <a:p>
            <a:endParaRPr lang="en-US" smtClean="0"/>
          </a:p>
          <a:p>
            <a:r>
              <a:rPr lang="en-US" smtClean="0"/>
              <a:t>QT Technology allows the data owner to </a:t>
            </a:r>
            <a:r>
              <a:rPr lang="en-US" smtClean="0">
                <a:solidFill>
                  <a:srgbClr val="CC3333"/>
                </a:solidFill>
              </a:rPr>
              <a:t>control </a:t>
            </a:r>
            <a:r>
              <a:rPr lang="en-US" smtClean="0"/>
              <a:t>what information he exposes</a:t>
            </a:r>
          </a:p>
          <a:p>
            <a:endParaRPr lang="en-US" smtClean="0"/>
          </a:p>
          <a:p>
            <a:r>
              <a:rPr lang="en-US" smtClean="0"/>
              <a:t>Block Permalock</a:t>
            </a:r>
          </a:p>
          <a:p>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In addition to the increased memory size, Monza 4QT tag chips offer the ability to independently lock four fixed, </a:t>
            </a:r>
          </a:p>
          <a:p>
            <a:r>
              <a:rPr lang="en-US" smtClean="0"/>
              <a:t>128-bit sections of user memory (block permalock). This feature is particularly useful for situations such as in a </a:t>
            </a:r>
          </a:p>
          <a:p>
            <a:r>
              <a:rPr lang="en-US" smtClean="0"/>
              <a:t>supply chain, where various participants along the chain may want to record data, but not necessarily have it be </a:t>
            </a:r>
          </a:p>
          <a:p>
            <a:r>
              <a:rPr lang="en-US" smtClean="0"/>
              <a:t>openly available to all parties. </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xfrm>
            <a:off x="1181100" y="696913"/>
            <a:ext cx="4648200" cy="3486150"/>
          </a:xfrm>
          <a:ln/>
        </p:spPr>
      </p:sp>
      <p:sp>
        <p:nvSpPr>
          <p:cNvPr id="3532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1184275" y="700088"/>
            <a:ext cx="4648200" cy="3486150"/>
          </a:xfrm>
          <a:ln/>
        </p:spPr>
      </p:sp>
      <p:sp>
        <p:nvSpPr>
          <p:cNvPr id="306179"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Speedway Revolution is highest performance reader on the market</a:t>
            </a:r>
          </a:p>
          <a:p>
            <a:r>
              <a:rPr lang="en-US" smtClean="0"/>
              <a:t>Certified world wide</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p:cNvSpPr>
            <a:spLocks noGrp="1" noRot="1" noChangeAspect="1" noTextEdit="1"/>
          </p:cNvSpPr>
          <p:nvPr>
            <p:ph type="sldImg"/>
          </p:nvPr>
        </p:nvSpPr>
        <p:spPr>
          <a:ln/>
        </p:spPr>
      </p:sp>
      <p:sp>
        <p:nvSpPr>
          <p:cNvPr id="535555"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535556" name="Date Placeholder 3"/>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fld id="{0751BA69-E7F2-43EA-8393-31A73037B361}" type="datetime1">
              <a:rPr lang="en-US" sz="1300" b="0"/>
              <a:pPr/>
              <a:t>11/19/2014</a:t>
            </a:fld>
            <a:endParaRPr lang="en-US" sz="1300" b="0"/>
          </a:p>
        </p:txBody>
      </p:sp>
      <p:sp>
        <p:nvSpPr>
          <p:cNvPr id="535557" name="Footer Placeholder 4"/>
          <p:cNvSpPr>
            <a:spLocks noGrp="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Copyright 2011 Impinj</a:t>
            </a:r>
          </a:p>
        </p:txBody>
      </p:sp>
      <p:sp>
        <p:nvSpPr>
          <p:cNvPr id="535558" name="Slide Number Placeholder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fld id="{D0862261-4D50-4691-9C1E-01734E2C2C5A}" type="slidenum">
              <a:rPr lang="en-US" sz="1300" b="0"/>
              <a:pPr/>
              <a:t>258</a:t>
            </a:fld>
            <a:endParaRPr lang="en-US" sz="13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Image Placeholder 1"/>
          <p:cNvSpPr>
            <a:spLocks noGrp="1" noRot="1" noChangeAspect="1" noTextEdit="1"/>
          </p:cNvSpPr>
          <p:nvPr>
            <p:ph type="sldImg"/>
          </p:nvPr>
        </p:nvSpPr>
        <p:spPr>
          <a:ln/>
        </p:spPr>
      </p:sp>
      <p:sp>
        <p:nvSpPr>
          <p:cNvPr id="30720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307204"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7B28F5DA-7537-44C7-AD5E-D342489FDE02}" type="datetime1">
              <a:rPr lang="en-US" sz="1300" b="0"/>
              <a:pPr algn="r" eaLnBrk="1" hangingPunct="1">
                <a:spcBef>
                  <a:spcPct val="0"/>
                </a:spcBef>
                <a:buClrTx/>
                <a:buFontTx/>
                <a:buNone/>
              </a:pPr>
              <a:t>11/19/2014</a:t>
            </a:fld>
            <a:endParaRPr lang="en-US" sz="1300" b="0"/>
          </a:p>
        </p:txBody>
      </p:sp>
      <p:sp>
        <p:nvSpPr>
          <p:cNvPr id="307205"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307206"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D66E0B1E-A9C6-4F84-94FF-78D5F4073E06}" type="slidenum">
              <a:rPr lang="en-US" sz="1300" b="0"/>
              <a:pPr algn="r" eaLnBrk="1" hangingPunct="1">
                <a:spcBef>
                  <a:spcPct val="0"/>
                </a:spcBef>
                <a:buClrTx/>
                <a:buFontTx/>
                <a:buNone/>
              </a:pPr>
              <a:t>22</a:t>
            </a:fld>
            <a:endParaRPr lang="en-US" sz="13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1184275" y="698500"/>
            <a:ext cx="4648200" cy="3486150"/>
          </a:xfrm>
          <a:ln/>
        </p:spPr>
      </p:sp>
      <p:sp>
        <p:nvSpPr>
          <p:cNvPr id="308227" name="Rectangle 3"/>
          <p:cNvSpPr>
            <a:spLocks noGrp="1" noChangeArrowheads="1"/>
          </p:cNvSpPr>
          <p:nvPr>
            <p:ph type="body" idx="1"/>
          </p:nvPr>
        </p:nvSpPr>
        <p:spPr>
          <a:xfrm>
            <a:off x="934112" y="4417634"/>
            <a:ext cx="5142177" cy="418092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184275" y="698500"/>
            <a:ext cx="4648200" cy="3486150"/>
          </a:xfrm>
          <a:ln/>
        </p:spPr>
      </p:sp>
      <p:sp>
        <p:nvSpPr>
          <p:cNvPr id="309251" name="Rectangle 3"/>
          <p:cNvSpPr>
            <a:spLocks noGrp="1" noChangeArrowheads="1"/>
          </p:cNvSpPr>
          <p:nvPr>
            <p:ph type="body" idx="1"/>
          </p:nvPr>
        </p:nvSpPr>
        <p:spPr>
          <a:xfrm>
            <a:off x="934112" y="4417634"/>
            <a:ext cx="5142177" cy="418092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fld id="{D9AABEEE-0DB2-438C-B2F6-0AAC3A2000C6}" type="datetime1">
              <a:rPr lang="en-US" smtClean="0"/>
              <a:pPr>
                <a:defRPr/>
              </a:pPr>
              <a:t>11/19/2014</a:t>
            </a:fld>
            <a:endParaRPr lang="en-US"/>
          </a:p>
        </p:txBody>
      </p:sp>
      <p:sp>
        <p:nvSpPr>
          <p:cNvPr id="5" name="Footer Placeholder 4"/>
          <p:cNvSpPr>
            <a:spLocks noGrp="1"/>
          </p:cNvSpPr>
          <p:nvPr>
            <p:ph type="ftr" sz="quarter" idx="11"/>
          </p:nvPr>
        </p:nvSpPr>
        <p:spPr/>
        <p:txBody>
          <a:bodyPr/>
          <a:lstStyle/>
          <a:p>
            <a:pPr>
              <a:defRPr/>
            </a:pPr>
            <a:r>
              <a:rPr lang="en-US" smtClean="0"/>
              <a:t>Copyright 2009 Impinj</a:t>
            </a:r>
            <a:endParaRPr lang="en-US"/>
          </a:p>
        </p:txBody>
      </p:sp>
      <p:sp>
        <p:nvSpPr>
          <p:cNvPr id="6" name="Slide Number Placeholder 5"/>
          <p:cNvSpPr>
            <a:spLocks noGrp="1"/>
          </p:cNvSpPr>
          <p:nvPr>
            <p:ph type="sldNum" sz="quarter" idx="12"/>
          </p:nvPr>
        </p:nvSpPr>
        <p:spPr/>
        <p:txBody>
          <a:bodyPr/>
          <a:lstStyle/>
          <a:p>
            <a:pPr>
              <a:defRPr/>
            </a:pPr>
            <a:fld id="{E3786666-9812-4190-9082-96CD0494003C}" type="slidenum">
              <a:rPr lang="en-US" smtClean="0"/>
              <a:pPr>
                <a:defRPr/>
              </a:pPr>
              <a:t>3</a:t>
            </a:fld>
            <a:endParaRPr lang="en-US"/>
          </a:p>
        </p:txBody>
      </p:sp>
    </p:spTree>
    <p:extLst>
      <p:ext uri="{BB962C8B-B14F-4D97-AF65-F5344CB8AC3E}">
        <p14:creationId xmlns:p14="http://schemas.microsoft.com/office/powerpoint/2010/main" xmlns="" val="282169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xfrm>
            <a:off x="1179513" y="695325"/>
            <a:ext cx="4643437" cy="3482975"/>
          </a:xfrm>
          <a:ln/>
        </p:spPr>
      </p:sp>
      <p:sp>
        <p:nvSpPr>
          <p:cNvPr id="312323" name="Rectangle 3"/>
          <p:cNvSpPr>
            <a:spLocks noGrp="1" noChangeArrowheads="1"/>
          </p:cNvSpPr>
          <p:nvPr>
            <p:ph type="body" idx="1"/>
          </p:nvPr>
        </p:nvSpPr>
        <p:spPr>
          <a:xfrm>
            <a:off x="929548" y="4406876"/>
            <a:ext cx="5133049" cy="417784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853" tIns="45926" rIns="91853" bIns="45926"/>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xfrm>
            <a:off x="787400" y="193675"/>
            <a:ext cx="5602288" cy="4203700"/>
          </a:xfrm>
          <a:ln/>
        </p:spPr>
      </p:sp>
      <p:sp>
        <p:nvSpPr>
          <p:cNvPr id="31539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Redundant?</a:t>
            </a:r>
          </a:p>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xfrm>
            <a:off x="1181100" y="696913"/>
            <a:ext cx="4648200" cy="3486150"/>
          </a:xfrm>
          <a:ln/>
        </p:spPr>
      </p:sp>
      <p:sp>
        <p:nvSpPr>
          <p:cNvPr id="313347" name="Rectangle 3"/>
          <p:cNvSpPr>
            <a:spLocks noGrp="1" noChangeArrowheads="1"/>
          </p:cNvSpPr>
          <p:nvPr>
            <p:ph type="body" idx="1"/>
          </p:nvPr>
        </p:nvSpPr>
        <p:spPr>
          <a:xfrm>
            <a:off x="701345" y="4416098"/>
            <a:ext cx="5607711" cy="418399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a:ln/>
        </p:spPr>
      </p:sp>
      <p:sp>
        <p:nvSpPr>
          <p:cNvPr id="2959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295940"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55B65ECF-7403-4047-9B4F-76384FAD97CF}" type="datetime1">
              <a:rPr lang="en-US" sz="1300" b="0"/>
              <a:pPr algn="r" eaLnBrk="1" hangingPunct="1">
                <a:spcBef>
                  <a:spcPct val="0"/>
                </a:spcBef>
                <a:buClrTx/>
                <a:buFontTx/>
                <a:buNone/>
              </a:pPr>
              <a:t>11/19/2014</a:t>
            </a:fld>
            <a:endParaRPr lang="en-US" sz="1300" b="0"/>
          </a:p>
        </p:txBody>
      </p:sp>
      <p:sp>
        <p:nvSpPr>
          <p:cNvPr id="295941"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295942"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CFAC615E-E857-4BED-8F5F-AC84DFCDE3AA}" type="slidenum">
              <a:rPr lang="en-US" sz="1300" b="0"/>
              <a:pPr algn="r" eaLnBrk="1" hangingPunct="1">
                <a:spcBef>
                  <a:spcPct val="0"/>
                </a:spcBef>
                <a:buClrTx/>
                <a:buFontTx/>
                <a:buNone/>
              </a:pPr>
              <a:t>33</a:t>
            </a:fld>
            <a:endParaRPr lang="en-US" sz="13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Rot="1" noChangeAspect="1" noChangeArrowheads="1" noTextEdit="1"/>
          </p:cNvSpPr>
          <p:nvPr>
            <p:ph type="sldImg"/>
          </p:nvPr>
        </p:nvSpPr>
        <p:spPr>
          <a:xfrm>
            <a:off x="785813" y="193675"/>
            <a:ext cx="5602287" cy="4202113"/>
          </a:xfrm>
          <a:ln/>
        </p:spPr>
      </p:sp>
      <p:sp>
        <p:nvSpPr>
          <p:cNvPr id="48025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Rot="1" noChangeAspect="1" noChangeArrowheads="1" noTextEdit="1"/>
          </p:cNvSpPr>
          <p:nvPr>
            <p:ph type="sldImg"/>
          </p:nvPr>
        </p:nvSpPr>
        <p:spPr>
          <a:xfrm>
            <a:off x="785813" y="193675"/>
            <a:ext cx="5602287" cy="4202113"/>
          </a:xfrm>
          <a:ln/>
        </p:spPr>
      </p:sp>
      <p:sp>
        <p:nvSpPr>
          <p:cNvPr id="48333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Rot="1" noChangeAspect="1" noChangeArrowheads="1" noTextEdit="1"/>
          </p:cNvSpPr>
          <p:nvPr>
            <p:ph type="sldImg"/>
          </p:nvPr>
        </p:nvSpPr>
        <p:spPr>
          <a:xfrm>
            <a:off x="1182688" y="693738"/>
            <a:ext cx="4621212" cy="3467100"/>
          </a:xfrm>
          <a:ln/>
        </p:spPr>
      </p:sp>
      <p:sp>
        <p:nvSpPr>
          <p:cNvPr id="472067" name="Rectangle 3"/>
          <p:cNvSpPr>
            <a:spLocks noGrp="1" noChangeArrowheads="1"/>
          </p:cNvSpPr>
          <p:nvPr>
            <p:ph type="body" idx="1"/>
          </p:nvPr>
        </p:nvSpPr>
        <p:spPr>
          <a:xfrm>
            <a:off x="909770" y="4391504"/>
            <a:ext cx="5164998" cy="423625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Rot="1" noChangeAspect="1" noChangeArrowheads="1" noTextEdit="1"/>
          </p:cNvSpPr>
          <p:nvPr>
            <p:ph type="sldImg"/>
          </p:nvPr>
        </p:nvSpPr>
        <p:spPr>
          <a:xfrm>
            <a:off x="1182688" y="693738"/>
            <a:ext cx="4621212" cy="3467100"/>
          </a:xfrm>
          <a:ln/>
        </p:spPr>
      </p:sp>
      <p:sp>
        <p:nvSpPr>
          <p:cNvPr id="473091" name="Rectangle 3"/>
          <p:cNvSpPr>
            <a:spLocks noGrp="1" noChangeArrowheads="1"/>
          </p:cNvSpPr>
          <p:nvPr>
            <p:ph type="body" idx="1"/>
          </p:nvPr>
        </p:nvSpPr>
        <p:spPr>
          <a:xfrm>
            <a:off x="909770" y="4391504"/>
            <a:ext cx="5164998" cy="423625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Explain why the reader cannot say the tag names</a:t>
            </a:r>
          </a:p>
          <a:p>
            <a:r>
              <a:rPr lang="en-US" smtClean="0"/>
              <a:t>Define what sleep 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970674" y="8829848"/>
            <a:ext cx="3038155" cy="464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44" tIns="46571" rIns="93144" bIns="46571" anchor="b"/>
          <a:lstStyle>
            <a:lvl1pPr defTabSz="931863" eaLnBrk="0" hangingPunct="0">
              <a:defRPr sz="2000" b="1">
                <a:solidFill>
                  <a:schemeClr val="tx1"/>
                </a:solidFill>
                <a:latin typeface="Arial" charset="0"/>
                <a:ea typeface="ＭＳ Ｐゴシック" charset="0"/>
                <a:cs typeface="ＭＳ Ｐゴシック" charset="0"/>
              </a:defRPr>
            </a:lvl1pPr>
            <a:lvl2pPr marL="742950" indent="-285750" defTabSz="931863" eaLnBrk="0" hangingPunct="0">
              <a:defRPr sz="2000" b="1">
                <a:solidFill>
                  <a:schemeClr val="tx1"/>
                </a:solidFill>
                <a:latin typeface="Arial" charset="0"/>
                <a:ea typeface="ＭＳ Ｐゴシック" charset="0"/>
              </a:defRPr>
            </a:lvl2pPr>
            <a:lvl3pPr marL="1143000" indent="-228600" defTabSz="931863" eaLnBrk="0" hangingPunct="0">
              <a:defRPr sz="2000" b="1">
                <a:solidFill>
                  <a:schemeClr val="tx1"/>
                </a:solidFill>
                <a:latin typeface="Arial" charset="0"/>
                <a:ea typeface="ＭＳ Ｐゴシック" charset="0"/>
              </a:defRPr>
            </a:lvl3pPr>
            <a:lvl4pPr marL="1600200" indent="-228600" defTabSz="931863" eaLnBrk="0" hangingPunct="0">
              <a:defRPr sz="2000" b="1">
                <a:solidFill>
                  <a:schemeClr val="tx1"/>
                </a:solidFill>
                <a:latin typeface="Arial" charset="0"/>
                <a:ea typeface="ＭＳ Ｐゴシック" charset="0"/>
              </a:defRPr>
            </a:lvl4pPr>
            <a:lvl5pPr marL="2057400" indent="-228600" defTabSz="931863" eaLnBrk="0" hangingPunct="0">
              <a:defRPr sz="2000" b="1">
                <a:solidFill>
                  <a:schemeClr val="tx1"/>
                </a:solidFill>
                <a:latin typeface="Arial" charset="0"/>
                <a:ea typeface="ＭＳ Ｐゴシック" charset="0"/>
              </a:defRPr>
            </a:lvl5pPr>
            <a:lvl6pPr marL="2514600" indent="-228600" defTabSz="931863" eaLnBrk="0" fontAlgn="base" hangingPunct="0">
              <a:spcBef>
                <a:spcPct val="0"/>
              </a:spcBef>
              <a:spcAft>
                <a:spcPct val="0"/>
              </a:spcAft>
              <a:defRPr sz="2000" b="1">
                <a:solidFill>
                  <a:schemeClr val="tx1"/>
                </a:solidFill>
                <a:latin typeface="Arial" charset="0"/>
                <a:ea typeface="ＭＳ Ｐゴシック" charset="0"/>
              </a:defRPr>
            </a:lvl6pPr>
            <a:lvl7pPr marL="2971800" indent="-228600" defTabSz="931863" eaLnBrk="0" fontAlgn="base" hangingPunct="0">
              <a:spcBef>
                <a:spcPct val="0"/>
              </a:spcBef>
              <a:spcAft>
                <a:spcPct val="0"/>
              </a:spcAft>
              <a:defRPr sz="2000" b="1">
                <a:solidFill>
                  <a:schemeClr val="tx1"/>
                </a:solidFill>
                <a:latin typeface="Arial" charset="0"/>
                <a:ea typeface="ＭＳ Ｐゴシック" charset="0"/>
              </a:defRPr>
            </a:lvl7pPr>
            <a:lvl8pPr marL="3429000" indent="-228600" defTabSz="931863" eaLnBrk="0" fontAlgn="base" hangingPunct="0">
              <a:spcBef>
                <a:spcPct val="0"/>
              </a:spcBef>
              <a:spcAft>
                <a:spcPct val="0"/>
              </a:spcAft>
              <a:defRPr sz="2000" b="1">
                <a:solidFill>
                  <a:schemeClr val="tx1"/>
                </a:solidFill>
                <a:latin typeface="Arial" charset="0"/>
                <a:ea typeface="ＭＳ Ｐゴシック" charset="0"/>
              </a:defRPr>
            </a:lvl8pPr>
            <a:lvl9pPr marL="3886200" indent="-228600" defTabSz="931863" eaLnBrk="0" fontAlgn="base" hangingPunct="0">
              <a:spcBef>
                <a:spcPct val="0"/>
              </a:spcBef>
              <a:spcAft>
                <a:spcPct val="0"/>
              </a:spcAft>
              <a:defRPr sz="2000" b="1">
                <a:solidFill>
                  <a:schemeClr val="tx1"/>
                </a:solidFill>
                <a:latin typeface="Arial" charset="0"/>
                <a:ea typeface="ＭＳ Ｐゴシック" charset="0"/>
              </a:defRPr>
            </a:lvl9pPr>
          </a:lstStyle>
          <a:p>
            <a:pPr algn="r" eaLnBrk="1" hangingPunct="1"/>
            <a:fld id="{8E577CA1-D8E2-204E-8E67-350F4048B7D6}" type="slidenum">
              <a:rPr lang="en-US" sz="1200" b="0"/>
              <a:pPr algn="r" eaLnBrk="1" hangingPunct="1"/>
              <a:t>4</a:t>
            </a:fld>
            <a:endParaRPr lang="en-US" sz="1200" b="0"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Rot="1" noChangeAspect="1" noChangeArrowheads="1" noTextEdit="1"/>
          </p:cNvSpPr>
          <p:nvPr>
            <p:ph type="sldImg"/>
          </p:nvPr>
        </p:nvSpPr>
        <p:spPr>
          <a:xfrm>
            <a:off x="785813" y="193675"/>
            <a:ext cx="5602287" cy="4202113"/>
          </a:xfr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Rot="1" noChangeAspect="1" noChangeArrowheads="1" noTextEdit="1"/>
          </p:cNvSpPr>
          <p:nvPr>
            <p:ph type="sldImg"/>
          </p:nvPr>
        </p:nvSpPr>
        <p:spPr>
          <a:xfrm>
            <a:off x="1182688" y="693738"/>
            <a:ext cx="4621212" cy="3467100"/>
          </a:xfrm>
          <a:ln/>
        </p:spPr>
      </p:sp>
      <p:sp>
        <p:nvSpPr>
          <p:cNvPr id="479235" name="Rectangle 3"/>
          <p:cNvSpPr>
            <a:spLocks noGrp="1" noChangeArrowheads="1"/>
          </p:cNvSpPr>
          <p:nvPr>
            <p:ph type="body" idx="1"/>
          </p:nvPr>
        </p:nvSpPr>
        <p:spPr>
          <a:xfrm>
            <a:off x="909770" y="4391504"/>
            <a:ext cx="5164998" cy="423625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Rot="1" noChangeAspect="1" noChangeArrowheads="1" noTextEdit="1"/>
          </p:cNvSpPr>
          <p:nvPr>
            <p:ph type="sldImg"/>
          </p:nvPr>
        </p:nvSpPr>
        <p:spPr>
          <a:xfrm>
            <a:off x="785813" y="193675"/>
            <a:ext cx="5602287" cy="4202113"/>
          </a:xfrm>
          <a:ln/>
        </p:spPr>
      </p:sp>
      <p:sp>
        <p:nvSpPr>
          <p:cNvPr id="48333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Rot="1" noChangeAspect="1" noChangeArrowheads="1" noTextEdit="1"/>
          </p:cNvSpPr>
          <p:nvPr>
            <p:ph type="sldImg"/>
          </p:nvPr>
        </p:nvSpPr>
        <p:spPr>
          <a:xfrm>
            <a:off x="785813" y="193675"/>
            <a:ext cx="5602287" cy="4202113"/>
          </a:xfrm>
          <a:ln/>
        </p:spPr>
      </p:sp>
      <p:sp>
        <p:nvSpPr>
          <p:cNvPr id="48537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Rot="1" noChangeAspect="1" noChangeArrowheads="1" noTextEdit="1"/>
          </p:cNvSpPr>
          <p:nvPr>
            <p:ph type="sldImg"/>
          </p:nvPr>
        </p:nvSpPr>
        <p:spPr>
          <a:xfrm>
            <a:off x="785813" y="193675"/>
            <a:ext cx="5602287" cy="4202113"/>
          </a:xfrm>
          <a:ln/>
        </p:spPr>
      </p:sp>
      <p:sp>
        <p:nvSpPr>
          <p:cNvPr id="48435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1"/>
            <a:r>
              <a:rPr lang="en-US" sz="1500"/>
              <a:t>Applies to: EPC, TID, User, Access password &amp; Kill password</a:t>
            </a:r>
          </a:p>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Rot="1" noChangeAspect="1" noChangeArrowheads="1" noTextEdit="1"/>
          </p:cNvSpPr>
          <p:nvPr>
            <p:ph type="sldImg"/>
          </p:nvPr>
        </p:nvSpPr>
        <p:spPr>
          <a:xfrm>
            <a:off x="1184275" y="696913"/>
            <a:ext cx="4649788" cy="3487737"/>
          </a:xfrm>
          <a:ln/>
        </p:spPr>
      </p:sp>
      <p:sp>
        <p:nvSpPr>
          <p:cNvPr id="460803"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Rot="1" noChangeAspect="1" noChangeArrowheads="1" noTextEdit="1"/>
          </p:cNvSpPr>
          <p:nvPr>
            <p:ph type="sldImg"/>
          </p:nvPr>
        </p:nvSpPr>
        <p:spPr>
          <a:xfrm>
            <a:off x="1182688" y="700088"/>
            <a:ext cx="4648200" cy="3486150"/>
          </a:xfrm>
          <a:ln/>
        </p:spPr>
      </p:sp>
      <p:sp>
        <p:nvSpPr>
          <p:cNvPr id="461827"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Char char="•"/>
            </a:pPr>
            <a:r>
              <a:rPr lang="en-US" smtClean="0"/>
              <a:t>Boost is a marketing name for Impinj proprietary improvements in Speedway</a:t>
            </a:r>
          </a:p>
          <a:p>
            <a:pPr>
              <a:buFontTx/>
              <a:buChar char="•"/>
            </a:pPr>
            <a:r>
              <a:rPr lang="en-US" smtClean="0"/>
              <a:t>Boost encompasses a family of features</a:t>
            </a:r>
          </a:p>
          <a:p>
            <a:pPr lvl="1"/>
            <a:r>
              <a:rPr lang="en-US" smtClean="0"/>
              <a:t>Autoset</a:t>
            </a:r>
          </a:p>
          <a:p>
            <a:pPr lvl="1"/>
            <a:r>
              <a:rPr lang="en-US" smtClean="0"/>
              <a:t>Single Inventory with Suppression</a:t>
            </a:r>
          </a:p>
          <a:p>
            <a:pPr lvl="2"/>
            <a:r>
              <a:rPr lang="en-US" smtClean="0"/>
              <a:t>Requires Monza</a:t>
            </a:r>
          </a:p>
          <a:p>
            <a:pPr lvl="1"/>
            <a:r>
              <a:rPr lang="en-US" smtClean="0"/>
              <a:t>Low Duty Cycle</a:t>
            </a:r>
          </a:p>
          <a:p>
            <a:pPr lvl="1"/>
            <a:r>
              <a:rPr lang="en-US" smtClean="0"/>
              <a:t>Automatic Truncated Reply</a:t>
            </a:r>
          </a:p>
          <a:p>
            <a:pPr>
              <a:buFontTx/>
              <a:buChar char="•"/>
            </a:pPr>
            <a:r>
              <a:rPr lang="en-US" smtClean="0"/>
              <a:t>Don’t talk about how the features are implemented</a:t>
            </a:r>
          </a:p>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xfrm>
            <a:off x="1184275" y="700088"/>
            <a:ext cx="4648200" cy="3486150"/>
          </a:xfrm>
          <a:ln/>
        </p:spPr>
      </p:sp>
      <p:sp>
        <p:nvSpPr>
          <p:cNvPr id="462851"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Rot="1" noChangeAspect="1" noChangeArrowheads="1" noTextEdit="1"/>
          </p:cNvSpPr>
          <p:nvPr>
            <p:ph type="sldImg"/>
          </p:nvPr>
        </p:nvSpPr>
        <p:spPr>
          <a:xfrm>
            <a:off x="1182688" y="700088"/>
            <a:ext cx="4648200" cy="3486150"/>
          </a:xfrm>
          <a:ln/>
        </p:spPr>
      </p:sp>
      <p:sp>
        <p:nvSpPr>
          <p:cNvPr id="463875"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970674" y="8829848"/>
            <a:ext cx="3038155" cy="464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44" tIns="46571" rIns="93144" bIns="46571" anchor="b"/>
          <a:lstStyle>
            <a:lvl1pPr defTabSz="931863" eaLnBrk="0" hangingPunct="0">
              <a:defRPr sz="2000" b="1">
                <a:solidFill>
                  <a:schemeClr val="tx1"/>
                </a:solidFill>
                <a:latin typeface="Arial" charset="0"/>
                <a:ea typeface="ＭＳ Ｐゴシック" charset="0"/>
                <a:cs typeface="ＭＳ Ｐゴシック" charset="0"/>
              </a:defRPr>
            </a:lvl1pPr>
            <a:lvl2pPr marL="742950" indent="-285750" defTabSz="931863" eaLnBrk="0" hangingPunct="0">
              <a:defRPr sz="2000" b="1">
                <a:solidFill>
                  <a:schemeClr val="tx1"/>
                </a:solidFill>
                <a:latin typeface="Arial" charset="0"/>
                <a:ea typeface="ＭＳ Ｐゴシック" charset="0"/>
              </a:defRPr>
            </a:lvl2pPr>
            <a:lvl3pPr marL="1143000" indent="-228600" defTabSz="931863" eaLnBrk="0" hangingPunct="0">
              <a:defRPr sz="2000" b="1">
                <a:solidFill>
                  <a:schemeClr val="tx1"/>
                </a:solidFill>
                <a:latin typeface="Arial" charset="0"/>
                <a:ea typeface="ＭＳ Ｐゴシック" charset="0"/>
              </a:defRPr>
            </a:lvl3pPr>
            <a:lvl4pPr marL="1600200" indent="-228600" defTabSz="931863" eaLnBrk="0" hangingPunct="0">
              <a:defRPr sz="2000" b="1">
                <a:solidFill>
                  <a:schemeClr val="tx1"/>
                </a:solidFill>
                <a:latin typeface="Arial" charset="0"/>
                <a:ea typeface="ＭＳ Ｐゴシック" charset="0"/>
              </a:defRPr>
            </a:lvl4pPr>
            <a:lvl5pPr marL="2057400" indent="-228600" defTabSz="931863" eaLnBrk="0" hangingPunct="0">
              <a:defRPr sz="2000" b="1">
                <a:solidFill>
                  <a:schemeClr val="tx1"/>
                </a:solidFill>
                <a:latin typeface="Arial" charset="0"/>
                <a:ea typeface="ＭＳ Ｐゴシック" charset="0"/>
              </a:defRPr>
            </a:lvl5pPr>
            <a:lvl6pPr marL="2514600" indent="-228600" defTabSz="931863" eaLnBrk="0" fontAlgn="base" hangingPunct="0">
              <a:spcBef>
                <a:spcPct val="0"/>
              </a:spcBef>
              <a:spcAft>
                <a:spcPct val="0"/>
              </a:spcAft>
              <a:defRPr sz="2000" b="1">
                <a:solidFill>
                  <a:schemeClr val="tx1"/>
                </a:solidFill>
                <a:latin typeface="Arial" charset="0"/>
                <a:ea typeface="ＭＳ Ｐゴシック" charset="0"/>
              </a:defRPr>
            </a:lvl6pPr>
            <a:lvl7pPr marL="2971800" indent="-228600" defTabSz="931863" eaLnBrk="0" fontAlgn="base" hangingPunct="0">
              <a:spcBef>
                <a:spcPct val="0"/>
              </a:spcBef>
              <a:spcAft>
                <a:spcPct val="0"/>
              </a:spcAft>
              <a:defRPr sz="2000" b="1">
                <a:solidFill>
                  <a:schemeClr val="tx1"/>
                </a:solidFill>
                <a:latin typeface="Arial" charset="0"/>
                <a:ea typeface="ＭＳ Ｐゴシック" charset="0"/>
              </a:defRPr>
            </a:lvl7pPr>
            <a:lvl8pPr marL="3429000" indent="-228600" defTabSz="931863" eaLnBrk="0" fontAlgn="base" hangingPunct="0">
              <a:spcBef>
                <a:spcPct val="0"/>
              </a:spcBef>
              <a:spcAft>
                <a:spcPct val="0"/>
              </a:spcAft>
              <a:defRPr sz="2000" b="1">
                <a:solidFill>
                  <a:schemeClr val="tx1"/>
                </a:solidFill>
                <a:latin typeface="Arial" charset="0"/>
                <a:ea typeface="ＭＳ Ｐゴシック" charset="0"/>
              </a:defRPr>
            </a:lvl8pPr>
            <a:lvl9pPr marL="3886200" indent="-228600" defTabSz="931863" eaLnBrk="0" fontAlgn="base" hangingPunct="0">
              <a:spcBef>
                <a:spcPct val="0"/>
              </a:spcBef>
              <a:spcAft>
                <a:spcPct val="0"/>
              </a:spcAft>
              <a:defRPr sz="2000" b="1">
                <a:solidFill>
                  <a:schemeClr val="tx1"/>
                </a:solidFill>
                <a:latin typeface="Arial" charset="0"/>
                <a:ea typeface="ＭＳ Ｐゴシック" charset="0"/>
              </a:defRPr>
            </a:lvl9pPr>
          </a:lstStyle>
          <a:p>
            <a:pPr algn="r" eaLnBrk="1" hangingPunct="1"/>
            <a:fld id="{C45255CC-C6B4-1E4B-8925-910015AC1A93}" type="slidenum">
              <a:rPr lang="en-US" sz="1200" b="0"/>
              <a:pPr algn="r" eaLnBrk="1" hangingPunct="1"/>
              <a:t>5</a:t>
            </a:fld>
            <a:endParaRPr lang="en-US" sz="1200" b="0"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Rot="1" noChangeAspect="1" noChangeArrowheads="1" noTextEdit="1"/>
          </p:cNvSpPr>
          <p:nvPr>
            <p:ph type="sldImg"/>
          </p:nvPr>
        </p:nvSpPr>
        <p:spPr>
          <a:xfrm>
            <a:off x="1182688" y="700088"/>
            <a:ext cx="4648200" cy="3486150"/>
          </a:xfrm>
          <a:ln/>
        </p:spPr>
      </p:sp>
      <p:sp>
        <p:nvSpPr>
          <p:cNvPr id="464899"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Rot="1" noChangeAspect="1" noChangeArrowheads="1" noTextEdit="1"/>
          </p:cNvSpPr>
          <p:nvPr>
            <p:ph type="sldImg"/>
          </p:nvPr>
        </p:nvSpPr>
        <p:spPr>
          <a:xfrm>
            <a:off x="1182688" y="700088"/>
            <a:ext cx="4648200" cy="3486150"/>
          </a:xfrm>
          <a:ln/>
        </p:spPr>
      </p:sp>
      <p:sp>
        <p:nvSpPr>
          <p:cNvPr id="465923"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Rot="1" noChangeAspect="1" noChangeArrowheads="1" noTextEdit="1"/>
          </p:cNvSpPr>
          <p:nvPr>
            <p:ph type="sldImg"/>
          </p:nvPr>
        </p:nvSpPr>
        <p:spPr>
          <a:xfrm>
            <a:off x="1182688" y="700088"/>
            <a:ext cx="4648200" cy="3486150"/>
          </a:xfrm>
          <a:ln/>
        </p:spPr>
      </p:sp>
      <p:sp>
        <p:nvSpPr>
          <p:cNvPr id="466947"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a:xfrm>
            <a:off x="1182688" y="700088"/>
            <a:ext cx="4648200" cy="3486150"/>
          </a:xfrm>
          <a:ln/>
        </p:spPr>
      </p:sp>
      <p:sp>
        <p:nvSpPr>
          <p:cNvPr id="467971"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Rot="1" noChangeAspect="1" noChangeArrowheads="1" noTextEdit="1"/>
          </p:cNvSpPr>
          <p:nvPr>
            <p:ph type="sldImg"/>
          </p:nvPr>
        </p:nvSpPr>
        <p:spPr>
          <a:xfrm>
            <a:off x="1182688" y="700088"/>
            <a:ext cx="4648200" cy="3486150"/>
          </a:xfrm>
          <a:ln/>
        </p:spPr>
      </p:sp>
      <p:sp>
        <p:nvSpPr>
          <p:cNvPr id="468995"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Rot="1" noChangeAspect="1" noChangeArrowheads="1" noTextEdit="1"/>
          </p:cNvSpPr>
          <p:nvPr>
            <p:ph type="sldImg"/>
          </p:nvPr>
        </p:nvSpPr>
        <p:spPr>
          <a:xfrm>
            <a:off x="1182688" y="700088"/>
            <a:ext cx="4648200" cy="3486150"/>
          </a:xfrm>
          <a:ln/>
        </p:spPr>
      </p:sp>
      <p:sp>
        <p:nvSpPr>
          <p:cNvPr id="470019"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a:ln/>
        </p:spPr>
      </p:sp>
      <p:sp>
        <p:nvSpPr>
          <p:cNvPr id="2959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295940"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55B65ECF-7403-4047-9B4F-76384FAD97CF}" type="datetime1">
              <a:rPr lang="en-US" sz="1300" b="0"/>
              <a:pPr algn="r" eaLnBrk="1" hangingPunct="1">
                <a:spcBef>
                  <a:spcPct val="0"/>
                </a:spcBef>
                <a:buClrTx/>
                <a:buFontTx/>
                <a:buNone/>
              </a:pPr>
              <a:t>11/19/2014</a:t>
            </a:fld>
            <a:endParaRPr lang="en-US" sz="1300" b="0"/>
          </a:p>
        </p:txBody>
      </p:sp>
      <p:sp>
        <p:nvSpPr>
          <p:cNvPr id="295941"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295942"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CFAC615E-E857-4BED-8F5F-AC84DFCDE3AA}" type="slidenum">
              <a:rPr lang="en-US" sz="1300" b="0"/>
              <a:pPr algn="r" eaLnBrk="1" hangingPunct="1">
                <a:spcBef>
                  <a:spcPct val="0"/>
                </a:spcBef>
                <a:buClrTx/>
                <a:buFontTx/>
                <a:buNone/>
              </a:pPr>
              <a:t>67</a:t>
            </a:fld>
            <a:endParaRPr lang="en-US" sz="1300" b="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Rot="1" noChangeAspect="1" noChangeArrowheads="1" noTextEdit="1"/>
          </p:cNvSpPr>
          <p:nvPr>
            <p:ph type="sldImg"/>
          </p:nvPr>
        </p:nvSpPr>
        <p:spPr>
          <a:ln/>
        </p:spPr>
      </p:sp>
      <p:sp>
        <p:nvSpPr>
          <p:cNvPr id="36352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Rot="1" noChangeAspect="1" noChangeArrowheads="1" noTextEdit="1"/>
          </p:cNvSpPr>
          <p:nvPr>
            <p:ph type="sldImg"/>
          </p:nvPr>
        </p:nvSpPr>
        <p:spPr>
          <a:xfrm>
            <a:off x="1184275" y="696913"/>
            <a:ext cx="4649788" cy="3487737"/>
          </a:xfrm>
          <a:ln/>
        </p:spPr>
      </p:sp>
      <p:sp>
        <p:nvSpPr>
          <p:cNvPr id="364547"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Rot="1" noChangeAspect="1" noChangeArrowheads="1" noTextEdit="1"/>
          </p:cNvSpPr>
          <p:nvPr>
            <p:ph type="sldImg"/>
          </p:nvPr>
        </p:nvSpPr>
        <p:spPr>
          <a:xfrm>
            <a:off x="1184275" y="696913"/>
            <a:ext cx="4649788" cy="3487737"/>
          </a:xfrm>
          <a:ln/>
        </p:spPr>
      </p:sp>
      <p:sp>
        <p:nvSpPr>
          <p:cNvPr id="365571"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42"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07/05/11</a:t>
            </a:r>
          </a:p>
        </p:txBody>
      </p:sp>
      <p:sp>
        <p:nvSpPr>
          <p:cNvPr id="368643" name="Rectangle 6"/>
          <p:cNvSpPr>
            <a:spLocks noGrp="1" noChangeArrowheads="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Copyright 2011 Impinj</a:t>
            </a:r>
          </a:p>
        </p:txBody>
      </p:sp>
      <p:sp>
        <p:nvSpPr>
          <p:cNvPr id="36864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fld id="{C036B815-9EFE-41BB-8B85-81E555098218}" type="slidenum">
              <a:rPr lang="en-US" sz="1300" b="0"/>
              <a:pPr/>
              <a:t>74</a:t>
            </a:fld>
            <a:endParaRPr lang="en-US" sz="1300" b="0"/>
          </a:p>
        </p:txBody>
      </p:sp>
      <p:sp>
        <p:nvSpPr>
          <p:cNvPr id="368645" name="Rectangle 1"/>
          <p:cNvSpPr>
            <a:spLocks noGrp="1" noRot="1" noChangeAspect="1" noChangeArrowheads="1" noTextEdit="1"/>
          </p:cNvSpPr>
          <p:nvPr>
            <p:ph type="sldImg"/>
          </p:nvPr>
        </p:nvSpPr>
        <p:spPr>
          <a:xfrm>
            <a:off x="1181100" y="696913"/>
            <a:ext cx="4648200" cy="3486150"/>
          </a:xfrm>
          <a:solidFill>
            <a:srgbClr val="FFFFFF"/>
          </a:solidFill>
          <a:ln/>
        </p:spPr>
      </p:sp>
      <p:sp>
        <p:nvSpPr>
          <p:cNvPr id="368646" name="Text Box 2"/>
          <p:cNvSpPr>
            <a:spLocks noGrp="1" noChangeArrowheads="1"/>
          </p:cNvSpPr>
          <p:nvPr>
            <p:ph type="body" idx="1"/>
          </p:nvPr>
        </p:nvSpPr>
        <p:spPr>
          <a:xfrm>
            <a:off x="701345" y="4417634"/>
            <a:ext cx="5607711" cy="476502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344" tIns="46499" rIns="93344" bIns="46499"/>
          <a:lstStyle/>
          <a:p>
            <a:pPr>
              <a:spcBef>
                <a:spcPts val="434"/>
              </a:spcBef>
              <a:tabLst>
                <a:tab pos="0" algn="l"/>
                <a:tab pos="881390" algn="l"/>
                <a:tab pos="1762780" algn="l"/>
                <a:tab pos="2644170" algn="l"/>
                <a:tab pos="3525561" algn="l"/>
                <a:tab pos="4406951" algn="l"/>
                <a:tab pos="5288341" algn="l"/>
                <a:tab pos="6169731" algn="l"/>
                <a:tab pos="7051121" algn="l"/>
                <a:tab pos="7932511" algn="l"/>
                <a:tab pos="8813902" algn="l"/>
                <a:tab pos="9695292" algn="l"/>
              </a:tabLst>
            </a:pPr>
            <a:endParaRPr lang="en-US" smtClean="0">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9666"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07/05/11</a:t>
            </a:r>
          </a:p>
        </p:txBody>
      </p:sp>
      <p:sp>
        <p:nvSpPr>
          <p:cNvPr id="369667" name="Rectangle 6"/>
          <p:cNvSpPr>
            <a:spLocks noGrp="1" noChangeArrowheads="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Copyright 2011 Impinj</a:t>
            </a:r>
          </a:p>
        </p:txBody>
      </p:sp>
      <p:sp>
        <p:nvSpPr>
          <p:cNvPr id="36966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fld id="{30560FF6-059B-4C8E-B1E8-9FD1EEA0B342}" type="slidenum">
              <a:rPr lang="en-US" sz="1300" b="0"/>
              <a:pPr/>
              <a:t>75</a:t>
            </a:fld>
            <a:endParaRPr lang="en-US" sz="1300" b="0"/>
          </a:p>
        </p:txBody>
      </p:sp>
      <p:sp>
        <p:nvSpPr>
          <p:cNvPr id="369669" name="Rectangle 2"/>
          <p:cNvSpPr>
            <a:spLocks noGrp="1" noRot="1" noChangeAspect="1" noChangeArrowheads="1" noTextEdit="1"/>
          </p:cNvSpPr>
          <p:nvPr>
            <p:ph type="sldImg"/>
          </p:nvPr>
        </p:nvSpPr>
        <p:spPr>
          <a:xfrm>
            <a:off x="1181100" y="696913"/>
            <a:ext cx="4648200" cy="3486150"/>
          </a:xfrm>
          <a:ln/>
        </p:spPr>
      </p:sp>
      <p:sp>
        <p:nvSpPr>
          <p:cNvPr id="36967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Rot="1" noChangeAspect="1" noChangeArrowheads="1" noTextEdit="1"/>
          </p:cNvSpPr>
          <p:nvPr>
            <p:ph type="sldImg"/>
          </p:nvPr>
        </p:nvSpPr>
        <p:spPr>
          <a:xfrm>
            <a:off x="1184275" y="696913"/>
            <a:ext cx="4649788" cy="3487737"/>
          </a:xfrm>
          <a:ln/>
        </p:spPr>
      </p:sp>
      <p:sp>
        <p:nvSpPr>
          <p:cNvPr id="370691"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1714"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07/05/11</a:t>
            </a:r>
          </a:p>
        </p:txBody>
      </p:sp>
      <p:sp>
        <p:nvSpPr>
          <p:cNvPr id="371715" name="Rectangle 6"/>
          <p:cNvSpPr>
            <a:spLocks noGrp="1" noChangeArrowheads="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r>
              <a:rPr lang="en-US" sz="1300" b="0"/>
              <a:t>Copyright 2011 Impinj</a:t>
            </a:r>
          </a:p>
        </p:txBody>
      </p:sp>
      <p:sp>
        <p:nvSpPr>
          <p:cNvPr id="37171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1900" b="1">
                <a:solidFill>
                  <a:schemeClr val="tx1"/>
                </a:solidFill>
                <a:latin typeface="Arial" charset="0"/>
                <a:cs typeface="Arial" charset="0"/>
              </a:defRPr>
            </a:lvl1pPr>
            <a:lvl2pPr marL="716130" indent="-275434" defTabSz="931887">
              <a:defRPr sz="1900" b="1">
                <a:solidFill>
                  <a:schemeClr val="tx1"/>
                </a:solidFill>
                <a:latin typeface="Arial" charset="0"/>
                <a:cs typeface="Arial" charset="0"/>
              </a:defRPr>
            </a:lvl2pPr>
            <a:lvl3pPr marL="1101738" indent="-220348" defTabSz="931887">
              <a:defRPr sz="1900" b="1">
                <a:solidFill>
                  <a:schemeClr val="tx1"/>
                </a:solidFill>
                <a:latin typeface="Arial" charset="0"/>
                <a:cs typeface="Arial" charset="0"/>
              </a:defRPr>
            </a:lvl3pPr>
            <a:lvl4pPr marL="1542433" indent="-220348" defTabSz="931887">
              <a:defRPr sz="1900" b="1">
                <a:solidFill>
                  <a:schemeClr val="tx1"/>
                </a:solidFill>
                <a:latin typeface="Arial" charset="0"/>
                <a:cs typeface="Arial" charset="0"/>
              </a:defRPr>
            </a:lvl4pPr>
            <a:lvl5pPr marL="1983128" indent="-220348" defTabSz="931887">
              <a:defRPr sz="1900" b="1">
                <a:solidFill>
                  <a:schemeClr val="tx1"/>
                </a:solidFill>
                <a:latin typeface="Arial" charset="0"/>
                <a:cs typeface="Arial" charset="0"/>
              </a:defRPr>
            </a:lvl5pPr>
            <a:lvl6pPr marL="242382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6pPr>
            <a:lvl7pPr marL="286451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7pPr>
            <a:lvl8pPr marL="3305213"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8pPr>
            <a:lvl9pPr marL="3745908" indent="-220348" defTabSz="931887" eaLnBrk="0" fontAlgn="base" hangingPunct="0">
              <a:spcBef>
                <a:spcPct val="10000"/>
              </a:spcBef>
              <a:spcAft>
                <a:spcPct val="0"/>
              </a:spcAft>
              <a:buClr>
                <a:srgbClr val="CC3333"/>
              </a:buClr>
              <a:buFont typeface="Tahoma" pitchFamily="34" charset="0"/>
              <a:defRPr sz="1900" b="1">
                <a:solidFill>
                  <a:schemeClr val="tx1"/>
                </a:solidFill>
                <a:latin typeface="Arial" charset="0"/>
                <a:cs typeface="Arial" charset="0"/>
              </a:defRPr>
            </a:lvl9pPr>
          </a:lstStyle>
          <a:p>
            <a:fld id="{B3E1571D-EDA3-4762-917F-7D430DBC42D9}" type="slidenum">
              <a:rPr lang="en-US" sz="1300" b="0"/>
              <a:pPr/>
              <a:t>77</a:t>
            </a:fld>
            <a:endParaRPr lang="en-US" sz="1300" b="0"/>
          </a:p>
        </p:txBody>
      </p:sp>
      <p:sp>
        <p:nvSpPr>
          <p:cNvPr id="371717" name="Rectangle 2"/>
          <p:cNvSpPr>
            <a:spLocks noGrp="1" noRot="1" noChangeAspect="1" noChangeArrowheads="1" noTextEdit="1"/>
          </p:cNvSpPr>
          <p:nvPr>
            <p:ph type="sldImg"/>
          </p:nvPr>
        </p:nvSpPr>
        <p:spPr>
          <a:xfrm>
            <a:off x="1181100" y="696913"/>
            <a:ext cx="4648200" cy="3486150"/>
          </a:xfrm>
          <a:ln/>
        </p:spPr>
      </p:sp>
      <p:sp>
        <p:nvSpPr>
          <p:cNvPr id="371718"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a:ln/>
        </p:spPr>
      </p:sp>
      <p:sp>
        <p:nvSpPr>
          <p:cNvPr id="2959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295940"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55B65ECF-7403-4047-9B4F-76384FAD97CF}" type="datetime1">
              <a:rPr lang="en-US" sz="1300" b="0"/>
              <a:pPr algn="r" eaLnBrk="1" hangingPunct="1">
                <a:spcBef>
                  <a:spcPct val="0"/>
                </a:spcBef>
                <a:buClrTx/>
                <a:buFontTx/>
                <a:buNone/>
              </a:pPr>
              <a:t>11/19/2014</a:t>
            </a:fld>
            <a:endParaRPr lang="en-US" sz="1300" b="0"/>
          </a:p>
        </p:txBody>
      </p:sp>
      <p:sp>
        <p:nvSpPr>
          <p:cNvPr id="295941"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295942"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CFAC615E-E857-4BED-8F5F-AC84DFCDE3AA}" type="slidenum">
              <a:rPr lang="en-US" sz="1300" b="0"/>
              <a:pPr algn="r" eaLnBrk="1" hangingPunct="1">
                <a:spcBef>
                  <a:spcPct val="0"/>
                </a:spcBef>
                <a:buClrTx/>
                <a:buFontTx/>
                <a:buNone/>
              </a:pPr>
              <a:t>11</a:t>
            </a:fld>
            <a:endParaRPr lang="en-US" sz="1300" b="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spect="1" noChangeArrowheads="1" noTextEdit="1"/>
          </p:cNvSpPr>
          <p:nvPr>
            <p:ph type="sldImg"/>
          </p:nvPr>
        </p:nvSpPr>
        <p:spPr>
          <a:xfrm>
            <a:off x="1184275" y="696913"/>
            <a:ext cx="4649788" cy="3487737"/>
          </a:xfrm>
          <a:ln/>
        </p:spPr>
      </p:sp>
      <p:sp>
        <p:nvSpPr>
          <p:cNvPr id="373763"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noTextEdit="1"/>
          </p:cNvSpPr>
          <p:nvPr>
            <p:ph type="sldImg"/>
          </p:nvPr>
        </p:nvSpPr>
        <p:spPr>
          <a:ln/>
        </p:spPr>
      </p:sp>
      <p:sp>
        <p:nvSpPr>
          <p:cNvPr id="3758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Rot="1" noChangeAspect="1" noChangeArrowheads="1" noTextEdit="1"/>
          </p:cNvSpPr>
          <p:nvPr>
            <p:ph type="sldImg"/>
          </p:nvPr>
        </p:nvSpPr>
        <p:spPr>
          <a:xfrm>
            <a:off x="1184275" y="696913"/>
            <a:ext cx="4649788" cy="3487737"/>
          </a:xfrm>
          <a:ln/>
        </p:spPr>
      </p:sp>
      <p:sp>
        <p:nvSpPr>
          <p:cNvPr id="376835" name="Rectangle 3"/>
          <p:cNvSpPr>
            <a:spLocks noGrp="1" noChangeArrowheads="1"/>
          </p:cNvSpPr>
          <p:nvPr>
            <p:ph type="body" idx="1"/>
          </p:nvPr>
        </p:nvSpPr>
        <p:spPr>
          <a:xfrm>
            <a:off x="934112" y="4417635"/>
            <a:ext cx="5142177" cy="41824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a:ln/>
        </p:spPr>
      </p:sp>
      <p:sp>
        <p:nvSpPr>
          <p:cNvPr id="29696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a:p>
            <a:endParaRPr lang="en-US" smtClean="0"/>
          </a:p>
        </p:txBody>
      </p:sp>
      <p:sp>
        <p:nvSpPr>
          <p:cNvPr id="296964" name="Date Placeholder 3"/>
          <p:cNvSpPr txBox="1">
            <a:spLocks noGrp="1"/>
          </p:cNvSpPr>
          <p:nvPr/>
        </p:nvSpPr>
        <p:spPr bwMode="auto">
          <a:xfrm>
            <a:off x="3970734" y="1"/>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5129C9F0-5A85-4CE0-90B4-B7F1DB2BC98F}" type="datetime1">
              <a:rPr lang="en-US" sz="1300" b="0"/>
              <a:pPr algn="r" eaLnBrk="1" hangingPunct="1">
                <a:spcBef>
                  <a:spcPct val="0"/>
                </a:spcBef>
                <a:buClrTx/>
                <a:buFontTx/>
                <a:buNone/>
              </a:pPr>
              <a:t>11/19/2014</a:t>
            </a:fld>
            <a:endParaRPr lang="en-US" sz="1300" b="0"/>
          </a:p>
        </p:txBody>
      </p:sp>
      <p:sp>
        <p:nvSpPr>
          <p:cNvPr id="296965" name="Footer Placeholder 4"/>
          <p:cNvSpPr txBox="1">
            <a:spLocks noGrp="1"/>
          </p:cNvSpPr>
          <p:nvPr/>
        </p:nvSpPr>
        <p:spPr bwMode="auto">
          <a:xfrm>
            <a:off x="0"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300" b="0"/>
              <a:t>Copyright 2009 Impinj</a:t>
            </a:r>
          </a:p>
        </p:txBody>
      </p:sp>
      <p:sp>
        <p:nvSpPr>
          <p:cNvPr id="296966" name="Slide Number Placeholder 5"/>
          <p:cNvSpPr txBox="1">
            <a:spLocks noGrp="1"/>
          </p:cNvSpPr>
          <p:nvPr/>
        </p:nvSpPr>
        <p:spPr bwMode="auto">
          <a:xfrm>
            <a:off x="3970734" y="8830659"/>
            <a:ext cx="3038145" cy="464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6" rIns="93172" bIns="46586" anchor="b"/>
          <a:lstStyle>
            <a:lvl1pPr defTabSz="966788">
              <a:defRPr sz="2000" b="1">
                <a:solidFill>
                  <a:schemeClr val="tx1"/>
                </a:solidFill>
                <a:latin typeface="Arial" charset="0"/>
                <a:cs typeface="Arial" charset="0"/>
              </a:defRPr>
            </a:lvl1pPr>
            <a:lvl2pPr marL="742950" indent="-285750" defTabSz="966788">
              <a:defRPr sz="2000" b="1">
                <a:solidFill>
                  <a:schemeClr val="tx1"/>
                </a:solidFill>
                <a:latin typeface="Arial" charset="0"/>
                <a:cs typeface="Arial" charset="0"/>
              </a:defRPr>
            </a:lvl2pPr>
            <a:lvl3pPr marL="1143000" indent="-228600" defTabSz="966788">
              <a:defRPr sz="2000" b="1">
                <a:solidFill>
                  <a:schemeClr val="tx1"/>
                </a:solidFill>
                <a:latin typeface="Arial" charset="0"/>
                <a:cs typeface="Arial" charset="0"/>
              </a:defRPr>
            </a:lvl3pPr>
            <a:lvl4pPr marL="1600200" indent="-228600" defTabSz="966788">
              <a:defRPr sz="2000" b="1">
                <a:solidFill>
                  <a:schemeClr val="tx1"/>
                </a:solidFill>
                <a:latin typeface="Arial" charset="0"/>
                <a:cs typeface="Arial" charset="0"/>
              </a:defRPr>
            </a:lvl4pPr>
            <a:lvl5pPr marL="2057400" indent="-228600" defTabSz="966788">
              <a:defRPr sz="2000" b="1">
                <a:solidFill>
                  <a:schemeClr val="tx1"/>
                </a:solidFill>
                <a:latin typeface="Arial" charset="0"/>
                <a:cs typeface="Arial" charset="0"/>
              </a:defRPr>
            </a:lvl5pPr>
            <a:lvl6pPr marL="25146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defTabSz="966788"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r" eaLnBrk="1" hangingPunct="1">
              <a:spcBef>
                <a:spcPct val="0"/>
              </a:spcBef>
              <a:buClrTx/>
              <a:buFontTx/>
              <a:buNone/>
            </a:pPr>
            <a:fld id="{E52D92AC-15C5-4B56-A01D-5C431B5664D6}" type="slidenum">
              <a:rPr lang="en-US" sz="1300" b="0"/>
              <a:pPr algn="r" eaLnBrk="1" hangingPunct="1">
                <a:spcBef>
                  <a:spcPct val="0"/>
                </a:spcBef>
                <a:buClrTx/>
                <a:buFontTx/>
                <a:buNone/>
              </a:pPr>
              <a:t>12</a:t>
            </a:fld>
            <a:endParaRPr lang="en-US" sz="1300" b="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Rot="1" noChangeAspect="1" noChangeArrowheads="1" noTextEdit="1"/>
          </p:cNvSpPr>
          <p:nvPr>
            <p:ph type="sldImg"/>
          </p:nvPr>
        </p:nvSpPr>
        <p:spPr>
          <a:ln/>
        </p:spPr>
      </p:sp>
      <p:sp>
        <p:nvSpPr>
          <p:cNvPr id="38400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xfrm>
            <a:off x="1184275" y="698500"/>
            <a:ext cx="4648200" cy="3486150"/>
          </a:xfrm>
          <a:ln/>
        </p:spPr>
      </p:sp>
      <p:sp>
        <p:nvSpPr>
          <p:cNvPr id="300035" name="Rectangle 3"/>
          <p:cNvSpPr>
            <a:spLocks noGrp="1" noChangeArrowheads="1"/>
          </p:cNvSpPr>
          <p:nvPr>
            <p:ph type="body" idx="1"/>
          </p:nvPr>
        </p:nvSpPr>
        <p:spPr>
          <a:xfrm>
            <a:off x="934112" y="4417634"/>
            <a:ext cx="5142177" cy="418092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xfrm>
            <a:off x="1184275" y="700088"/>
            <a:ext cx="4648200" cy="3486150"/>
          </a:xfrm>
          <a:ln/>
        </p:spPr>
      </p:sp>
      <p:sp>
        <p:nvSpPr>
          <p:cNvPr id="299011" name="Rectangle 3"/>
          <p:cNvSpPr>
            <a:spLocks noGrp="1" noChangeArrowheads="1"/>
          </p:cNvSpPr>
          <p:nvPr>
            <p:ph type="body" idx="1"/>
          </p:nvPr>
        </p:nvSpPr>
        <p:spPr>
          <a:xfrm>
            <a:off x="934112" y="4419172"/>
            <a:ext cx="5142177" cy="417938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104" tIns="48552" rIns="97104" bIns="48552"/>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Back"/>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3175"/>
            <a:ext cx="9144000" cy="686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6"/>
          <p:cNvSpPr txBox="1">
            <a:spLocks noChangeArrowheads="1"/>
          </p:cNvSpPr>
          <p:nvPr/>
        </p:nvSpPr>
        <p:spPr bwMode="auto">
          <a:xfrm>
            <a:off x="157163" y="6400800"/>
            <a:ext cx="1524000" cy="228600"/>
          </a:xfrm>
          <a:prstGeom prst="rect">
            <a:avLst/>
          </a:prstGeom>
          <a:noFill/>
          <a:ln w="9525">
            <a:noFill/>
            <a:miter lim="800000"/>
            <a:headEnd/>
            <a:tailEnd/>
          </a:ln>
        </p:spPr>
        <p:txBody>
          <a:bodyPr lIns="0" tIns="0" rIns="0" bIns="0" anchor="ctr" anchorCtr="1"/>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eaLnBrk="1" hangingPunct="1">
              <a:spcBef>
                <a:spcPct val="0"/>
              </a:spcBef>
              <a:buClrTx/>
              <a:buFontTx/>
              <a:buNone/>
              <a:defRPr/>
            </a:pPr>
            <a:r>
              <a:rPr lang="en-US" sz="1400" b="1" dirty="0" smtClean="0">
                <a:latin typeface="Tahoma" pitchFamily="34" charset="0"/>
              </a:rPr>
              <a:t>© Impinj </a:t>
            </a:r>
            <a:r>
              <a:rPr lang="en-US" sz="1400" b="1" dirty="0" smtClean="0">
                <a:latin typeface="Tahoma" pitchFamily="34" charset="0"/>
              </a:rPr>
              <a:t>2014 </a:t>
            </a:r>
            <a:endParaRPr lang="en-US" sz="1400" b="1" dirty="0" smtClean="0">
              <a:latin typeface="Tahoma" pitchFamily="34" charset="0"/>
            </a:endParaRPr>
          </a:p>
        </p:txBody>
      </p:sp>
      <p:sp>
        <p:nvSpPr>
          <p:cNvPr id="6" name="Rectangle 6"/>
          <p:cNvSpPr txBox="1">
            <a:spLocks noChangeArrowheads="1"/>
          </p:cNvSpPr>
          <p:nvPr userDrawn="1"/>
        </p:nvSpPr>
        <p:spPr bwMode="auto">
          <a:xfrm>
            <a:off x="2592388" y="6354763"/>
            <a:ext cx="3821112" cy="250825"/>
          </a:xfrm>
          <a:prstGeom prst="rect">
            <a:avLst/>
          </a:prstGeom>
          <a:noFill/>
          <a:ln w="9525">
            <a:noFill/>
            <a:miter lim="800000"/>
            <a:headEnd/>
            <a:tailEnd/>
          </a:ln>
          <a:effectLst/>
        </p:spPr>
        <p:txBody>
          <a:bodyPr lIns="0" tIns="0" rIns="0" bIns="0" anchor="b"/>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buClrTx/>
              <a:buFontTx/>
              <a:buNone/>
              <a:defRPr/>
            </a:pPr>
            <a:r>
              <a:rPr lang="en-US" sz="1600" b="1" dirty="0" smtClean="0">
                <a:latin typeface="Tahoma" pitchFamily="34" charset="0"/>
              </a:rPr>
              <a:t>Impinj Proprietary and Confidential</a:t>
            </a:r>
          </a:p>
        </p:txBody>
      </p:sp>
      <p:sp>
        <p:nvSpPr>
          <p:cNvPr id="95235" name="Rectangle 2"/>
          <p:cNvSpPr>
            <a:spLocks noGrp="1" noChangeArrowheads="1"/>
          </p:cNvSpPr>
          <p:nvPr>
            <p:ph type="ctrTitle"/>
          </p:nvPr>
        </p:nvSpPr>
        <p:spPr>
          <a:xfrm>
            <a:off x="511175" y="3994150"/>
            <a:ext cx="8378825" cy="949325"/>
          </a:xfrm>
        </p:spPr>
        <p:txBody>
          <a:bodyPr lIns="64008" tIns="64008" rIns="64008" bIns="64008"/>
          <a:lstStyle>
            <a:lvl1pPr>
              <a:lnSpc>
                <a:spcPct val="90000"/>
              </a:lnSpc>
              <a:defRPr sz="3600" smtClean="0">
                <a:solidFill>
                  <a:schemeClr val="accent2"/>
                </a:solidFill>
              </a:defRPr>
            </a:lvl1pPr>
          </a:lstStyle>
          <a:p>
            <a:pPr lvl="0"/>
            <a:r>
              <a:rPr lang="en-US" noProof="0" smtClean="0"/>
              <a:t>Click to Edit Master Title Style</a:t>
            </a:r>
          </a:p>
        </p:txBody>
      </p:sp>
      <p:sp>
        <p:nvSpPr>
          <p:cNvPr id="95236" name="Rectangle 3"/>
          <p:cNvSpPr>
            <a:spLocks noGrp="1" noChangeArrowheads="1"/>
          </p:cNvSpPr>
          <p:nvPr>
            <p:ph type="subTitle" idx="1"/>
          </p:nvPr>
        </p:nvSpPr>
        <p:spPr>
          <a:xfrm>
            <a:off x="511175" y="4964113"/>
            <a:ext cx="8385175" cy="930275"/>
          </a:xfrm>
        </p:spPr>
        <p:txBody>
          <a:bodyPr lIns="64008" tIns="64008" rIns="64008" bIns="64008"/>
          <a:lstStyle>
            <a:lvl1pPr marL="0" indent="0">
              <a:lnSpc>
                <a:spcPct val="90000"/>
              </a:lnSpc>
              <a:spcBef>
                <a:spcPct val="0"/>
              </a:spcBef>
              <a:buFont typeface="Tahoma" pitchFamily="34" charset="0"/>
              <a:buNone/>
              <a:defRPr sz="2600" smtClean="0">
                <a:solidFill>
                  <a:schemeClr val="bg1"/>
                </a:solidFill>
                <a:latin typeface="Tahoma" pitchFamily="34" charset="0"/>
              </a:defRPr>
            </a:lvl1pPr>
          </a:lstStyle>
          <a:p>
            <a:pPr lvl="0"/>
            <a:r>
              <a:rPr lang="en-US" noProof="0" smtClean="0"/>
              <a:t>Click to Edit Master Subtitle Style</a:t>
            </a:r>
          </a:p>
        </p:txBody>
      </p:sp>
    </p:spTree>
    <p:extLst>
      <p:ext uri="{BB962C8B-B14F-4D97-AF65-F5344CB8AC3E}">
        <p14:creationId xmlns:p14="http://schemas.microsoft.com/office/powerpoint/2010/main" xmlns="" val="3455585630"/>
      </p:ext>
    </p:extLst>
  </p:cSld>
  <p:clrMapOvr>
    <a:masterClrMapping/>
  </p:clrMapOvr>
  <p:transition spd="med">
    <p:fade/>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66150" cy="8128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965200"/>
            <a:ext cx="8559800" cy="5213350"/>
          </a:xfrm>
        </p:spPr>
        <p:txBody>
          <a:bodyPr/>
          <a:lstStyle/>
          <a:p>
            <a:pPr lvl="0"/>
            <a:endParaRPr lang="en-US" noProof="0"/>
          </a:p>
        </p:txBody>
      </p:sp>
    </p:spTree>
    <p:extLst>
      <p:ext uri="{BB962C8B-B14F-4D97-AF65-F5344CB8AC3E}">
        <p14:creationId xmlns:p14="http://schemas.microsoft.com/office/powerpoint/2010/main" xmlns="" val="200743714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1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67063" y="4629150"/>
            <a:ext cx="5976937" cy="181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6"/>
          <p:cNvSpPr>
            <a:spLocks noChangeArrowheads="1"/>
          </p:cNvSpPr>
          <p:nvPr/>
        </p:nvSpPr>
        <p:spPr bwMode="auto">
          <a:xfrm>
            <a:off x="0" y="6215063"/>
            <a:ext cx="9144000" cy="642937"/>
          </a:xfrm>
          <a:prstGeom prst="rect">
            <a:avLst/>
          </a:prstGeom>
          <a:solidFill>
            <a:schemeClr val="accent1"/>
          </a:solidFill>
          <a:ln>
            <a:noFill/>
          </a:ln>
          <a:effectLst/>
          <a:extLst>
            <a:ext uri="{91240B29-F687-4F45-9708-019B960494DF}">
              <a14:hiddenLine xmlns:a14="http://schemas.microsoft.com/office/drawing/2010/main" xmlns="" w="19050" algn="ctr">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64008" tIns="64008" rIns="64008" bIns="64008" anchor="ctr">
            <a:spAutoFit/>
          </a:bodyPr>
          <a:lstStyle/>
          <a:p>
            <a:endParaRPr lang="en-US" b="1"/>
          </a:p>
        </p:txBody>
      </p:sp>
      <p:sp>
        <p:nvSpPr>
          <p:cNvPr id="6" name="Rectangle 6"/>
          <p:cNvSpPr txBox="1">
            <a:spLocks noChangeArrowheads="1"/>
          </p:cNvSpPr>
          <p:nvPr/>
        </p:nvSpPr>
        <p:spPr bwMode="auto">
          <a:xfrm>
            <a:off x="2592388" y="6411208"/>
            <a:ext cx="3821112" cy="250825"/>
          </a:xfrm>
          <a:prstGeom prst="rect">
            <a:avLst/>
          </a:prstGeom>
          <a:noFill/>
          <a:ln w="9525">
            <a:noFill/>
            <a:miter lim="800000"/>
            <a:headEnd/>
            <a:tailEnd/>
          </a:ln>
          <a:effectLst/>
        </p:spPr>
        <p:txBody>
          <a:bodyPr lIns="0" tIns="0" rIns="0" bIns="0" anchor="b"/>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buClrTx/>
              <a:buFontTx/>
              <a:buNone/>
              <a:defRPr/>
            </a:pPr>
            <a:r>
              <a:rPr lang="en-US" sz="1600" b="1" dirty="0" smtClean="0">
                <a:solidFill>
                  <a:schemeClr val="bg1"/>
                </a:solidFill>
                <a:latin typeface="+mn-lt"/>
              </a:rPr>
              <a:t>Impinj Proprietary and Confidential</a:t>
            </a:r>
          </a:p>
        </p:txBody>
      </p:sp>
      <p:sp>
        <p:nvSpPr>
          <p:cNvPr id="7" name="Rectangle 6"/>
          <p:cNvSpPr txBox="1">
            <a:spLocks noChangeArrowheads="1"/>
          </p:cNvSpPr>
          <p:nvPr/>
        </p:nvSpPr>
        <p:spPr bwMode="auto">
          <a:xfrm>
            <a:off x="723900" y="6444897"/>
            <a:ext cx="15240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ClrTx/>
              <a:buFontTx/>
              <a:buNone/>
              <a:defRPr/>
            </a:pPr>
            <a:r>
              <a:rPr lang="en-US" sz="1400" b="1" dirty="0" smtClean="0">
                <a:solidFill>
                  <a:schemeClr val="bg1"/>
                </a:solidFill>
                <a:latin typeface="+mn-lt"/>
              </a:rPr>
              <a:t>© </a:t>
            </a:r>
            <a:r>
              <a:rPr lang="en-US" sz="1400" b="1" dirty="0" smtClean="0">
                <a:solidFill>
                  <a:schemeClr val="bg1"/>
                </a:solidFill>
                <a:latin typeface="+mn-lt"/>
              </a:rPr>
              <a:t>2014 </a:t>
            </a:r>
            <a:endParaRPr lang="en-US" sz="1400" b="1" dirty="0" smtClean="0">
              <a:solidFill>
                <a:schemeClr val="bg1"/>
              </a:solidFill>
              <a:latin typeface="+mn-lt"/>
            </a:endParaRPr>
          </a:p>
        </p:txBody>
      </p:sp>
      <p:sp>
        <p:nvSpPr>
          <p:cNvPr id="8" name="Rectangle 6"/>
          <p:cNvSpPr txBox="1">
            <a:spLocks noChangeArrowheads="1"/>
          </p:cNvSpPr>
          <p:nvPr/>
        </p:nvSpPr>
        <p:spPr bwMode="auto">
          <a:xfrm>
            <a:off x="152400" y="6433785"/>
            <a:ext cx="457200" cy="228600"/>
          </a:xfrm>
          <a:prstGeom prst="rect">
            <a:avLst/>
          </a:prstGeom>
          <a:noFill/>
          <a:ln w="9525">
            <a:noFill/>
            <a:miter lim="800000"/>
            <a:headEnd/>
            <a:tailEnd/>
          </a:ln>
        </p:spPr>
        <p:txBody>
          <a:bodyPr lIns="0" tIns="0" rIns="0" bIns="0" anchor="ctr" anchorCtr="1"/>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ClrTx/>
              <a:buFontTx/>
              <a:buNone/>
              <a:defRPr/>
            </a:pPr>
            <a:fld id="{17957449-A520-4FAE-90F4-AC03AC241BC2}" type="slidenum">
              <a:rPr lang="en-US" sz="1600" b="1" smtClean="0">
                <a:solidFill>
                  <a:schemeClr val="accent2"/>
                </a:solidFill>
                <a:latin typeface="Tahoma" pitchFamily="34" charset="0"/>
              </a:rPr>
              <a:pPr eaLnBrk="1" hangingPunct="1">
                <a:buClrTx/>
                <a:buFontTx/>
                <a:buNone/>
                <a:defRPr/>
              </a:pPr>
              <a:t>‹#›</a:t>
            </a:fld>
            <a:r>
              <a:rPr lang="en-US" sz="1600" smtClean="0">
                <a:solidFill>
                  <a:schemeClr val="accent2"/>
                </a:solidFill>
                <a:latin typeface="Tahoma" pitchFamily="34" charset="0"/>
              </a:rPr>
              <a:t> </a:t>
            </a:r>
          </a:p>
        </p:txBody>
      </p:sp>
      <p:sp>
        <p:nvSpPr>
          <p:cNvPr id="9" name="Rectangle 6"/>
          <p:cNvSpPr txBox="1">
            <a:spLocks noChangeArrowheads="1"/>
          </p:cNvSpPr>
          <p:nvPr/>
        </p:nvSpPr>
        <p:spPr bwMode="auto">
          <a:xfrm>
            <a:off x="508000" y="6433785"/>
            <a:ext cx="233363" cy="206375"/>
          </a:xfrm>
          <a:prstGeom prst="rect">
            <a:avLst/>
          </a:prstGeom>
          <a:noFill/>
          <a:ln w="9525">
            <a:noFill/>
            <a:miter lim="800000"/>
            <a:headEnd/>
            <a:tailEnd/>
          </a:ln>
        </p:spPr>
        <p:txBody>
          <a:bodyPr lIns="0" tIns="0" rIns="0" bIns="0" anchor="ctr" anchorCtr="1"/>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ClrTx/>
              <a:buFontTx/>
              <a:buNone/>
              <a:defRPr/>
            </a:pPr>
            <a:r>
              <a:rPr lang="en-US" b="1" smtClean="0">
                <a:solidFill>
                  <a:schemeClr val="bg1"/>
                </a:solidFill>
                <a:latin typeface="Tahoma" pitchFamily="34" charset="0"/>
              </a:rPr>
              <a:t>| </a:t>
            </a:r>
          </a:p>
        </p:txBody>
      </p:sp>
      <p:sp>
        <p:nvSpPr>
          <p:cNvPr id="10" name="Line 14"/>
          <p:cNvSpPr>
            <a:spLocks noChangeShapeType="1"/>
          </p:cNvSpPr>
          <p:nvPr/>
        </p:nvSpPr>
        <p:spPr bwMode="auto">
          <a:xfrm>
            <a:off x="0" y="812800"/>
            <a:ext cx="9151938" cy="0"/>
          </a:xfrm>
          <a:prstGeom prst="line">
            <a:avLst/>
          </a:prstGeom>
          <a:noFill/>
          <a:ln w="28575">
            <a:solidFill>
              <a:srgbClr val="235D9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8000" tIns="10800" rIns="18000" bIns="10800">
            <a:spAutoFit/>
          </a:bodyPr>
          <a:lstStyle/>
          <a:p>
            <a:endParaRPr lang="en-US"/>
          </a:p>
        </p:txBody>
      </p:sp>
      <p:pic>
        <p:nvPicPr>
          <p:cNvPr id="11" name="Picture 17" descr="impinj_logo_trasnparent_whit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45413" y="6275388"/>
            <a:ext cx="1081087"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81000" y="33867"/>
            <a:ext cx="8445500" cy="722489"/>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990600"/>
            <a:ext cx="8445500" cy="5105400"/>
          </a:xfrm>
        </p:spPr>
        <p:txBody>
          <a:bodyPr>
            <a:normAutofit/>
          </a:bodyPr>
          <a:lstStyle>
            <a:lvl1pPr>
              <a:spcBef>
                <a:spcPts val="1200"/>
              </a:spcBef>
              <a:defRPr/>
            </a:lvl1pPr>
            <a:lvl2pPr>
              <a:spcBef>
                <a:spcPts val="200"/>
              </a:spcBef>
              <a:defRPr/>
            </a:lvl2pPr>
            <a:lvl3pPr>
              <a:spcBef>
                <a:spcPts val="200"/>
              </a:spcBef>
              <a:defRPr/>
            </a:lvl3pPr>
            <a:lvl4pPr>
              <a:spcBef>
                <a:spcPts val="200"/>
              </a:spcBef>
              <a:defRPr>
                <a:latin typeface="+mn-lt"/>
              </a:defRPr>
            </a:lvl4pPr>
            <a:lvl5pPr>
              <a:spcBef>
                <a:spcPts val="200"/>
              </a:spcBef>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477680985"/>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66150" cy="812800"/>
          </a:xfrm>
        </p:spPr>
        <p:txBody>
          <a:bodyPr/>
          <a:lstStyle/>
          <a:p>
            <a:r>
              <a:rPr lang="en-US" smtClean="0"/>
              <a:t>Click to edit Master title style</a:t>
            </a:r>
            <a:endParaRPr lang="en-US"/>
          </a:p>
        </p:txBody>
      </p:sp>
    </p:spTree>
    <p:extLst>
      <p:ext uri="{BB962C8B-B14F-4D97-AF65-F5344CB8AC3E}">
        <p14:creationId xmlns:p14="http://schemas.microsoft.com/office/powerpoint/2010/main" xmlns="" val="307008753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66150" cy="812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965200"/>
            <a:ext cx="8559800" cy="5213350"/>
          </a:xfrm>
        </p:spPr>
        <p:txBody>
          <a:bodyPr/>
          <a:lstStyle/>
          <a:p>
            <a:pPr lvl="0"/>
            <a:endParaRPr lang="en-US" noProof="0"/>
          </a:p>
        </p:txBody>
      </p:sp>
    </p:spTree>
    <p:extLst>
      <p:ext uri="{BB962C8B-B14F-4D97-AF65-F5344CB8AC3E}">
        <p14:creationId xmlns:p14="http://schemas.microsoft.com/office/powerpoint/2010/main" xmlns="" val="24263317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2971994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66150" cy="812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65200"/>
            <a:ext cx="4203700" cy="521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13300" y="965200"/>
            <a:ext cx="4203700" cy="521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067556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566150" cy="6178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23931945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66150" cy="812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65200"/>
            <a:ext cx="4203700" cy="521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13300" y="965200"/>
            <a:ext cx="4203700" cy="2530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13300" y="3648075"/>
            <a:ext cx="4203700" cy="2530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98103789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66150" cy="812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65200"/>
            <a:ext cx="4203700" cy="521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13300" y="965200"/>
            <a:ext cx="4203700" cy="521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57577868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9"/>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3167063" y="4629150"/>
            <a:ext cx="5976937" cy="181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6"/>
          <p:cNvSpPr>
            <a:spLocks noChangeArrowheads="1"/>
          </p:cNvSpPr>
          <p:nvPr/>
        </p:nvSpPr>
        <p:spPr bwMode="auto">
          <a:xfrm>
            <a:off x="0" y="6215063"/>
            <a:ext cx="9144000" cy="642937"/>
          </a:xfrm>
          <a:prstGeom prst="rect">
            <a:avLst/>
          </a:prstGeom>
          <a:solidFill>
            <a:schemeClr val="accent1"/>
          </a:solidFill>
          <a:ln>
            <a:noFill/>
          </a:ln>
          <a:effectLst/>
          <a:extLst>
            <a:ext uri="{91240B29-F687-4F45-9708-019B960494DF}">
              <a14:hiddenLine xmlns:a14="http://schemas.microsoft.com/office/drawing/2010/main" xmlns="" w="19050" algn="ctr">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64008" tIns="64008" rIns="64008" bIns="64008" anchor="ctr">
            <a:spAutoFit/>
          </a:bodyPr>
          <a:lstStyle/>
          <a:p>
            <a:endParaRPr lang="en-US" b="1"/>
          </a:p>
        </p:txBody>
      </p:sp>
      <p:sp>
        <p:nvSpPr>
          <p:cNvPr id="1028" name="Rectangle 2"/>
          <p:cNvSpPr>
            <a:spLocks noGrp="1" noChangeArrowheads="1"/>
          </p:cNvSpPr>
          <p:nvPr>
            <p:ph type="title"/>
          </p:nvPr>
        </p:nvSpPr>
        <p:spPr bwMode="auto">
          <a:xfrm>
            <a:off x="457200" y="0"/>
            <a:ext cx="8566150" cy="81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457200" y="965200"/>
            <a:ext cx="8559800" cy="521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Rectangle 6"/>
          <p:cNvSpPr txBox="1">
            <a:spLocks noChangeArrowheads="1"/>
          </p:cNvSpPr>
          <p:nvPr/>
        </p:nvSpPr>
        <p:spPr bwMode="auto">
          <a:xfrm>
            <a:off x="2592388" y="6354763"/>
            <a:ext cx="3821112" cy="250825"/>
          </a:xfrm>
          <a:prstGeom prst="rect">
            <a:avLst/>
          </a:prstGeom>
          <a:noFill/>
          <a:ln w="9525">
            <a:noFill/>
            <a:miter lim="800000"/>
            <a:headEnd/>
            <a:tailEnd/>
          </a:ln>
          <a:effectLst/>
        </p:spPr>
        <p:txBody>
          <a:bodyPr lIns="0" tIns="0" rIns="0" bIns="0" anchor="b"/>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buClrTx/>
              <a:buFontTx/>
              <a:buNone/>
              <a:defRPr/>
            </a:pPr>
            <a:r>
              <a:rPr lang="en-US" sz="1600" b="1" dirty="0" smtClean="0">
                <a:solidFill>
                  <a:schemeClr val="bg1"/>
                </a:solidFill>
                <a:latin typeface="Tahoma" pitchFamily="34" charset="0"/>
              </a:rPr>
              <a:t>Impinj Proprietary and Confidential</a:t>
            </a:r>
          </a:p>
        </p:txBody>
      </p:sp>
      <p:sp>
        <p:nvSpPr>
          <p:cNvPr id="8" name="Rectangle 6"/>
          <p:cNvSpPr txBox="1">
            <a:spLocks noChangeArrowheads="1"/>
          </p:cNvSpPr>
          <p:nvPr/>
        </p:nvSpPr>
        <p:spPr bwMode="auto">
          <a:xfrm>
            <a:off x="723900" y="6467475"/>
            <a:ext cx="15240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eaLnBrk="1" hangingPunct="1">
              <a:spcBef>
                <a:spcPct val="0"/>
              </a:spcBef>
              <a:buClrTx/>
              <a:buFontTx/>
              <a:buNone/>
              <a:defRPr/>
            </a:pPr>
            <a:r>
              <a:rPr lang="en-US" sz="1400" b="1" dirty="0" smtClean="0">
                <a:solidFill>
                  <a:schemeClr val="bg1"/>
                </a:solidFill>
                <a:latin typeface="Tahoma" pitchFamily="34" charset="0"/>
              </a:rPr>
              <a:t>© </a:t>
            </a:r>
            <a:r>
              <a:rPr lang="en-US" sz="1400" b="1" dirty="0" smtClean="0">
                <a:solidFill>
                  <a:schemeClr val="bg1"/>
                </a:solidFill>
                <a:latin typeface="Tahoma" pitchFamily="34" charset="0"/>
              </a:rPr>
              <a:t>2014 </a:t>
            </a:r>
            <a:endParaRPr lang="en-US" sz="1400" b="1" dirty="0" smtClean="0">
              <a:solidFill>
                <a:schemeClr val="bg1"/>
              </a:solidFill>
              <a:latin typeface="Tahoma" pitchFamily="34" charset="0"/>
            </a:endParaRPr>
          </a:p>
        </p:txBody>
      </p:sp>
      <p:sp>
        <p:nvSpPr>
          <p:cNvPr id="9" name="Rectangle 6"/>
          <p:cNvSpPr txBox="1">
            <a:spLocks noChangeArrowheads="1"/>
          </p:cNvSpPr>
          <p:nvPr/>
        </p:nvSpPr>
        <p:spPr bwMode="auto">
          <a:xfrm>
            <a:off x="152400" y="6456363"/>
            <a:ext cx="457200" cy="228600"/>
          </a:xfrm>
          <a:prstGeom prst="rect">
            <a:avLst/>
          </a:prstGeom>
          <a:noFill/>
          <a:ln w="9525">
            <a:noFill/>
            <a:miter lim="800000"/>
            <a:headEnd/>
            <a:tailEnd/>
          </a:ln>
        </p:spPr>
        <p:txBody>
          <a:bodyPr lIns="0" tIns="0" rIns="0" bIns="0" anchor="ctr" anchorCtr="1"/>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ClrTx/>
              <a:buFontTx/>
              <a:buNone/>
              <a:defRPr/>
            </a:pPr>
            <a:fld id="{C279F164-B2E0-4084-B529-3D93CB23B182}" type="slidenum">
              <a:rPr lang="en-US" sz="1600" b="1" smtClean="0">
                <a:solidFill>
                  <a:schemeClr val="accent2"/>
                </a:solidFill>
                <a:latin typeface="Tahoma" pitchFamily="34" charset="0"/>
              </a:rPr>
              <a:pPr eaLnBrk="1" hangingPunct="1">
                <a:buClrTx/>
                <a:buFontTx/>
                <a:buNone/>
                <a:defRPr/>
              </a:pPr>
              <a:t>‹#›</a:t>
            </a:fld>
            <a:r>
              <a:rPr lang="en-US" sz="1600" smtClean="0">
                <a:solidFill>
                  <a:schemeClr val="accent2"/>
                </a:solidFill>
                <a:latin typeface="Tahoma" pitchFamily="34" charset="0"/>
              </a:rPr>
              <a:t> </a:t>
            </a:r>
          </a:p>
        </p:txBody>
      </p:sp>
      <p:sp>
        <p:nvSpPr>
          <p:cNvPr id="2" name="Rectangle 6"/>
          <p:cNvSpPr txBox="1">
            <a:spLocks noChangeArrowheads="1"/>
          </p:cNvSpPr>
          <p:nvPr/>
        </p:nvSpPr>
        <p:spPr bwMode="auto">
          <a:xfrm>
            <a:off x="508000" y="6456363"/>
            <a:ext cx="233363" cy="206375"/>
          </a:xfrm>
          <a:prstGeom prst="rect">
            <a:avLst/>
          </a:prstGeom>
          <a:noFill/>
          <a:ln w="9525">
            <a:noFill/>
            <a:miter lim="800000"/>
            <a:headEnd/>
            <a:tailEnd/>
          </a:ln>
        </p:spPr>
        <p:txBody>
          <a:bodyPr lIns="0" tIns="0" rIns="0" bIns="0" anchor="ctr" anchorCtr="1"/>
          <a:lstStyle>
            <a:lvl1pPr>
              <a:spcBef>
                <a:spcPct val="0"/>
              </a:spcBef>
              <a:defRPr>
                <a:solidFill>
                  <a:schemeClr val="tx1"/>
                </a:solidFill>
                <a:latin typeface="Arial" charset="0"/>
                <a:cs typeface="Arial" charset="0"/>
              </a:defRPr>
            </a:lvl1pPr>
            <a:lvl2pPr marL="742950" indent="-285750">
              <a:spcBef>
                <a:spcPct val="0"/>
              </a:spcBef>
              <a:defRPr>
                <a:solidFill>
                  <a:schemeClr val="tx1"/>
                </a:solidFill>
                <a:latin typeface="Arial" charset="0"/>
                <a:cs typeface="Arial" charset="0"/>
              </a:defRPr>
            </a:lvl2pPr>
            <a:lvl3pPr marL="1143000" indent="-228600">
              <a:spcBef>
                <a:spcPct val="0"/>
              </a:spcBef>
              <a:defRPr>
                <a:solidFill>
                  <a:schemeClr val="tx1"/>
                </a:solidFill>
                <a:latin typeface="Arial" charset="0"/>
                <a:cs typeface="Arial" charset="0"/>
              </a:defRPr>
            </a:lvl3pPr>
            <a:lvl4pPr marL="1600200" indent="-228600">
              <a:spcBef>
                <a:spcPct val="0"/>
              </a:spcBef>
              <a:defRPr>
                <a:solidFill>
                  <a:schemeClr val="tx1"/>
                </a:solidFill>
                <a:latin typeface="Arial" charset="0"/>
                <a:cs typeface="Arial" charset="0"/>
              </a:defRPr>
            </a:lvl4pPr>
            <a:lvl5pPr marL="2057400" indent="-228600">
              <a:spcBef>
                <a:spcPct val="0"/>
              </a:spcBef>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ClrTx/>
              <a:buFontTx/>
              <a:buNone/>
              <a:defRPr/>
            </a:pPr>
            <a:r>
              <a:rPr lang="en-US" b="1" smtClean="0">
                <a:solidFill>
                  <a:schemeClr val="bg1"/>
                </a:solidFill>
                <a:latin typeface="Tahoma" pitchFamily="34" charset="0"/>
              </a:rPr>
              <a:t>| </a:t>
            </a:r>
          </a:p>
        </p:txBody>
      </p:sp>
      <p:sp>
        <p:nvSpPr>
          <p:cNvPr id="1034" name="Line 14"/>
          <p:cNvSpPr>
            <a:spLocks noChangeShapeType="1"/>
          </p:cNvSpPr>
          <p:nvPr/>
        </p:nvSpPr>
        <p:spPr bwMode="auto">
          <a:xfrm>
            <a:off x="0" y="812800"/>
            <a:ext cx="9151938" cy="0"/>
          </a:xfrm>
          <a:prstGeom prst="line">
            <a:avLst/>
          </a:prstGeom>
          <a:noFill/>
          <a:ln w="28575">
            <a:solidFill>
              <a:srgbClr val="235D9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18000" tIns="10800" rIns="18000" bIns="10800">
            <a:spAutoFit/>
          </a:bodyPr>
          <a:lstStyle/>
          <a:p>
            <a:endParaRPr lang="en-US"/>
          </a:p>
        </p:txBody>
      </p:sp>
      <p:pic>
        <p:nvPicPr>
          <p:cNvPr id="1035" name="Picture 17" descr="impinj_logo_trasnparent_white"/>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745413" y="6275388"/>
            <a:ext cx="1081087"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8" r:id="rId1"/>
    <p:sldLayoutId id="2147484059" r:id="rId2"/>
    <p:sldLayoutId id="2147484055" r:id="rId3"/>
    <p:sldLayoutId id="2147484056" r:id="rId4"/>
    <p:sldLayoutId id="2147484060" r:id="rId5"/>
    <p:sldLayoutId id="2147484061" r:id="rId6"/>
    <p:sldLayoutId id="2147484062" r:id="rId7"/>
    <p:sldLayoutId id="2147484063" r:id="rId8"/>
    <p:sldLayoutId id="2147484064" r:id="rId9"/>
    <p:sldLayoutId id="2147484065" r:id="rId10"/>
  </p:sldLayoutIdLst>
  <p:transition spd="med">
    <p:fade/>
  </p:transition>
  <p:hf hdr="0" dt="0"/>
  <p:txStyles>
    <p:titleStyle>
      <a:lvl1pPr algn="l" rtl="0" eaLnBrk="0" fontAlgn="base" hangingPunct="0">
        <a:lnSpc>
          <a:spcPct val="85000"/>
        </a:lnSpc>
        <a:spcBef>
          <a:spcPct val="0"/>
        </a:spcBef>
        <a:spcAft>
          <a:spcPct val="0"/>
        </a:spcAft>
        <a:defRPr sz="3200" b="1">
          <a:solidFill>
            <a:schemeClr val="tx2"/>
          </a:solidFill>
          <a:latin typeface="+mj-lt"/>
          <a:ea typeface="+mj-ea"/>
          <a:cs typeface="+mj-cs"/>
        </a:defRPr>
      </a:lvl1pPr>
      <a:lvl2pPr algn="l" rtl="0" eaLnBrk="0" fontAlgn="base" hangingPunct="0">
        <a:lnSpc>
          <a:spcPct val="85000"/>
        </a:lnSpc>
        <a:spcBef>
          <a:spcPct val="0"/>
        </a:spcBef>
        <a:spcAft>
          <a:spcPct val="0"/>
        </a:spcAft>
        <a:defRPr sz="3200" b="1">
          <a:solidFill>
            <a:schemeClr val="tx2"/>
          </a:solidFill>
          <a:latin typeface="Tahoma" pitchFamily="34" charset="0"/>
          <a:cs typeface="Arial" charset="0"/>
        </a:defRPr>
      </a:lvl2pPr>
      <a:lvl3pPr algn="l" rtl="0" eaLnBrk="0" fontAlgn="base" hangingPunct="0">
        <a:lnSpc>
          <a:spcPct val="85000"/>
        </a:lnSpc>
        <a:spcBef>
          <a:spcPct val="0"/>
        </a:spcBef>
        <a:spcAft>
          <a:spcPct val="0"/>
        </a:spcAft>
        <a:defRPr sz="3200" b="1">
          <a:solidFill>
            <a:schemeClr val="tx2"/>
          </a:solidFill>
          <a:latin typeface="Tahoma" pitchFamily="34" charset="0"/>
          <a:cs typeface="Arial" charset="0"/>
        </a:defRPr>
      </a:lvl3pPr>
      <a:lvl4pPr algn="l" rtl="0" eaLnBrk="0" fontAlgn="base" hangingPunct="0">
        <a:lnSpc>
          <a:spcPct val="85000"/>
        </a:lnSpc>
        <a:spcBef>
          <a:spcPct val="0"/>
        </a:spcBef>
        <a:spcAft>
          <a:spcPct val="0"/>
        </a:spcAft>
        <a:defRPr sz="3200" b="1">
          <a:solidFill>
            <a:schemeClr val="tx2"/>
          </a:solidFill>
          <a:latin typeface="Tahoma" pitchFamily="34" charset="0"/>
          <a:cs typeface="Arial" charset="0"/>
        </a:defRPr>
      </a:lvl4pPr>
      <a:lvl5pPr algn="l" rtl="0" eaLnBrk="0" fontAlgn="base" hangingPunct="0">
        <a:lnSpc>
          <a:spcPct val="85000"/>
        </a:lnSpc>
        <a:spcBef>
          <a:spcPct val="0"/>
        </a:spcBef>
        <a:spcAft>
          <a:spcPct val="0"/>
        </a:spcAft>
        <a:defRPr sz="3200" b="1">
          <a:solidFill>
            <a:schemeClr val="tx2"/>
          </a:solidFill>
          <a:latin typeface="Tahoma" pitchFamily="34" charset="0"/>
          <a:cs typeface="Arial" charset="0"/>
        </a:defRPr>
      </a:lvl5pPr>
      <a:lvl6pPr marL="457200" algn="ctr" rtl="0" fontAlgn="base">
        <a:lnSpc>
          <a:spcPct val="85000"/>
        </a:lnSpc>
        <a:spcBef>
          <a:spcPct val="0"/>
        </a:spcBef>
        <a:spcAft>
          <a:spcPct val="0"/>
        </a:spcAft>
        <a:defRPr sz="3200" b="1">
          <a:solidFill>
            <a:srgbClr val="FFFFCC"/>
          </a:solidFill>
          <a:latin typeface="Tahoma" pitchFamily="34" charset="0"/>
          <a:cs typeface="Arial" charset="0"/>
        </a:defRPr>
      </a:lvl6pPr>
      <a:lvl7pPr marL="914400" algn="ctr" rtl="0" fontAlgn="base">
        <a:lnSpc>
          <a:spcPct val="85000"/>
        </a:lnSpc>
        <a:spcBef>
          <a:spcPct val="0"/>
        </a:spcBef>
        <a:spcAft>
          <a:spcPct val="0"/>
        </a:spcAft>
        <a:defRPr sz="3200" b="1">
          <a:solidFill>
            <a:srgbClr val="FFFFCC"/>
          </a:solidFill>
          <a:latin typeface="Tahoma" pitchFamily="34" charset="0"/>
          <a:cs typeface="Arial" charset="0"/>
        </a:defRPr>
      </a:lvl7pPr>
      <a:lvl8pPr marL="1371600" algn="ctr" rtl="0" fontAlgn="base">
        <a:lnSpc>
          <a:spcPct val="85000"/>
        </a:lnSpc>
        <a:spcBef>
          <a:spcPct val="0"/>
        </a:spcBef>
        <a:spcAft>
          <a:spcPct val="0"/>
        </a:spcAft>
        <a:defRPr sz="3200" b="1">
          <a:solidFill>
            <a:srgbClr val="FFFFCC"/>
          </a:solidFill>
          <a:latin typeface="Tahoma" pitchFamily="34" charset="0"/>
          <a:cs typeface="Arial" charset="0"/>
        </a:defRPr>
      </a:lvl8pPr>
      <a:lvl9pPr marL="1828800" algn="ctr" rtl="0" fontAlgn="base">
        <a:lnSpc>
          <a:spcPct val="85000"/>
        </a:lnSpc>
        <a:spcBef>
          <a:spcPct val="0"/>
        </a:spcBef>
        <a:spcAft>
          <a:spcPct val="0"/>
        </a:spcAft>
        <a:defRPr sz="3200" b="1">
          <a:solidFill>
            <a:srgbClr val="FFFFCC"/>
          </a:solidFill>
          <a:latin typeface="Tahoma" pitchFamily="34" charset="0"/>
          <a:cs typeface="Arial" charset="0"/>
        </a:defRPr>
      </a:lvl9pPr>
    </p:titleStyle>
    <p:bodyStyle>
      <a:lvl1pPr marL="236538" indent="-236538" algn="l" rtl="0" eaLnBrk="0" fontAlgn="base" hangingPunct="0">
        <a:spcBef>
          <a:spcPct val="40000"/>
        </a:spcBef>
        <a:spcAft>
          <a:spcPct val="0"/>
        </a:spcAft>
        <a:buClr>
          <a:schemeClr val="tx2"/>
        </a:buClr>
        <a:buFont typeface="Tahoma" pitchFamily="34" charset="0"/>
        <a:buChar char="•"/>
        <a:defRPr sz="2400" b="1">
          <a:solidFill>
            <a:schemeClr val="tx1"/>
          </a:solidFill>
          <a:latin typeface="Arial" charset="0"/>
          <a:ea typeface="+mn-ea"/>
          <a:cs typeface="+mn-cs"/>
        </a:defRPr>
      </a:lvl1pPr>
      <a:lvl2pPr marL="685800" indent="-222250" algn="l" rtl="0" eaLnBrk="0" fontAlgn="base" hangingPunct="0">
        <a:spcBef>
          <a:spcPct val="5000"/>
        </a:spcBef>
        <a:spcAft>
          <a:spcPct val="0"/>
        </a:spcAft>
        <a:buClr>
          <a:schemeClr val="tx2"/>
        </a:buClr>
        <a:buFont typeface="Arial" charset="0"/>
        <a:buChar char="–"/>
        <a:defRPr sz="2000">
          <a:solidFill>
            <a:schemeClr val="tx1"/>
          </a:solidFill>
          <a:latin typeface="Arial" charset="0"/>
          <a:cs typeface="+mn-cs"/>
        </a:defRPr>
      </a:lvl2pPr>
      <a:lvl3pPr marL="1117600" indent="-207963" algn="l" rtl="0" eaLnBrk="0" fontAlgn="base" hangingPunct="0">
        <a:spcBef>
          <a:spcPct val="5000"/>
        </a:spcBef>
        <a:spcAft>
          <a:spcPct val="0"/>
        </a:spcAft>
        <a:buClr>
          <a:schemeClr val="tx2"/>
        </a:buClr>
        <a:buFont typeface="Tahoma" pitchFamily="34" charset="0"/>
        <a:buChar char="•"/>
        <a:defRPr sz="2000">
          <a:solidFill>
            <a:schemeClr val="tx1"/>
          </a:solidFill>
          <a:latin typeface="Arial" charset="0"/>
          <a:cs typeface="+mn-cs"/>
        </a:defRPr>
      </a:lvl3pPr>
      <a:lvl4pPr marL="1592263" indent="-238125" algn="l" rtl="0" eaLnBrk="0" fontAlgn="base" hangingPunct="0">
        <a:spcBef>
          <a:spcPct val="5000"/>
        </a:spcBef>
        <a:spcAft>
          <a:spcPct val="0"/>
        </a:spcAft>
        <a:buClr>
          <a:schemeClr val="tx2"/>
        </a:buClr>
        <a:buFont typeface="Arial" charset="0"/>
        <a:buChar char="–"/>
        <a:defRPr>
          <a:solidFill>
            <a:schemeClr val="tx1"/>
          </a:solidFill>
          <a:latin typeface="+mn-lt"/>
          <a:cs typeface="+mn-cs"/>
        </a:defRPr>
      </a:lvl4pPr>
      <a:lvl5pPr marL="2057400" indent="-228600" algn="l" rtl="0" eaLnBrk="0" fontAlgn="base" hangingPunct="0">
        <a:spcBef>
          <a:spcPct val="5000"/>
        </a:spcBef>
        <a:spcAft>
          <a:spcPct val="0"/>
        </a:spcAft>
        <a:buClr>
          <a:schemeClr val="tx2"/>
        </a:buClr>
        <a:buFont typeface="Arial" charset="0"/>
        <a:buChar char="»"/>
        <a:defRPr>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www.daycounter.com/Calculators/Friis-Calculator.phtml" TargetMode="External"/><Relationship Id="rId7" Type="http://schemas.openxmlformats.org/officeDocument/2006/relationships/image" Target="../media/image15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hyperlink" Target="http://llrp-toolkit.cvs.sourceforge.net/viewvc/llrp-toolkit/LTK/" TargetMode="External"/><Relationship Id="rId4" Type="http://schemas.openxmlformats.org/officeDocument/2006/relationships/hyperlink" Target="http://llrp.org/tools/decode.html" TargetMode="External"/><Relationship Id="rId9" Type="http://schemas.openxmlformats.org/officeDocument/2006/relationships/image" Target="../media/image15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jpeg"/><Relationship Id="rId4" Type="http://schemas.openxmlformats.org/officeDocument/2006/relationships/image" Target="../media/image168.jpeg"/></Relationships>
</file>

<file path=ppt/slides/_rels/slide1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15.xml"/><Relationship Id="rId1" Type="http://schemas.openxmlformats.org/officeDocument/2006/relationships/slideLayout" Target="../slideLayouts/slideLayout5.xml"/><Relationship Id="rId5" Type="http://schemas.openxmlformats.org/officeDocument/2006/relationships/image" Target="../media/image126.png"/><Relationship Id="rId4" Type="http://schemas.openxmlformats.org/officeDocument/2006/relationships/image" Target="../media/image17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82.jpeg"/></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46.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86.jpeg"/><Relationship Id="rId4" Type="http://schemas.openxmlformats.org/officeDocument/2006/relationships/image" Target="../media/image185.jpeg"/></Relationships>
</file>

<file path=ppt/slides/_rels/slide14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88.jpeg"/><Relationship Id="rId4" Type="http://schemas.openxmlformats.org/officeDocument/2006/relationships/image" Target="../media/image187.jpeg"/></Relationships>
</file>

<file path=ppt/slides/_rels/slide148.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image" Target="../media/image181.jpeg"/><Relationship Id="rId7" Type="http://schemas.openxmlformats.org/officeDocument/2006/relationships/image" Target="../media/image192.jpe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s>
</file>

<file path=ppt/slides/_rels/slide14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95.jpeg"/><Relationship Id="rId4" Type="http://schemas.openxmlformats.org/officeDocument/2006/relationships/image" Target="../media/image19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oleObject" Target="../embeddings/oleObject4.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201.jpeg"/><Relationship Id="rId5" Type="http://schemas.openxmlformats.org/officeDocument/2006/relationships/image" Target="../media/image200.wmf"/><Relationship Id="rId4" Type="http://schemas.openxmlformats.org/officeDocument/2006/relationships/image" Target="../media/image199.jpeg"/></Relationships>
</file>

<file path=ppt/slides/_rels/slide15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05.jpeg"/><Relationship Id="rId4" Type="http://schemas.openxmlformats.org/officeDocument/2006/relationships/image" Target="../media/image204.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oleObject" Target="../embeddings/oleObject8.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s>
</file>

<file path=ppt/slides/_rels/slide162.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notesSlide" Target="../notesSlides/notesSlide138.xml"/><Relationship Id="rId7" Type="http://schemas.openxmlformats.org/officeDocument/2006/relationships/image" Target="../media/image228.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227.jpe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oleObject" Target="../embeddings/oleObject9.bin"/></Relationships>
</file>

<file path=ppt/slides/_rels/slide163.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229.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32.jpeg"/><Relationship Id="rId5" Type="http://schemas.openxmlformats.org/officeDocument/2006/relationships/image" Target="../media/image231.png"/><Relationship Id="rId4" Type="http://schemas.openxmlformats.org/officeDocument/2006/relationships/image" Target="../media/image230.png"/></Relationships>
</file>

<file path=ppt/slides/_rels/slide164.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36.jpeg"/><Relationship Id="rId5" Type="http://schemas.openxmlformats.org/officeDocument/2006/relationships/image" Target="../media/image235.jpeg"/><Relationship Id="rId4" Type="http://schemas.openxmlformats.org/officeDocument/2006/relationships/image" Target="../media/image234.jpe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40.jpeg"/><Relationship Id="rId5" Type="http://schemas.openxmlformats.org/officeDocument/2006/relationships/image" Target="../media/image239.jpeg"/><Relationship Id="rId4" Type="http://schemas.openxmlformats.org/officeDocument/2006/relationships/image" Target="../media/image238.jpeg"/><Relationship Id="rId9" Type="http://schemas.openxmlformats.org/officeDocument/2006/relationships/image" Target="../media/image243.png"/></Relationships>
</file>

<file path=ppt/slides/_rels/slide1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45.xml"/><Relationship Id="rId1" Type="http://schemas.openxmlformats.org/officeDocument/2006/relationships/slideLayout" Target="../slideLayouts/slideLayout3.xml"/><Relationship Id="rId5" Type="http://schemas.openxmlformats.org/officeDocument/2006/relationships/image" Target="../media/image247.png"/><Relationship Id="rId4" Type="http://schemas.openxmlformats.org/officeDocument/2006/relationships/image" Target="../media/image2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46.xml"/><Relationship Id="rId1" Type="http://schemas.openxmlformats.org/officeDocument/2006/relationships/slideLayout" Target="../slideLayouts/slideLayout3.xml"/><Relationship Id="rId6" Type="http://schemas.openxmlformats.org/officeDocument/2006/relationships/image" Target="../media/image248.jpeg"/><Relationship Id="rId5" Type="http://schemas.openxmlformats.org/officeDocument/2006/relationships/image" Target="../media/image246.png"/><Relationship Id="rId4" Type="http://schemas.openxmlformats.org/officeDocument/2006/relationships/image" Target="../media/image247.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72.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255.jpeg"/><Relationship Id="rId5" Type="http://schemas.openxmlformats.org/officeDocument/2006/relationships/image" Target="../media/image254.jpeg"/><Relationship Id="rId4" Type="http://schemas.openxmlformats.org/officeDocument/2006/relationships/image" Target="../media/image253.jpeg"/></Relationships>
</file>

<file path=ppt/slides/_rels/slide1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51.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jpeg"/><Relationship Id="rId1" Type="http://schemas.openxmlformats.org/officeDocument/2006/relationships/slideLayout" Target="../slideLayouts/slideLayout2.xml"/><Relationship Id="rId5" Type="http://schemas.openxmlformats.org/officeDocument/2006/relationships/image" Target="../media/image269.jpeg"/><Relationship Id="rId4" Type="http://schemas.openxmlformats.org/officeDocument/2006/relationships/image" Target="../media/image26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image" Target="../media/image270.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jpe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9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image" Target="../media/image269.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media/image277.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6.png"/><Relationship Id="rId3" Type="http://schemas.openxmlformats.org/officeDocument/2006/relationships/notesSlide" Target="../notesSlides/notesSlide1.xml"/><Relationship Id="rId7" Type="http://schemas.openxmlformats.org/officeDocument/2006/relationships/image" Target="../media/image11.jpeg"/><Relationship Id="rId12" Type="http://schemas.openxmlformats.org/officeDocument/2006/relationships/oleObject" Target="../embeddings/Microsoft_Office_Excel_97-2003____1.xls"/><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oleObject" Target="../embeddings/Microsoft_Office_Excel_97-2003____3.xls"/><Relationship Id="rId1" Type="http://schemas.openxmlformats.org/officeDocument/2006/relationships/vmlDrawing" Target="../drawings/vmlDrawing1.v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oleObject" Target="../embeddings/Microsoft_Office_Excel_97-2003____2.xls"/></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2.xml"/><Relationship Id="rId6" Type="http://schemas.openxmlformats.org/officeDocument/2006/relationships/image" Target="../media/image280.jpeg"/><Relationship Id="rId5" Type="http://schemas.openxmlformats.org/officeDocument/2006/relationships/image" Target="../media/image279.jpeg"/><Relationship Id="rId4" Type="http://schemas.openxmlformats.org/officeDocument/2006/relationships/image" Target="../media/image278.jpeg"/></Relationships>
</file>

<file path=ppt/slides/_rels/slide20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84.jpeg"/><Relationship Id="rId5" Type="http://schemas.openxmlformats.org/officeDocument/2006/relationships/image" Target="../media/image283.jpeg"/><Relationship Id="rId4" Type="http://schemas.openxmlformats.org/officeDocument/2006/relationships/image" Target="../media/image282.jpeg"/></Relationships>
</file>

<file path=ppt/slides/_rels/slide2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hyperlink" Target="http://www.monarch.averydennison.com/products/documents/Monarch%209855RFMP%20RFID%20Printer-Encoder.pdf" TargetMode="External"/><Relationship Id="rId3" Type="http://schemas.openxmlformats.org/officeDocument/2006/relationships/image" Target="../media/image288.jpeg"/><Relationship Id="rId7" Type="http://schemas.openxmlformats.org/officeDocument/2006/relationships/image" Target="../media/image291.png"/><Relationship Id="rId2" Type="http://schemas.openxmlformats.org/officeDocument/2006/relationships/image" Target="../media/image287.jpe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293.jpeg"/><Relationship Id="rId5" Type="http://schemas.openxmlformats.org/officeDocument/2006/relationships/image" Target="../media/image286.png"/><Relationship Id="rId10" Type="http://schemas.openxmlformats.org/officeDocument/2006/relationships/hyperlink" Target="http://www.zebra.com/id/zebra/na/en/index/products/printers/rfid/rp4t.html" TargetMode="External"/><Relationship Id="rId4" Type="http://schemas.openxmlformats.org/officeDocument/2006/relationships/image" Target="../media/image289.jpeg"/><Relationship Id="rId9" Type="http://schemas.openxmlformats.org/officeDocument/2006/relationships/image" Target="../media/image292.jpe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image" Target="../media/image298.jpeg"/><Relationship Id="rId1" Type="http://schemas.openxmlformats.org/officeDocument/2006/relationships/slideLayout" Target="../slideLayouts/slideLayout5.xml"/><Relationship Id="rId5" Type="http://schemas.openxmlformats.org/officeDocument/2006/relationships/image" Target="../media/image301.png"/><Relationship Id="rId4" Type="http://schemas.openxmlformats.org/officeDocument/2006/relationships/image" Target="../media/image30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2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9.png"/><Relationship Id="rId11" Type="http://schemas.openxmlformats.org/officeDocument/2006/relationships/image" Target="../media/image314.png"/><Relationship Id="rId5" Type="http://schemas.openxmlformats.org/officeDocument/2006/relationships/image" Target="../media/image308.jpeg"/><Relationship Id="rId10"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12.jpe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317.png"/><Relationship Id="rId4" Type="http://schemas.openxmlformats.org/officeDocument/2006/relationships/image" Target="../media/image316.png"/></Relationships>
</file>

<file path=ppt/slides/_rels/slide2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310.png"/><Relationship Id="rId5" Type="http://schemas.openxmlformats.org/officeDocument/2006/relationships/image" Target="../media/image320.png"/><Relationship Id="rId10" Type="http://schemas.openxmlformats.org/officeDocument/2006/relationships/image" Target="../media/image324.png"/><Relationship Id="rId4" Type="http://schemas.openxmlformats.org/officeDocument/2006/relationships/image" Target="../media/image319.png"/><Relationship Id="rId9" Type="http://schemas.openxmlformats.org/officeDocument/2006/relationships/image" Target="../media/image315.png"/></Relationships>
</file>

<file path=ppt/slides/_rels/slide248.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3.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gif"/><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jpeg"/><Relationship Id="rId10" Type="http://schemas.openxmlformats.org/officeDocument/2006/relationships/image" Target="../media/image37.jpe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emf"/><Relationship Id="rId1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jpeg"/><Relationship Id="rId3" Type="http://schemas.openxmlformats.org/officeDocument/2006/relationships/image" Target="../media/image49.gif"/><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2.emf"/><Relationship Id="rId11" Type="http://schemas.openxmlformats.org/officeDocument/2006/relationships/image" Target="../media/image32.png"/><Relationship Id="rId5" Type="http://schemas.openxmlformats.org/officeDocument/2006/relationships/image" Target="../media/image51.png"/><Relationship Id="rId15" Type="http://schemas.openxmlformats.org/officeDocument/2006/relationships/image" Target="../media/image35.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3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file:///C:\Chris\Travel\12-04-03%20Orlando%20J%20Live\Logical_layer.dsf"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5.png"/><Relationship Id="rId4" Type="http://schemas.openxmlformats.org/officeDocument/2006/relationships/image" Target="../media/image10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36.emf"/><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image" Target="../media/image60.gif"/><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5.png"/><Relationship Id="rId5" Type="http://schemas.openxmlformats.org/officeDocument/2006/relationships/image" Target="../media/image62.jpeg"/><Relationship Id="rId15" Type="http://schemas.openxmlformats.org/officeDocument/2006/relationships/image" Target="../media/image69.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68.jpeg"/></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6.wmf"/><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9.jpeg"/><Relationship Id="rId4" Type="http://schemas.openxmlformats.org/officeDocument/2006/relationships/image" Target="../media/image118.jpeg"/></Relationships>
</file>

<file path=ppt/slides/_rels/slide7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7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19.jpeg"/></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80.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jpeg"/></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lide2_deck_title_s#1801DEC.png                                000BCC75MAC                            C2CBE9E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96117305"/>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95325" y="4511675"/>
            <a:ext cx="7772400" cy="534988"/>
          </a:xfrm>
        </p:spPr>
        <p:txBody>
          <a:bodyPr/>
          <a:lstStyle/>
          <a:p>
            <a:pPr eaLnBrk="1" hangingPunct="1"/>
            <a:r>
              <a:rPr lang="en-US" sz="3200" smtClean="0"/>
              <a:t>RFID </a:t>
            </a:r>
            <a:r>
              <a:rPr lang="zh-CN" altLang="en-US" sz="3200" smtClean="0">
                <a:ea typeface="宋体" charset="-122"/>
              </a:rPr>
              <a:t>基础</a:t>
            </a:r>
            <a:endParaRPr lang="en-US" sz="3200" smtClean="0"/>
          </a:p>
        </p:txBody>
      </p:sp>
      <p:sp>
        <p:nvSpPr>
          <p:cNvPr id="7171" name="Rectangle 3"/>
          <p:cNvSpPr>
            <a:spLocks noGrp="1" noChangeArrowheads="1"/>
          </p:cNvSpPr>
          <p:nvPr>
            <p:ph type="subTitle" idx="1"/>
          </p:nvPr>
        </p:nvSpPr>
        <p:spPr>
          <a:xfrm>
            <a:off x="695325" y="5103813"/>
            <a:ext cx="6400800" cy="923925"/>
          </a:xfrm>
        </p:spPr>
        <p:txBody>
          <a:bodyPr/>
          <a:lstStyle/>
          <a:p>
            <a:pPr eaLnBrk="1" hangingPunct="1">
              <a:spcBef>
                <a:spcPct val="20000"/>
              </a:spcBef>
            </a:pPr>
            <a:endParaRPr lang="en-US" sz="2400" smtClean="0"/>
          </a:p>
          <a:p>
            <a:pPr eaLnBrk="1" hangingPunct="1">
              <a:spcBef>
                <a:spcPct val="20000"/>
              </a:spcBef>
            </a:pPr>
            <a:endParaRPr lang="en-US" sz="2400" smtClean="0"/>
          </a:p>
        </p:txBody>
      </p:sp>
    </p:spTree>
    <p:extLst>
      <p:ext uri="{BB962C8B-B14F-4D97-AF65-F5344CB8AC3E}">
        <p14:creationId xmlns:p14="http://schemas.microsoft.com/office/powerpoint/2010/main" xmlns="" val="490968568"/>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23" name="Text Box 3"/>
          <p:cNvSpPr txBox="1">
            <a:spLocks noChangeArrowheads="1"/>
          </p:cNvSpPr>
          <p:nvPr/>
        </p:nvSpPr>
        <p:spPr bwMode="auto">
          <a:xfrm>
            <a:off x="3408363" y="2425700"/>
            <a:ext cx="2687637"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RevolutionSDK</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3535559792"/>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mtClean="0"/>
              <a:t>SDK—</a:t>
            </a:r>
            <a:r>
              <a:rPr lang="zh-CN" altLang="en-US" smtClean="0">
                <a:ea typeface="宋体" charset="-122"/>
              </a:rPr>
              <a:t>深度封装</a:t>
            </a:r>
            <a:r>
              <a:rPr lang="en-US" altLang="zh-CN" smtClean="0">
                <a:ea typeface="宋体" charset="-122"/>
              </a:rPr>
              <a:t>LTK</a:t>
            </a:r>
            <a:endParaRPr lang="en-US" smtClean="0"/>
          </a:p>
        </p:txBody>
      </p:sp>
      <p:sp>
        <p:nvSpPr>
          <p:cNvPr id="108547"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读写器连接</a:t>
            </a:r>
            <a:endParaRPr lang="en-US" sz="2000" smtClean="0"/>
          </a:p>
          <a:p>
            <a:pPr lvl="1" eaLnBrk="1" hangingPunct="1"/>
            <a:r>
              <a:rPr lang="en-US" sz="2000" i="1" smtClean="0"/>
              <a:t>SpeedwayReader speedwayReader</a:t>
            </a:r>
            <a:r>
              <a:rPr lang="zh-CN" altLang="en-US" sz="2000" i="1" smtClean="0">
                <a:ea typeface="宋体" charset="-122"/>
              </a:rPr>
              <a:t> </a:t>
            </a:r>
            <a:r>
              <a:rPr lang="en-US" altLang="zh-CN" sz="2000" i="1" smtClean="0">
                <a:ea typeface="宋体" charset="-122"/>
              </a:rPr>
              <a:t>=</a:t>
            </a:r>
            <a:r>
              <a:rPr lang="zh-CN" altLang="en-US" sz="2000" i="1" smtClean="0">
                <a:ea typeface="宋体" charset="-122"/>
              </a:rPr>
              <a:t> </a:t>
            </a:r>
            <a:r>
              <a:rPr lang="en-US" sz="2000" i="1" smtClean="0"/>
              <a:t>new SpeedwayReader()</a:t>
            </a:r>
          </a:p>
          <a:p>
            <a:pPr lvl="1" eaLnBrk="1" hangingPunct="1"/>
            <a:r>
              <a:rPr lang="en-US" sz="2000" i="1" smtClean="0"/>
              <a:t>speedwayReader.Connect(</a:t>
            </a:r>
            <a:r>
              <a:rPr lang="en-US" altLang="zh-CN" sz="2000" i="1" smtClean="0">
                <a:ea typeface="宋体" charset="-122"/>
              </a:rPr>
              <a:t>[IP/ReaderName]</a:t>
            </a:r>
            <a:r>
              <a:rPr lang="en-US" sz="2000" i="1" smtClean="0"/>
              <a:t>)</a:t>
            </a:r>
          </a:p>
          <a:p>
            <a:pPr lvl="1" eaLnBrk="1" hangingPunct="1"/>
            <a:r>
              <a:rPr lang="zh-CN" altLang="en-US" sz="2000" smtClean="0">
                <a:ea typeface="宋体" charset="-122"/>
              </a:rPr>
              <a:t>读写器仅支持</a:t>
            </a:r>
            <a:r>
              <a:rPr lang="en-US" altLang="zh-CN" sz="2000" smtClean="0">
                <a:ea typeface="宋体" charset="-122"/>
              </a:rPr>
              <a:t>1</a:t>
            </a:r>
            <a:r>
              <a:rPr lang="zh-CN" altLang="en-US" sz="2000" smtClean="0">
                <a:ea typeface="宋体" charset="-122"/>
              </a:rPr>
              <a:t>个连接终端</a:t>
            </a:r>
            <a:endParaRPr lang="en-US" sz="2000" smtClean="0"/>
          </a:p>
          <a:p>
            <a:pPr eaLnBrk="1" hangingPunct="1"/>
            <a:r>
              <a:rPr lang="zh-CN" altLang="en-US" sz="2000" smtClean="0">
                <a:ea typeface="宋体" charset="-122"/>
              </a:rPr>
              <a:t>读写器设置</a:t>
            </a:r>
            <a:endParaRPr lang="en-US" sz="2000" smtClean="0"/>
          </a:p>
          <a:p>
            <a:pPr lvl="1" eaLnBrk="1" hangingPunct="1"/>
            <a:r>
              <a:rPr lang="zh-CN" altLang="en-US" sz="2000" smtClean="0">
                <a:ea typeface="宋体" charset="-122"/>
              </a:rPr>
              <a:t>从默认设置开始</a:t>
            </a:r>
            <a:endParaRPr lang="en-US" altLang="zh-CN" sz="2000" smtClean="0">
              <a:ea typeface="宋体" charset="-122"/>
            </a:endParaRPr>
          </a:p>
          <a:p>
            <a:pPr lvl="2" eaLnBrk="1" hangingPunct="1"/>
            <a:r>
              <a:rPr lang="en-US" sz="1800" i="1" smtClean="0"/>
              <a:t>Settings settings = Reader.QueryFactorySettings();</a:t>
            </a:r>
          </a:p>
          <a:p>
            <a:pPr lvl="1" eaLnBrk="1" hangingPunct="1"/>
            <a:r>
              <a:rPr lang="zh-CN" altLang="en-US" sz="2000" smtClean="0">
                <a:ea typeface="宋体" charset="-122"/>
              </a:rPr>
              <a:t>天线设置</a:t>
            </a:r>
            <a:endParaRPr lang="en-US" sz="1800" smtClean="0"/>
          </a:p>
          <a:p>
            <a:pPr lvl="2"/>
            <a:r>
              <a:rPr lang="en-US" smtClean="0"/>
              <a:t> </a:t>
            </a:r>
            <a:r>
              <a:rPr lang="en-US" i="1" smtClean="0"/>
              <a:t>AntennaSettings as1 = new AntennaSettings();</a:t>
            </a:r>
          </a:p>
          <a:p>
            <a:pPr lvl="2"/>
            <a:r>
              <a:rPr lang="en-US" i="1" smtClean="0"/>
              <a:t> as1.PortNumber = 1;</a:t>
            </a:r>
          </a:p>
          <a:p>
            <a:pPr lvl="2"/>
            <a:r>
              <a:rPr lang="en-US" i="1" smtClean="0"/>
              <a:t> as1.RxSensitivityInDbm = -70;</a:t>
            </a:r>
          </a:p>
          <a:p>
            <a:pPr lvl="2"/>
            <a:r>
              <a:rPr lang="en-US" i="1" smtClean="0"/>
              <a:t> as1.IsEnabled = true;</a:t>
            </a:r>
          </a:p>
          <a:p>
            <a:pPr lvl="2"/>
            <a:r>
              <a:rPr lang="zh-CN" altLang="en-US" i="1" smtClean="0">
                <a:ea typeface="宋体" charset="-122"/>
              </a:rPr>
              <a:t> </a:t>
            </a:r>
            <a:r>
              <a:rPr lang="en-US" i="1" smtClean="0"/>
              <a:t>settings.Antennas.Add(as1);</a:t>
            </a:r>
          </a:p>
          <a:p>
            <a:pPr lvl="1" eaLnBrk="1" hangingPunct="1">
              <a:buFont typeface="Arial" charset="0"/>
              <a:buNone/>
            </a:pPr>
            <a:endParaRPr lang="en-US" sz="2000" smtClean="0"/>
          </a:p>
          <a:p>
            <a:pPr lvl="1" eaLnBrk="1" hangingPunct="1">
              <a:buFont typeface="Arial" charset="0"/>
              <a:buNone/>
            </a:pPr>
            <a:endParaRPr lang="en-US" sz="2000" smtClean="0"/>
          </a:p>
        </p:txBody>
      </p:sp>
    </p:spTree>
    <p:extLst>
      <p:ext uri="{BB962C8B-B14F-4D97-AF65-F5344CB8AC3E}">
        <p14:creationId xmlns:p14="http://schemas.microsoft.com/office/powerpoint/2010/main" xmlns="" val="2596210124"/>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读写器设置</a:t>
            </a:r>
            <a:endParaRPr lang="en-US" smtClean="0"/>
          </a:p>
        </p:txBody>
      </p:sp>
      <p:sp>
        <p:nvSpPr>
          <p:cNvPr id="109571"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读写器设置</a:t>
            </a:r>
            <a:endParaRPr lang="en-US" sz="2000" smtClean="0"/>
          </a:p>
          <a:p>
            <a:pPr lvl="1" eaLnBrk="1" hangingPunct="1"/>
            <a:r>
              <a:rPr lang="zh-CN" altLang="en-US" sz="2000" smtClean="0">
                <a:ea typeface="宋体" charset="-122"/>
              </a:rPr>
              <a:t>读写器模式</a:t>
            </a:r>
            <a:endParaRPr lang="en-US" altLang="zh-CN" sz="2000" smtClean="0">
              <a:ea typeface="宋体" charset="-122"/>
            </a:endParaRPr>
          </a:p>
          <a:p>
            <a:pPr lvl="2" eaLnBrk="1" hangingPunct="1"/>
            <a:r>
              <a:rPr lang="en-US" sz="1800" i="1" smtClean="0"/>
              <a:t>settings.ReaderMode = ReaderMode.MaxThroughput;</a:t>
            </a:r>
          </a:p>
          <a:p>
            <a:pPr lvl="2" eaLnBrk="1" hangingPunct="1"/>
            <a:r>
              <a:rPr lang="zh-CN" altLang="en-US" sz="1800" smtClean="0">
                <a:ea typeface="宋体" charset="-122"/>
              </a:rPr>
              <a:t>选择适当的读取模式</a:t>
            </a:r>
            <a:endParaRPr lang="en-US" sz="1800" smtClean="0"/>
          </a:p>
          <a:p>
            <a:pPr lvl="1" eaLnBrk="1" hangingPunct="1"/>
            <a:r>
              <a:rPr lang="zh-CN" altLang="en-US" sz="2000" smtClean="0">
                <a:ea typeface="宋体" charset="-122"/>
              </a:rPr>
              <a:t>查找模式</a:t>
            </a:r>
            <a:endParaRPr lang="en-US" sz="1800" smtClean="0"/>
          </a:p>
          <a:p>
            <a:pPr lvl="2"/>
            <a:r>
              <a:rPr lang="en-US" i="1" smtClean="0"/>
              <a:t>settings.SearchMode = SearchMode.SingleTargetWithSuppression;--tagfocus</a:t>
            </a:r>
          </a:p>
          <a:p>
            <a:pPr lvl="1" eaLnBrk="1" hangingPunct="1"/>
            <a:r>
              <a:rPr lang="zh-CN" altLang="en-US" sz="2000" smtClean="0">
                <a:ea typeface="宋体" charset="-122"/>
              </a:rPr>
              <a:t>会话</a:t>
            </a:r>
            <a:endParaRPr lang="en-US" smtClean="0"/>
          </a:p>
          <a:p>
            <a:pPr lvl="2"/>
            <a:r>
              <a:rPr lang="en-US" smtClean="0"/>
              <a:t> </a:t>
            </a:r>
            <a:r>
              <a:rPr lang="en-US" i="1" smtClean="0"/>
              <a:t>settings.Session = 2;</a:t>
            </a:r>
          </a:p>
          <a:p>
            <a:pPr lvl="1" eaLnBrk="1" hangingPunct="1"/>
            <a:r>
              <a:rPr lang="zh-CN" altLang="en-US" sz="2000" smtClean="0">
                <a:ea typeface="宋体" charset="-122"/>
              </a:rPr>
              <a:t>场内标签估计量</a:t>
            </a:r>
            <a:endParaRPr lang="en-US" smtClean="0"/>
          </a:p>
          <a:p>
            <a:pPr lvl="2"/>
            <a:r>
              <a:rPr lang="en-US" smtClean="0"/>
              <a:t> </a:t>
            </a:r>
            <a:r>
              <a:rPr lang="en-US" i="1" smtClean="0"/>
              <a:t>settings.TagPopulationEstimate =</a:t>
            </a:r>
            <a:r>
              <a:rPr lang="zh-CN" altLang="en-US" i="1" smtClean="0">
                <a:ea typeface="宋体" charset="-122"/>
              </a:rPr>
              <a:t> </a:t>
            </a:r>
            <a:r>
              <a:rPr lang="en-US" altLang="zh-CN" i="1" smtClean="0">
                <a:ea typeface="宋体" charset="-122"/>
              </a:rPr>
              <a:t>50</a:t>
            </a:r>
            <a:r>
              <a:rPr lang="en-US" i="1" smtClean="0"/>
              <a:t>;</a:t>
            </a:r>
          </a:p>
        </p:txBody>
      </p:sp>
    </p:spTree>
    <p:extLst>
      <p:ext uri="{BB962C8B-B14F-4D97-AF65-F5344CB8AC3E}">
        <p14:creationId xmlns:p14="http://schemas.microsoft.com/office/powerpoint/2010/main" xmlns="" val="3839107283"/>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读写器设置</a:t>
            </a:r>
            <a:endParaRPr lang="en-US" smtClean="0"/>
          </a:p>
        </p:txBody>
      </p:sp>
      <p:sp>
        <p:nvSpPr>
          <p:cNvPr id="110595"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读写器启动</a:t>
            </a:r>
            <a:endParaRPr lang="en-US" sz="2000" smtClean="0"/>
          </a:p>
          <a:p>
            <a:pPr lvl="1" eaLnBrk="1" hangingPunct="1"/>
            <a:r>
              <a:rPr lang="zh-CN" altLang="en-US" sz="2000" smtClean="0">
                <a:ea typeface="宋体" charset="-122"/>
              </a:rPr>
              <a:t>显式启动</a:t>
            </a:r>
            <a:endParaRPr lang="en-US" altLang="zh-CN" sz="2000" smtClean="0">
              <a:ea typeface="宋体" charset="-122"/>
            </a:endParaRPr>
          </a:p>
          <a:p>
            <a:pPr lvl="2" eaLnBrk="1" hangingPunct="1"/>
            <a:r>
              <a:rPr lang="en-US" sz="1800" i="1" smtClean="0"/>
              <a:t>Reader.Start();</a:t>
            </a:r>
          </a:p>
          <a:p>
            <a:pPr lvl="1" eaLnBrk="1" hangingPunct="1"/>
            <a:r>
              <a:rPr lang="zh-CN" altLang="en-US" sz="2000" smtClean="0">
                <a:ea typeface="宋体" charset="-122"/>
              </a:rPr>
              <a:t>自动启动</a:t>
            </a:r>
            <a:r>
              <a:rPr lang="en-US" altLang="zh-CN" sz="2000" smtClean="0">
                <a:ea typeface="宋体" charset="-122"/>
              </a:rPr>
              <a:t>–</a:t>
            </a:r>
            <a:r>
              <a:rPr lang="zh-CN" altLang="en-US" sz="2000" smtClean="0">
                <a:ea typeface="宋体" charset="-122"/>
              </a:rPr>
              <a:t> 立即启动</a:t>
            </a:r>
            <a:endParaRPr lang="en-US" altLang="zh-CN" sz="2000" smtClean="0">
              <a:ea typeface="宋体" charset="-122"/>
            </a:endParaRPr>
          </a:p>
          <a:p>
            <a:pPr lvl="2" eaLnBrk="1" hangingPunct="1"/>
            <a:r>
              <a:rPr lang="en-US" sz="1800" i="1" smtClean="0"/>
              <a:t>settings.AutoStart.Mode = AutoStartMode.Immediate;</a:t>
            </a:r>
          </a:p>
          <a:p>
            <a:pPr lvl="1" eaLnBrk="1" hangingPunct="1"/>
            <a:r>
              <a:rPr lang="zh-CN" altLang="en-US" sz="2000" smtClean="0">
                <a:ea typeface="宋体" charset="-122"/>
              </a:rPr>
              <a:t>自动启动</a:t>
            </a:r>
            <a:r>
              <a:rPr lang="en-US" altLang="zh-CN" sz="2000" smtClean="0">
                <a:ea typeface="宋体" charset="-122"/>
              </a:rPr>
              <a:t>–</a:t>
            </a:r>
            <a:r>
              <a:rPr lang="zh-CN" altLang="en-US" sz="2000" smtClean="0">
                <a:ea typeface="宋体" charset="-122"/>
              </a:rPr>
              <a:t> </a:t>
            </a:r>
            <a:r>
              <a:rPr lang="en-US" altLang="zh-CN" sz="2000" smtClean="0">
                <a:ea typeface="宋体" charset="-122"/>
              </a:rPr>
              <a:t>Gpi</a:t>
            </a:r>
            <a:r>
              <a:rPr lang="zh-CN" altLang="en-US" sz="2000" smtClean="0">
                <a:ea typeface="宋体" charset="-122"/>
              </a:rPr>
              <a:t>启动</a:t>
            </a:r>
            <a:endParaRPr lang="en-US" altLang="zh-CN" sz="2000" smtClean="0">
              <a:ea typeface="宋体" charset="-122"/>
            </a:endParaRPr>
          </a:p>
          <a:p>
            <a:pPr lvl="2" eaLnBrk="1" hangingPunct="1"/>
            <a:r>
              <a:rPr lang="en-US" sz="1800" i="1" smtClean="0"/>
              <a:t>settings.AutoStart.Mode = AutoStartMode.GpiTrigger;</a:t>
            </a:r>
          </a:p>
          <a:p>
            <a:pPr lvl="2" eaLnBrk="1" hangingPunct="1"/>
            <a:r>
              <a:rPr lang="en-US" sz="1800" i="1" smtClean="0"/>
              <a:t>settings.Gpis[1IsEnabled = true;</a:t>
            </a:r>
          </a:p>
          <a:p>
            <a:pPr lvl="2" eaLnBrk="1" hangingPunct="1"/>
            <a:r>
              <a:rPr lang="en-US" sz="1800" i="1" smtClean="0"/>
              <a:t>settings.Gpis[1].DebounceInMs = 5;</a:t>
            </a:r>
            <a:r>
              <a:rPr lang="zh-CN" altLang="en-US" sz="1800" i="1" smtClean="0">
                <a:ea typeface="宋体" charset="-122"/>
              </a:rPr>
              <a:t> </a:t>
            </a:r>
            <a:r>
              <a:rPr lang="en-US" altLang="zh-CN" sz="1800" i="1" smtClean="0">
                <a:ea typeface="宋体" charset="-122"/>
              </a:rPr>
              <a:t>--</a:t>
            </a:r>
            <a:r>
              <a:rPr lang="zh-CN" altLang="en-US" sz="1800" i="1" smtClean="0">
                <a:ea typeface="宋体" charset="-122"/>
              </a:rPr>
              <a:t>去抖时间</a:t>
            </a:r>
            <a:endParaRPr lang="en-US" sz="1800" i="1" smtClean="0"/>
          </a:p>
          <a:p>
            <a:pPr lvl="2" eaLnBrk="1" hangingPunct="1"/>
            <a:r>
              <a:rPr lang="en-US" sz="1800" i="1" smtClean="0"/>
              <a:t>settings.AutoStart.GpiPortNumber = 1</a:t>
            </a:r>
          </a:p>
          <a:p>
            <a:pPr lvl="2" eaLnBrk="1" hangingPunct="1"/>
            <a:r>
              <a:rPr lang="en-US" sz="1800" i="1" smtClean="0"/>
              <a:t>settings.AutoStart.GpiLevel = true; --</a:t>
            </a:r>
            <a:r>
              <a:rPr lang="zh-CN" altLang="en-US" sz="1800" i="1" smtClean="0">
                <a:ea typeface="宋体" charset="-122"/>
              </a:rPr>
              <a:t>高低点平</a:t>
            </a:r>
            <a:endParaRPr lang="en-US" altLang="zh-CN" sz="1800" i="1" smtClean="0">
              <a:ea typeface="宋体" charset="-122"/>
            </a:endParaRPr>
          </a:p>
          <a:p>
            <a:pPr lvl="1" eaLnBrk="1" hangingPunct="1"/>
            <a:r>
              <a:rPr lang="zh-CN" altLang="en-US" sz="2000" smtClean="0">
                <a:ea typeface="宋体" charset="-122"/>
              </a:rPr>
              <a:t>自动启动</a:t>
            </a:r>
            <a:r>
              <a:rPr lang="en-US" altLang="zh-CN" sz="2000" smtClean="0">
                <a:ea typeface="宋体" charset="-122"/>
              </a:rPr>
              <a:t>–</a:t>
            </a:r>
            <a:r>
              <a:rPr lang="zh-CN" altLang="en-US" sz="2000" smtClean="0">
                <a:ea typeface="宋体" charset="-122"/>
              </a:rPr>
              <a:t>间隔启动</a:t>
            </a:r>
            <a:endParaRPr lang="en-US" altLang="zh-CN" sz="2000" smtClean="0">
              <a:ea typeface="宋体" charset="-122"/>
            </a:endParaRPr>
          </a:p>
          <a:p>
            <a:pPr lvl="2" eaLnBrk="1" hangingPunct="1"/>
            <a:r>
              <a:rPr lang="en-US" smtClean="0"/>
              <a:t> </a:t>
            </a:r>
            <a:r>
              <a:rPr lang="en-US" sz="1800" i="1" smtClean="0"/>
              <a:t>settings.AutoStart.Mode = AutoStartMode.Periodic;</a:t>
            </a:r>
          </a:p>
          <a:p>
            <a:pPr lvl="2" eaLnBrk="1" hangingPunct="1"/>
            <a:r>
              <a:rPr lang="en-US" sz="1800" i="1" smtClean="0"/>
              <a:t> settings.AutoStart.PeriodInMs = 10000;</a:t>
            </a:r>
          </a:p>
        </p:txBody>
      </p:sp>
    </p:spTree>
    <p:extLst>
      <p:ext uri="{BB962C8B-B14F-4D97-AF65-F5344CB8AC3E}">
        <p14:creationId xmlns:p14="http://schemas.microsoft.com/office/powerpoint/2010/main" xmlns="" val="1295160895"/>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读写器设置</a:t>
            </a:r>
            <a:endParaRPr lang="en-US" smtClean="0"/>
          </a:p>
        </p:txBody>
      </p:sp>
      <p:sp>
        <p:nvSpPr>
          <p:cNvPr id="111619"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读写器停止</a:t>
            </a:r>
            <a:endParaRPr lang="en-US" sz="2000" smtClean="0"/>
          </a:p>
          <a:p>
            <a:pPr lvl="1" eaLnBrk="1" hangingPunct="1"/>
            <a:r>
              <a:rPr lang="zh-CN" altLang="en-US" sz="2000" smtClean="0">
                <a:ea typeface="宋体" charset="-122"/>
              </a:rPr>
              <a:t>显式停止</a:t>
            </a:r>
            <a:endParaRPr lang="en-US" altLang="zh-CN" sz="2000" smtClean="0">
              <a:ea typeface="宋体" charset="-122"/>
            </a:endParaRPr>
          </a:p>
          <a:p>
            <a:pPr lvl="2" eaLnBrk="1" hangingPunct="1"/>
            <a:r>
              <a:rPr lang="en-US" sz="1800" i="1" smtClean="0"/>
              <a:t>Reader.Stop();</a:t>
            </a:r>
          </a:p>
          <a:p>
            <a:pPr lvl="1" eaLnBrk="1" hangingPunct="1"/>
            <a:r>
              <a:rPr lang="zh-CN" altLang="en-US" sz="2000" smtClean="0">
                <a:ea typeface="宋体" charset="-122"/>
              </a:rPr>
              <a:t>自动停止</a:t>
            </a:r>
            <a:r>
              <a:rPr lang="en-US" altLang="zh-CN" sz="2000" smtClean="0">
                <a:ea typeface="宋体" charset="-122"/>
              </a:rPr>
              <a:t>–</a:t>
            </a:r>
            <a:r>
              <a:rPr lang="zh-CN" altLang="en-US" sz="2000" smtClean="0">
                <a:ea typeface="宋体" charset="-122"/>
              </a:rPr>
              <a:t> </a:t>
            </a:r>
            <a:r>
              <a:rPr lang="en-US" altLang="zh-CN" sz="2000" smtClean="0">
                <a:ea typeface="宋体" charset="-122"/>
              </a:rPr>
              <a:t>Gpi</a:t>
            </a:r>
            <a:r>
              <a:rPr lang="zh-CN" altLang="en-US" sz="2000" smtClean="0">
                <a:ea typeface="宋体" charset="-122"/>
              </a:rPr>
              <a:t>停止</a:t>
            </a:r>
            <a:endParaRPr lang="en-US" altLang="zh-CN" sz="2000" smtClean="0">
              <a:ea typeface="宋体" charset="-122"/>
            </a:endParaRPr>
          </a:p>
          <a:p>
            <a:pPr lvl="2" eaLnBrk="1" hangingPunct="1"/>
            <a:r>
              <a:rPr lang="en-US" sz="1800" i="1" smtClean="0"/>
              <a:t>settings.AutoStop.Mode = AutoStartMode.GpiTrigger;</a:t>
            </a:r>
          </a:p>
          <a:p>
            <a:pPr lvl="2" eaLnBrk="1" hangingPunct="1"/>
            <a:r>
              <a:rPr lang="en-US" sz="1800" i="1" smtClean="0"/>
              <a:t>settings.Gpis[1IsEnabled = true;</a:t>
            </a:r>
          </a:p>
          <a:p>
            <a:pPr lvl="2" eaLnBrk="1" hangingPunct="1"/>
            <a:r>
              <a:rPr lang="en-US" sz="1800" i="1" smtClean="0"/>
              <a:t>settings.Gpis[1].DebounceInMs = 5;</a:t>
            </a:r>
            <a:r>
              <a:rPr lang="zh-CN" altLang="en-US" sz="1800" i="1" smtClean="0">
                <a:ea typeface="宋体" charset="-122"/>
              </a:rPr>
              <a:t> </a:t>
            </a:r>
            <a:r>
              <a:rPr lang="en-US" altLang="zh-CN" sz="1800" i="1" smtClean="0">
                <a:ea typeface="宋体" charset="-122"/>
              </a:rPr>
              <a:t>--</a:t>
            </a:r>
            <a:r>
              <a:rPr lang="zh-CN" altLang="en-US" sz="1800" i="1" smtClean="0">
                <a:ea typeface="宋体" charset="-122"/>
              </a:rPr>
              <a:t>去抖时间</a:t>
            </a:r>
            <a:endParaRPr lang="en-US" sz="1800" i="1" smtClean="0"/>
          </a:p>
          <a:p>
            <a:pPr lvl="2" eaLnBrk="1" hangingPunct="1"/>
            <a:r>
              <a:rPr lang="en-US" sz="1800" i="1" smtClean="0"/>
              <a:t>settings.AutoStop.GpiPortNumber = 1</a:t>
            </a:r>
          </a:p>
          <a:p>
            <a:pPr lvl="2" eaLnBrk="1" hangingPunct="1"/>
            <a:r>
              <a:rPr lang="en-US" sz="1800" i="1" smtClean="0"/>
              <a:t>settings.AutoStop.GpiLevel = true; --</a:t>
            </a:r>
            <a:r>
              <a:rPr lang="zh-CN" altLang="en-US" sz="1800" i="1" smtClean="0">
                <a:ea typeface="宋体" charset="-122"/>
              </a:rPr>
              <a:t>高低点平</a:t>
            </a:r>
            <a:endParaRPr lang="en-US" altLang="zh-CN" sz="1800" i="1" smtClean="0">
              <a:ea typeface="宋体" charset="-122"/>
            </a:endParaRPr>
          </a:p>
          <a:p>
            <a:pPr lvl="1" eaLnBrk="1" hangingPunct="1"/>
            <a:r>
              <a:rPr lang="zh-CN" altLang="en-US" sz="2000" smtClean="0">
                <a:ea typeface="宋体" charset="-122"/>
              </a:rPr>
              <a:t>自动停止</a:t>
            </a:r>
            <a:r>
              <a:rPr lang="en-US" altLang="zh-CN" sz="2000" smtClean="0">
                <a:ea typeface="宋体" charset="-122"/>
              </a:rPr>
              <a:t>–</a:t>
            </a:r>
            <a:r>
              <a:rPr lang="zh-CN" altLang="en-US" sz="2000" smtClean="0">
                <a:ea typeface="宋体" charset="-122"/>
              </a:rPr>
              <a:t>读取持续时间</a:t>
            </a:r>
            <a:endParaRPr lang="en-US" altLang="zh-CN" sz="2000" smtClean="0">
              <a:ea typeface="宋体" charset="-122"/>
            </a:endParaRPr>
          </a:p>
          <a:p>
            <a:pPr lvl="2" eaLnBrk="1" hangingPunct="1"/>
            <a:r>
              <a:rPr lang="en-US" smtClean="0"/>
              <a:t> </a:t>
            </a:r>
            <a:r>
              <a:rPr lang="en-US" sz="1800" i="1" smtClean="0"/>
              <a:t>settings.AutoStopMode = AutoStopMode. Duration;</a:t>
            </a:r>
          </a:p>
          <a:p>
            <a:pPr lvl="2" eaLnBrk="1" hangingPunct="1"/>
            <a:r>
              <a:rPr lang="en-US" sz="1800" i="1" smtClean="0"/>
              <a:t> settings.AutoStop.DurationInMs = </a:t>
            </a:r>
            <a:r>
              <a:rPr lang="en-US" altLang="zh-CN" sz="1800" i="1" smtClean="0">
                <a:ea typeface="宋体" charset="-122"/>
              </a:rPr>
              <a:t>5</a:t>
            </a:r>
            <a:r>
              <a:rPr lang="en-US" sz="1800" i="1" smtClean="0"/>
              <a:t>000;</a:t>
            </a:r>
          </a:p>
          <a:p>
            <a:pPr eaLnBrk="1" hangingPunct="1"/>
            <a:r>
              <a:rPr lang="zh-CN" altLang="en-US" sz="2000" smtClean="0">
                <a:ea typeface="宋体" charset="-122"/>
              </a:rPr>
              <a:t>读写器应用设置</a:t>
            </a:r>
            <a:endParaRPr lang="en-US" sz="2000" smtClean="0"/>
          </a:p>
          <a:p>
            <a:pPr lvl="1" eaLnBrk="1" hangingPunct="1"/>
            <a:r>
              <a:rPr lang="en-US" sz="1800" i="1" smtClean="0"/>
              <a:t>Reader.ApplySettings(settings);</a:t>
            </a:r>
          </a:p>
        </p:txBody>
      </p:sp>
    </p:spTree>
    <p:extLst>
      <p:ext uri="{BB962C8B-B14F-4D97-AF65-F5344CB8AC3E}">
        <p14:creationId xmlns:p14="http://schemas.microsoft.com/office/powerpoint/2010/main" xmlns="" val="2044070534"/>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标签报告设置</a:t>
            </a:r>
            <a:endParaRPr lang="en-US" smtClean="0"/>
          </a:p>
        </p:txBody>
      </p:sp>
      <p:sp>
        <p:nvSpPr>
          <p:cNvPr id="112643"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标签报告设置</a:t>
            </a:r>
            <a:endParaRPr lang="en-US" sz="2000" smtClean="0"/>
          </a:p>
          <a:p>
            <a:pPr lvl="1" eaLnBrk="1" hangingPunct="1"/>
            <a:r>
              <a:rPr lang="zh-CN" altLang="en-US" sz="2000" smtClean="0">
                <a:ea typeface="宋体" charset="-122"/>
              </a:rPr>
              <a:t>报告模式</a:t>
            </a:r>
            <a:endParaRPr lang="en-US" altLang="zh-CN" sz="2000" smtClean="0">
              <a:ea typeface="宋体" charset="-122"/>
            </a:endParaRPr>
          </a:p>
          <a:p>
            <a:pPr lvl="2" eaLnBrk="1" hangingPunct="1"/>
            <a:r>
              <a:rPr lang="en-US" sz="1800" i="1" smtClean="0"/>
              <a:t>settings.Report.Mode = ReportMode.Individual;</a:t>
            </a:r>
          </a:p>
          <a:p>
            <a:pPr lvl="2" eaLnBrk="1" hangingPunct="1"/>
            <a:r>
              <a:rPr lang="en-US" sz="1800" i="1" smtClean="0"/>
              <a:t>settings.Report.Mode = ReportMode.BatchAfterStop;</a:t>
            </a:r>
            <a:r>
              <a:rPr lang="en-US" altLang="zh-CN" sz="1800" i="1" smtClean="0">
                <a:ea typeface="宋体" charset="-122"/>
              </a:rPr>
              <a:t>--</a:t>
            </a:r>
            <a:r>
              <a:rPr lang="zh-CN" altLang="en-US" sz="1800" i="1" smtClean="0">
                <a:ea typeface="宋体" charset="-122"/>
              </a:rPr>
              <a:t>与定时启动相关</a:t>
            </a:r>
            <a:endParaRPr lang="en-US" sz="1800" i="1" smtClean="0"/>
          </a:p>
          <a:p>
            <a:pPr lvl="2" eaLnBrk="1" hangingPunct="1"/>
            <a:r>
              <a:rPr lang="en-US" sz="1800" i="1" smtClean="0"/>
              <a:t>settings.Report.Mode = ReportMode.WaitForQuery</a:t>
            </a:r>
            <a:r>
              <a:rPr lang="zh-CN" altLang="en-US" sz="1800" i="1" smtClean="0">
                <a:ea typeface="宋体" charset="-122"/>
              </a:rPr>
              <a:t> </a:t>
            </a:r>
            <a:r>
              <a:rPr lang="en-US" altLang="zh-CN" sz="1800" i="1" smtClean="0">
                <a:ea typeface="宋体" charset="-122"/>
              </a:rPr>
              <a:t>–</a:t>
            </a:r>
            <a:r>
              <a:rPr lang="zh-CN" altLang="en-US" sz="1800" i="1" smtClean="0">
                <a:ea typeface="宋体" charset="-122"/>
              </a:rPr>
              <a:t>案例分析</a:t>
            </a:r>
            <a:r>
              <a:rPr lang="en-US" sz="1800" i="1" smtClean="0"/>
              <a:t>;</a:t>
            </a:r>
          </a:p>
          <a:p>
            <a:pPr lvl="1" eaLnBrk="1" hangingPunct="1"/>
            <a:r>
              <a:rPr lang="zh-CN" altLang="en-US" sz="2000" smtClean="0">
                <a:ea typeface="宋体" charset="-122"/>
              </a:rPr>
              <a:t>报告内容</a:t>
            </a:r>
            <a:endParaRPr lang="en-US" altLang="zh-CN" sz="2000" smtClean="0">
              <a:ea typeface="宋体" charset="-122"/>
            </a:endParaRPr>
          </a:p>
          <a:p>
            <a:pPr lvl="2" eaLnBrk="1" hangingPunct="1"/>
            <a:r>
              <a:rPr lang="en-US" smtClean="0"/>
              <a:t> </a:t>
            </a:r>
            <a:r>
              <a:rPr lang="en-US" sz="1800" i="1" smtClean="0"/>
              <a:t>settings.Report.IncludeAntennaPortNumber = true;</a:t>
            </a:r>
          </a:p>
          <a:p>
            <a:pPr lvl="2" eaLnBrk="1" hangingPunct="1"/>
            <a:r>
              <a:rPr lang="en-US" sz="1800" i="1" smtClean="0"/>
              <a:t> settings.Report.IncludeChannel = true;--</a:t>
            </a:r>
            <a:r>
              <a:rPr lang="zh-CN" altLang="en-US" sz="1800" i="1" smtClean="0">
                <a:ea typeface="宋体" charset="-122"/>
              </a:rPr>
              <a:t>信道</a:t>
            </a:r>
            <a:endParaRPr lang="en-US" sz="1800" i="1" smtClean="0"/>
          </a:p>
          <a:p>
            <a:pPr lvl="2" eaLnBrk="1" hangingPunct="1"/>
            <a:r>
              <a:rPr lang="en-US" sz="1800" i="1" smtClean="0"/>
              <a:t> settings.Report.IncludePeakRssi = true;</a:t>
            </a:r>
            <a:r>
              <a:rPr lang="en-US" altLang="zh-CN" sz="1800" i="1" smtClean="0">
                <a:ea typeface="宋体" charset="-122"/>
              </a:rPr>
              <a:t>--</a:t>
            </a:r>
            <a:r>
              <a:rPr lang="zh-CN" altLang="en-US" sz="1800" i="1" smtClean="0">
                <a:ea typeface="宋体" charset="-122"/>
              </a:rPr>
              <a:t>接收灵敏度</a:t>
            </a:r>
            <a:endParaRPr lang="en-US" sz="1800" i="1" smtClean="0"/>
          </a:p>
          <a:p>
            <a:pPr lvl="2" eaLnBrk="1" hangingPunct="1"/>
            <a:r>
              <a:rPr lang="en-US" sz="1800" i="1" smtClean="0"/>
              <a:t> settings.Report.IncludeSerializedTid = true;</a:t>
            </a:r>
            <a:r>
              <a:rPr lang="zh-CN" altLang="en-US" sz="1800" i="1" smtClean="0">
                <a:ea typeface="宋体" charset="-122"/>
              </a:rPr>
              <a:t> </a:t>
            </a:r>
            <a:r>
              <a:rPr lang="en-US" altLang="zh-CN" sz="1800" i="1" smtClean="0">
                <a:ea typeface="宋体" charset="-122"/>
              </a:rPr>
              <a:t>--fastId</a:t>
            </a:r>
            <a:r>
              <a:rPr lang="zh-CN" altLang="en-US" sz="1800" i="1" smtClean="0">
                <a:ea typeface="宋体" charset="-122"/>
              </a:rPr>
              <a:t>技术</a:t>
            </a:r>
            <a:endParaRPr lang="en-US" altLang="zh-CN" sz="1800" i="1" smtClean="0">
              <a:ea typeface="宋体" charset="-122"/>
            </a:endParaRPr>
          </a:p>
          <a:p>
            <a:pPr lvl="2" eaLnBrk="1" hangingPunct="1"/>
            <a:r>
              <a:rPr lang="en-US" smtClean="0"/>
              <a:t> </a:t>
            </a:r>
            <a:r>
              <a:rPr lang="en-US" sz="1800" i="1" smtClean="0"/>
              <a:t>settings.Report.IncludeFirstSeenTime = true;</a:t>
            </a:r>
          </a:p>
          <a:p>
            <a:pPr lvl="2" eaLnBrk="1" hangingPunct="1"/>
            <a:r>
              <a:rPr lang="en-US" sz="1800" i="1" smtClean="0"/>
              <a:t> settings.Report.IncludeLastSeenTime = true;</a:t>
            </a:r>
          </a:p>
          <a:p>
            <a:pPr lvl="2" eaLnBrk="1" hangingPunct="1"/>
            <a:r>
              <a:rPr lang="en-US" sz="1800" i="1" smtClean="0"/>
              <a:t> settings.Report.IncludePhaseAngle = true;</a:t>
            </a:r>
          </a:p>
          <a:p>
            <a:pPr lvl="2" eaLnBrk="1" hangingPunct="1"/>
            <a:r>
              <a:rPr lang="en-US" sz="1800" i="1" smtClean="0"/>
              <a:t> settings.Report.IncludeSeenCount = true;</a:t>
            </a:r>
          </a:p>
        </p:txBody>
      </p:sp>
    </p:spTree>
    <p:extLst>
      <p:ext uri="{BB962C8B-B14F-4D97-AF65-F5344CB8AC3E}">
        <p14:creationId xmlns:p14="http://schemas.microsoft.com/office/powerpoint/2010/main" xmlns="" val="3692707235"/>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读写器事件订阅</a:t>
            </a:r>
            <a:endParaRPr lang="en-US" smtClean="0"/>
          </a:p>
        </p:txBody>
      </p:sp>
      <p:sp>
        <p:nvSpPr>
          <p:cNvPr id="113667"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读写器事件订阅</a:t>
            </a:r>
            <a:endParaRPr lang="en-US" altLang="zh-CN" sz="2000" smtClean="0">
              <a:ea typeface="宋体" charset="-122"/>
            </a:endParaRPr>
          </a:p>
          <a:p>
            <a:pPr lvl="1" eaLnBrk="1" hangingPunct="1"/>
            <a:r>
              <a:rPr lang="zh-CN" altLang="en-US" sz="1800" smtClean="0">
                <a:ea typeface="宋体" charset="-122"/>
              </a:rPr>
              <a:t>标签报告事件</a:t>
            </a:r>
            <a:endParaRPr lang="en-US" sz="1800" smtClean="0"/>
          </a:p>
          <a:p>
            <a:pPr lvl="2"/>
            <a:r>
              <a:rPr lang="en-US" sz="1600" i="1" smtClean="0"/>
              <a:t> Reader.TagsReported -= new EventHandler&lt;TagsReportedEventArgs&gt;(OnTagsReported);</a:t>
            </a:r>
          </a:p>
          <a:p>
            <a:pPr lvl="2"/>
            <a:r>
              <a:rPr lang="en-US" sz="1600" i="1" smtClean="0"/>
              <a:t>            Reader.TagsReported += new EventHandler&lt;TagsReportedEventArgs&gt;(OnTagsReported);</a:t>
            </a:r>
          </a:p>
          <a:p>
            <a:pPr lvl="2"/>
            <a:endParaRPr lang="en-US" sz="1600" i="1" smtClean="0"/>
          </a:p>
          <a:p>
            <a:pPr lvl="1"/>
            <a:r>
              <a:rPr lang="zh-CN" altLang="en-US" sz="1800" smtClean="0">
                <a:ea typeface="宋体" charset="-122"/>
              </a:rPr>
              <a:t>读写器日志事件</a:t>
            </a:r>
            <a:endParaRPr lang="en-US" sz="1600" i="1" smtClean="0"/>
          </a:p>
          <a:p>
            <a:pPr lvl="2"/>
            <a:r>
              <a:rPr lang="en-US" sz="1600" i="1" smtClean="0"/>
              <a:t>Reader.Logging -= new EventHandler&lt;LoggingEventArgs&gt;(OnReaderLogging);</a:t>
            </a:r>
          </a:p>
          <a:p>
            <a:pPr lvl="2"/>
            <a:r>
              <a:rPr lang="en-US" sz="1600" i="1" smtClean="0"/>
              <a:t> Reader.Logging += new EventHandler&lt;LoggingEventArgs&gt;(OnReaderLogging);</a:t>
            </a:r>
          </a:p>
          <a:p>
            <a:pPr lvl="2"/>
            <a:endParaRPr lang="en-US" sz="1600" i="1" smtClean="0"/>
          </a:p>
          <a:p>
            <a:pPr lvl="1"/>
            <a:r>
              <a:rPr lang="zh-CN" altLang="en-US" sz="1800" smtClean="0">
                <a:ea typeface="宋体" charset="-122"/>
              </a:rPr>
              <a:t>读写器连接事件</a:t>
            </a:r>
            <a:endParaRPr lang="en-US" sz="1800" smtClean="0"/>
          </a:p>
          <a:p>
            <a:pPr lvl="2"/>
            <a:r>
              <a:rPr lang="en-US" sz="1600" i="1" smtClean="0"/>
              <a:t> Reader.Disconnected -= new EventHandler&lt;ConnectionChangedEventArgs&gt;(OnReaderDisconnected);</a:t>
            </a:r>
          </a:p>
          <a:p>
            <a:pPr lvl="2"/>
            <a:r>
              <a:rPr lang="en-US" sz="1600" i="1" smtClean="0"/>
              <a:t>Reader.Disconnected += new EventHandler&lt;ConnectionChangedEventArgs&gt;(OnReaderDisconnected);</a:t>
            </a:r>
          </a:p>
        </p:txBody>
      </p:sp>
    </p:spTree>
    <p:extLst>
      <p:ext uri="{BB962C8B-B14F-4D97-AF65-F5344CB8AC3E}">
        <p14:creationId xmlns:p14="http://schemas.microsoft.com/office/powerpoint/2010/main" xmlns="" val="1702036164"/>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读写器事件接收</a:t>
            </a:r>
            <a:endParaRPr lang="en-US" smtClean="0"/>
          </a:p>
        </p:txBody>
      </p:sp>
      <p:sp>
        <p:nvSpPr>
          <p:cNvPr id="114691"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读写器事件接收</a:t>
            </a:r>
            <a:endParaRPr lang="en-US" altLang="zh-CN" sz="2000" smtClean="0">
              <a:ea typeface="宋体" charset="-122"/>
            </a:endParaRPr>
          </a:p>
          <a:p>
            <a:pPr lvl="1" eaLnBrk="1" hangingPunct="1"/>
            <a:r>
              <a:rPr lang="zh-CN" altLang="en-US" sz="1800" smtClean="0">
                <a:ea typeface="宋体" charset="-122"/>
              </a:rPr>
              <a:t>标签报告事件接收</a:t>
            </a:r>
            <a:endParaRPr lang="en-US" sz="1800" smtClean="0"/>
          </a:p>
          <a:p>
            <a:pPr lvl="2"/>
            <a:r>
              <a:rPr lang="en-US" sz="1800" smtClean="0"/>
              <a:t> private void OnTagsReported(object sender, TagsReportedEventArgs args)</a:t>
            </a:r>
          </a:p>
          <a:p>
            <a:pPr lvl="2">
              <a:buFont typeface="Tahoma" pitchFamily="34" charset="0"/>
              <a:buNone/>
            </a:pPr>
            <a:r>
              <a:rPr lang="zh-CN" altLang="en-US" sz="1800" smtClean="0">
                <a:ea typeface="宋体" charset="-122"/>
              </a:rPr>
              <a:t>   </a:t>
            </a:r>
            <a:r>
              <a:rPr lang="en-US" sz="1800" smtClean="0"/>
              <a:t> {</a:t>
            </a:r>
          </a:p>
          <a:p>
            <a:pPr marL="1384300" lvl="3" indent="0">
              <a:buFont typeface="Arial" charset="0"/>
              <a:buNone/>
            </a:pPr>
            <a:r>
              <a:rPr lang="en-US" sz="1800" smtClean="0"/>
              <a:t>	this.BeginInvoke(new DelegateRefreshControl(SetMsg), 	string.Format("TagTime : {0}",System.DateTime.Now));</a:t>
            </a:r>
          </a:p>
          <a:p>
            <a:pPr marL="1384300" lvl="3" indent="0">
              <a:buFont typeface="Arial" charset="0"/>
              <a:buNone/>
            </a:pPr>
            <a:r>
              <a:rPr lang="sv-SE" sz="1800" smtClean="0"/>
              <a:t>	foreach (Tag tag in args.TagReport.Tags)</a:t>
            </a:r>
          </a:p>
          <a:p>
            <a:pPr marL="1384300" lvl="3" indent="0">
              <a:buFont typeface="Arial" charset="0"/>
              <a:buNone/>
            </a:pPr>
            <a:r>
              <a:rPr lang="en-US" sz="1800" smtClean="0"/>
              <a:t> 	{</a:t>
            </a:r>
          </a:p>
          <a:p>
            <a:pPr marL="1847850" lvl="4" indent="0">
              <a:buFont typeface="Arial" charset="0"/>
              <a:buNone/>
            </a:pPr>
            <a:r>
              <a:rPr lang="en-US" sz="1800" smtClean="0"/>
              <a:t>	this.BeginInvoke(new 	DelegateRefreshControl(SetMsg),string.Format(“EPC : 	{0} </a:t>
            </a:r>
            <a:r>
              <a:rPr lang="zh-CN" altLang="en-US" sz="1800" smtClean="0">
                <a:ea typeface="宋体" charset="-122"/>
              </a:rPr>
              <a:t>天线</a:t>
            </a:r>
            <a:r>
              <a:rPr lang="en-US" altLang="zh-CN" sz="1800" smtClean="0">
                <a:ea typeface="宋体" charset="-122"/>
              </a:rPr>
              <a:t> : {1} </a:t>
            </a:r>
            <a:r>
              <a:rPr lang="zh-CN" altLang="en-US" sz="1800" smtClean="0">
                <a:ea typeface="宋体" charset="-122"/>
              </a:rPr>
              <a:t>时间</a:t>
            </a:r>
            <a:r>
              <a:rPr lang="en-US" altLang="zh-CN" sz="1800" smtClean="0">
                <a:ea typeface="宋体" charset="-122"/>
              </a:rPr>
              <a:t> : {2}”,</a:t>
            </a:r>
            <a:r>
              <a:rPr lang="zh-CN" altLang="en-US" sz="1800" smtClean="0">
                <a:ea typeface="宋体" charset="-122"/>
              </a:rPr>
              <a:t> </a:t>
            </a:r>
            <a:r>
              <a:rPr lang="en-US" sz="1800" smtClean="0"/>
              <a:t>tag.Epc, 	tag.AntennaPortNumber,System.DateTime.Now));</a:t>
            </a:r>
          </a:p>
          <a:p>
            <a:pPr marL="1384300" lvl="3" indent="0">
              <a:buFont typeface="Arial" charset="0"/>
              <a:buNone/>
            </a:pPr>
            <a:r>
              <a:rPr lang="en-US" sz="1800" smtClean="0"/>
              <a:t>	}</a:t>
            </a:r>
          </a:p>
          <a:p>
            <a:pPr marL="1384300" lvl="3" indent="0">
              <a:buFont typeface="Arial" charset="0"/>
              <a:buNone/>
            </a:pPr>
            <a:r>
              <a:rPr lang="en-US" sz="1800" smtClean="0"/>
              <a:t>}</a:t>
            </a:r>
            <a:endParaRPr lang="en-US" sz="1800" i="1" smtClean="0"/>
          </a:p>
        </p:txBody>
      </p:sp>
    </p:spTree>
    <p:extLst>
      <p:ext uri="{BB962C8B-B14F-4D97-AF65-F5344CB8AC3E}">
        <p14:creationId xmlns:p14="http://schemas.microsoft.com/office/powerpoint/2010/main" xmlns="" val="3354944376"/>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smtClean="0"/>
              <a:t>SDK</a:t>
            </a:r>
            <a:r>
              <a:rPr lang="en-US" altLang="zh-CN" smtClean="0">
                <a:ea typeface="宋体" charset="-122"/>
              </a:rPr>
              <a:t>-</a:t>
            </a:r>
            <a:r>
              <a:rPr lang="zh-CN" altLang="en-US" smtClean="0">
                <a:ea typeface="宋体" charset="-122"/>
              </a:rPr>
              <a:t>检测读写器</a:t>
            </a:r>
            <a:endParaRPr lang="en-US" smtClean="0"/>
          </a:p>
        </p:txBody>
      </p:sp>
      <p:sp>
        <p:nvSpPr>
          <p:cNvPr id="115715"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检测读写器是否断开</a:t>
            </a:r>
            <a:endParaRPr lang="en-US" altLang="zh-CN" sz="2000" smtClean="0">
              <a:ea typeface="宋体" charset="-122"/>
            </a:endParaRPr>
          </a:p>
          <a:p>
            <a:pPr marL="908050" lvl="2" indent="0">
              <a:buFont typeface="Tahoma" pitchFamily="34" charset="0"/>
              <a:buNone/>
            </a:pPr>
            <a:r>
              <a:rPr lang="en-US" smtClean="0"/>
              <a:t>Ping pingSender = new Ping();</a:t>
            </a:r>
          </a:p>
          <a:p>
            <a:pPr marL="908050" lvl="2" indent="0">
              <a:buFont typeface="Tahoma" pitchFamily="34" charset="0"/>
              <a:buNone/>
            </a:pPr>
            <a:r>
              <a:rPr lang="en-US" smtClean="0"/>
              <a:t>PingOptions options = new PingOptions();</a:t>
            </a:r>
          </a:p>
          <a:p>
            <a:pPr marL="908050" lvl="2" indent="0">
              <a:buFont typeface="Tahoma" pitchFamily="34" charset="0"/>
              <a:buNone/>
            </a:pPr>
            <a:r>
              <a:rPr lang="en-US" smtClean="0"/>
              <a:t>options.DontFragment = true;</a:t>
            </a:r>
          </a:p>
          <a:p>
            <a:pPr marL="908050" lvl="2" indent="0">
              <a:buFont typeface="Tahoma" pitchFamily="34" charset="0"/>
              <a:buNone/>
            </a:pPr>
            <a:r>
              <a:rPr lang="en-US" smtClean="0"/>
              <a:t>string data = "SpeedwayR";</a:t>
            </a:r>
          </a:p>
          <a:p>
            <a:pPr marL="908050" lvl="2" indent="0">
              <a:buFont typeface="Tahoma" pitchFamily="34" charset="0"/>
              <a:buNone/>
            </a:pPr>
            <a:r>
              <a:rPr lang="en-US" smtClean="0"/>
              <a:t>byte[] buffer = Encoding.ASCII.GetBytes(data);</a:t>
            </a:r>
          </a:p>
          <a:p>
            <a:pPr marL="908050" lvl="2" indent="0">
              <a:buFont typeface="Tahoma" pitchFamily="34" charset="0"/>
              <a:buNone/>
            </a:pPr>
            <a:r>
              <a:rPr lang="en-US" smtClean="0"/>
              <a:t>int timeout = 120;</a:t>
            </a:r>
          </a:p>
          <a:p>
            <a:pPr marL="908050" lvl="2" indent="0">
              <a:buFont typeface="Tahoma" pitchFamily="34" charset="0"/>
              <a:buNone/>
            </a:pPr>
            <a:r>
              <a:rPr lang="en-US" smtClean="0"/>
              <a:t>PingReply reply = pingSender.Send(address, timeout, buffer, options);</a:t>
            </a:r>
          </a:p>
          <a:p>
            <a:pPr marL="908050" lvl="2" indent="0">
              <a:buFont typeface="Tahoma" pitchFamily="34" charset="0"/>
              <a:buNone/>
            </a:pPr>
            <a:r>
              <a:rPr lang="en-US" smtClean="0"/>
              <a:t> if (reply.Status == IPStatus.Success){</a:t>
            </a:r>
          </a:p>
          <a:p>
            <a:pPr marL="908050" lvl="2" indent="0">
              <a:buFont typeface="Tahoma" pitchFamily="34" charset="0"/>
              <a:buNone/>
            </a:pPr>
            <a:r>
              <a:rPr lang="zh-CN" altLang="en-US" smtClean="0">
                <a:ea typeface="宋体" charset="-122"/>
              </a:rPr>
              <a:t>    </a:t>
            </a:r>
            <a:r>
              <a:rPr lang="en-US" smtClean="0"/>
              <a:t>return true;</a:t>
            </a:r>
          </a:p>
          <a:p>
            <a:pPr marL="908050" lvl="2" indent="0">
              <a:buFont typeface="Tahoma" pitchFamily="34" charset="0"/>
              <a:buNone/>
            </a:pPr>
            <a:r>
              <a:rPr lang="en-US" smtClean="0"/>
              <a:t>}</a:t>
            </a:r>
          </a:p>
          <a:p>
            <a:pPr marL="908050" lvl="2" indent="0">
              <a:buFont typeface="Tahoma" pitchFamily="34" charset="0"/>
              <a:buNone/>
            </a:pPr>
            <a:r>
              <a:rPr lang="en-US" smtClean="0"/>
              <a:t>else {</a:t>
            </a:r>
          </a:p>
          <a:p>
            <a:pPr marL="908050" lvl="2" indent="0">
              <a:buFont typeface="Tahoma" pitchFamily="34" charset="0"/>
              <a:buNone/>
            </a:pPr>
            <a:r>
              <a:rPr lang="en-US" smtClean="0"/>
              <a:t>    return false;</a:t>
            </a:r>
          </a:p>
          <a:p>
            <a:pPr marL="908050" lvl="2" indent="0">
              <a:buFont typeface="Tahoma" pitchFamily="34" charset="0"/>
              <a:buNone/>
            </a:pPr>
            <a:r>
              <a:rPr lang="en-US" smtClean="0"/>
              <a:t>}</a:t>
            </a:r>
          </a:p>
        </p:txBody>
      </p:sp>
    </p:spTree>
    <p:extLst>
      <p:ext uri="{BB962C8B-B14F-4D97-AF65-F5344CB8AC3E}">
        <p14:creationId xmlns:p14="http://schemas.microsoft.com/office/powerpoint/2010/main" xmlns="" val="4154918726"/>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79" name="Text Box 3"/>
          <p:cNvSpPr txBox="1">
            <a:spLocks noChangeArrowheads="1"/>
          </p:cNvSpPr>
          <p:nvPr/>
        </p:nvSpPr>
        <p:spPr bwMode="auto">
          <a:xfrm>
            <a:off x="3408363" y="2425700"/>
            <a:ext cx="2687637"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RevolutionLTK</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109494274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zh-CN" altLang="en-US" smtClean="0">
                <a:ea typeface="宋体" charset="-122"/>
              </a:rPr>
              <a:t>大纲</a:t>
            </a:r>
            <a:endParaRPr lang="en-US" smtClean="0"/>
          </a:p>
        </p:txBody>
      </p:sp>
      <p:pic>
        <p:nvPicPr>
          <p:cNvPr id="8195" name="Picture 8"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2900" y="1875612"/>
            <a:ext cx="87741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9"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550" y="2899550"/>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10"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85950" y="3923487"/>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0" name="TextBox 18"/>
          <p:cNvSpPr txBox="1">
            <a:spLocks noChangeArrowheads="1"/>
          </p:cNvSpPr>
          <p:nvPr/>
        </p:nvSpPr>
        <p:spPr bwMode="auto">
          <a:xfrm>
            <a:off x="5749925" y="2068426"/>
            <a:ext cx="8032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a:solidFill>
                  <a:schemeClr val="bg1"/>
                </a:solidFill>
                <a:ea typeface="宋体" charset="-122"/>
              </a:rPr>
              <a:t>频率</a:t>
            </a:r>
            <a:endParaRPr lang="en-US" sz="2400">
              <a:solidFill>
                <a:schemeClr val="bg1"/>
              </a:solidFill>
            </a:endParaRPr>
          </a:p>
        </p:txBody>
      </p:sp>
      <p:sp>
        <p:nvSpPr>
          <p:cNvPr id="8201" name="TextBox 19"/>
          <p:cNvSpPr txBox="1">
            <a:spLocks noChangeArrowheads="1"/>
          </p:cNvSpPr>
          <p:nvPr/>
        </p:nvSpPr>
        <p:spPr bwMode="auto">
          <a:xfrm>
            <a:off x="4583113" y="3065376"/>
            <a:ext cx="1422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a:solidFill>
                  <a:schemeClr val="bg1"/>
                </a:solidFill>
                <a:ea typeface="宋体" charset="-122"/>
              </a:rPr>
              <a:t>射频功率</a:t>
            </a:r>
            <a:endParaRPr lang="en-US" sz="2400">
              <a:solidFill>
                <a:schemeClr val="bg1"/>
              </a:solidFill>
            </a:endParaRPr>
          </a:p>
        </p:txBody>
      </p:sp>
      <p:sp>
        <p:nvSpPr>
          <p:cNvPr id="8204" name="TextBox 22"/>
          <p:cNvSpPr txBox="1">
            <a:spLocks noChangeArrowheads="1"/>
          </p:cNvSpPr>
          <p:nvPr/>
        </p:nvSpPr>
        <p:spPr bwMode="auto">
          <a:xfrm>
            <a:off x="2454275" y="4082963"/>
            <a:ext cx="25352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2400">
                <a:solidFill>
                  <a:schemeClr val="bg1"/>
                </a:solidFill>
              </a:rPr>
              <a:t>RFID </a:t>
            </a:r>
            <a:r>
              <a:rPr lang="zh-CN" altLang="en-US" sz="2400">
                <a:solidFill>
                  <a:schemeClr val="bg1"/>
                </a:solidFill>
                <a:ea typeface="宋体" charset="-122"/>
              </a:rPr>
              <a:t>概述及历史</a:t>
            </a:r>
            <a:endParaRPr lang="en-US" altLang="zh-CN" sz="2400">
              <a:solidFill>
                <a:schemeClr val="bg1"/>
              </a:solidFill>
              <a:ea typeface="宋体" charset="-122"/>
            </a:endParaRPr>
          </a:p>
        </p:txBody>
      </p:sp>
    </p:spTree>
    <p:extLst>
      <p:ext uri="{BB962C8B-B14F-4D97-AF65-F5344CB8AC3E}">
        <p14:creationId xmlns:p14="http://schemas.microsoft.com/office/powerpoint/2010/main" xmlns="" val="3846538772"/>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zh-CN" smtClean="0">
                <a:ea typeface="宋体" charset="-122"/>
              </a:rPr>
              <a:t>LLRP</a:t>
            </a:r>
            <a:r>
              <a:rPr lang="zh-CN" altLang="en-US" smtClean="0">
                <a:ea typeface="宋体" charset="-122"/>
              </a:rPr>
              <a:t>与</a:t>
            </a:r>
            <a:r>
              <a:rPr lang="en-US" altLang="zh-CN" smtClean="0">
                <a:ea typeface="宋体" charset="-122"/>
              </a:rPr>
              <a:t>LTK</a:t>
            </a:r>
            <a:endParaRPr lang="en-US" smtClean="0"/>
          </a:p>
        </p:txBody>
      </p:sp>
      <p:sp>
        <p:nvSpPr>
          <p:cNvPr id="128003" name="Rectangle 3"/>
          <p:cNvSpPr>
            <a:spLocks noGrp="1" noChangeArrowheads="1"/>
          </p:cNvSpPr>
          <p:nvPr>
            <p:ph type="body" idx="1"/>
          </p:nvPr>
        </p:nvSpPr>
        <p:spPr>
          <a:xfrm>
            <a:off x="457200" y="965200"/>
            <a:ext cx="8534400" cy="5213350"/>
          </a:xfrm>
        </p:spPr>
        <p:txBody>
          <a:bodyPr/>
          <a:lstStyle/>
          <a:p>
            <a:pPr eaLnBrk="1" hangingPunct="1"/>
            <a:r>
              <a:rPr lang="en-US" altLang="zh-CN" sz="2000" b="0" smtClean="0">
                <a:ea typeface="宋体" charset="-122"/>
              </a:rPr>
              <a:t>RFID</a:t>
            </a:r>
            <a:r>
              <a:rPr lang="zh-CN" altLang="en-US" sz="2000" b="0" smtClean="0">
                <a:ea typeface="宋体" charset="-122"/>
              </a:rPr>
              <a:t>技术供应组织为软件开发商开发了一个开源的工具包来实施低级别的阅读协议</a:t>
            </a:r>
            <a:r>
              <a:rPr lang="en-US" altLang="zh-CN" sz="2000" b="0" smtClean="0">
                <a:ea typeface="宋体" charset="-122"/>
              </a:rPr>
              <a:t>(LLRP), </a:t>
            </a:r>
            <a:r>
              <a:rPr lang="zh-CN" altLang="en-US" sz="2000" b="0" smtClean="0">
                <a:ea typeface="宋体" charset="-122"/>
              </a:rPr>
              <a:t>该标准由</a:t>
            </a:r>
            <a:r>
              <a:rPr lang="en-US" altLang="zh-CN" sz="2000" b="0" smtClean="0">
                <a:ea typeface="宋体" charset="-122"/>
              </a:rPr>
              <a:t>EPCglobal</a:t>
            </a:r>
            <a:r>
              <a:rPr lang="zh-CN" altLang="en-US" sz="2000" b="0" smtClean="0">
                <a:ea typeface="宋体" charset="-122"/>
              </a:rPr>
              <a:t>批准的。</a:t>
            </a:r>
            <a:r>
              <a:rPr lang="en-US" altLang="zh-CN" sz="2000" b="0" smtClean="0">
                <a:ea typeface="宋体" charset="-122"/>
              </a:rPr>
              <a:t>LLRP</a:t>
            </a:r>
            <a:r>
              <a:rPr lang="zh-CN" altLang="en-US" sz="2000" b="0" smtClean="0">
                <a:ea typeface="宋体" charset="-122"/>
              </a:rPr>
              <a:t>是</a:t>
            </a:r>
            <a:r>
              <a:rPr lang="en-US" altLang="zh-CN" sz="2000" b="0" smtClean="0">
                <a:ea typeface="宋体" charset="-122"/>
              </a:rPr>
              <a:t>ISO 18000-6C </a:t>
            </a:r>
            <a:r>
              <a:rPr lang="zh-CN" altLang="en-US" sz="2000" b="0" smtClean="0">
                <a:ea typeface="宋体" charset="-122"/>
              </a:rPr>
              <a:t>或</a:t>
            </a:r>
            <a:r>
              <a:rPr lang="en-US" altLang="zh-CN" sz="2000" b="0" smtClean="0">
                <a:ea typeface="宋体" charset="-122"/>
              </a:rPr>
              <a:t>EPC Gen2 RFID</a:t>
            </a:r>
            <a:r>
              <a:rPr lang="zh-CN" altLang="en-US" sz="2000" b="0" smtClean="0">
                <a:ea typeface="宋体" charset="-122"/>
              </a:rPr>
              <a:t>阅读器和它的控制软件间的网络接口的一个规范</a:t>
            </a:r>
            <a:r>
              <a:rPr lang="en-US" altLang="zh-CN" sz="2000" b="0" smtClean="0">
                <a:ea typeface="宋体" charset="-122"/>
              </a:rPr>
              <a:t>(</a:t>
            </a:r>
            <a:r>
              <a:rPr lang="zh-CN" altLang="en-US" sz="2000" b="0" smtClean="0">
                <a:ea typeface="宋体" charset="-122"/>
              </a:rPr>
              <a:t>阅读器客户软件</a:t>
            </a:r>
            <a:r>
              <a:rPr lang="en-US" altLang="zh-CN" sz="2000" b="0" smtClean="0">
                <a:ea typeface="宋体" charset="-122"/>
              </a:rPr>
              <a:t>)</a:t>
            </a:r>
            <a:endParaRPr lang="en-US" altLang="zh-CN" sz="2000" smtClean="0">
              <a:ea typeface="宋体" charset="-122"/>
            </a:endParaRPr>
          </a:p>
          <a:p>
            <a:pPr eaLnBrk="1" hangingPunct="1"/>
            <a:r>
              <a:rPr lang="zh-CN" altLang="en-US" sz="2000" b="0" smtClean="0">
                <a:ea typeface="宋体" charset="-122"/>
              </a:rPr>
              <a:t>该小组开发的工具包给阅读器和软件开发商提供了一种容易地访问</a:t>
            </a:r>
            <a:r>
              <a:rPr lang="en-US" altLang="zh-CN" sz="2000" b="0" smtClean="0">
                <a:ea typeface="宋体" charset="-122"/>
              </a:rPr>
              <a:t>LLRP </a:t>
            </a:r>
            <a:r>
              <a:rPr lang="zh-CN" altLang="en-US" sz="2000" b="0" smtClean="0">
                <a:ea typeface="宋体" charset="-122"/>
              </a:rPr>
              <a:t>的方法，并且，借助</a:t>
            </a:r>
            <a:r>
              <a:rPr lang="en-US" altLang="zh-CN" sz="2000" b="0" smtClean="0">
                <a:ea typeface="宋体" charset="-122"/>
              </a:rPr>
              <a:t>LLRP</a:t>
            </a:r>
            <a:r>
              <a:rPr lang="zh-CN" altLang="en-US" sz="2000" b="0" smtClean="0">
                <a:ea typeface="宋体" charset="-122"/>
              </a:rPr>
              <a:t>的实施可以使</a:t>
            </a:r>
            <a:r>
              <a:rPr lang="en-US" altLang="zh-CN" sz="2000" b="0" smtClean="0">
                <a:ea typeface="宋体" charset="-122"/>
              </a:rPr>
              <a:t>RFID</a:t>
            </a:r>
            <a:r>
              <a:rPr lang="zh-CN" altLang="en-US" sz="2000" b="0" smtClean="0">
                <a:ea typeface="宋体" charset="-122"/>
              </a:rPr>
              <a:t>技术实现更快速、更简单的部署</a:t>
            </a:r>
            <a:endParaRPr lang="en-US" sz="2000" smtClean="0"/>
          </a:p>
          <a:p>
            <a:pPr eaLnBrk="1" hangingPunct="1"/>
            <a:r>
              <a:rPr lang="zh-CN" altLang="en-US" sz="2000" b="0" smtClean="0">
                <a:ea typeface="宋体" charset="-122"/>
              </a:rPr>
              <a:t>工作组成员包括：企业软件供应商</a:t>
            </a:r>
            <a:r>
              <a:rPr lang="en-US" altLang="zh-CN" sz="2000" b="0" smtClean="0">
                <a:ea typeface="宋体" charset="-122"/>
              </a:rPr>
              <a:t>IBM</a:t>
            </a:r>
            <a:r>
              <a:rPr lang="zh-CN" altLang="en-US" sz="2000" b="0" smtClean="0">
                <a:ea typeface="宋体" charset="-122"/>
              </a:rPr>
              <a:t>、</a:t>
            </a:r>
            <a:r>
              <a:rPr lang="en-US" altLang="zh-CN" sz="2000" b="0" smtClean="0">
                <a:ea typeface="宋体" charset="-122"/>
              </a:rPr>
              <a:t>RFID</a:t>
            </a:r>
            <a:r>
              <a:rPr lang="zh-CN" altLang="en-US" sz="2000" b="0" smtClean="0">
                <a:ea typeface="宋体" charset="-122"/>
              </a:rPr>
              <a:t>中间件与应用开发商</a:t>
            </a:r>
            <a:r>
              <a:rPr lang="en-US" altLang="zh-CN" sz="2000" b="0" smtClean="0">
                <a:ea typeface="宋体" charset="-122"/>
              </a:rPr>
              <a:t>OATSystems</a:t>
            </a:r>
            <a:r>
              <a:rPr lang="zh-CN" altLang="en-US" sz="2000" b="0" smtClean="0">
                <a:ea typeface="宋体" charset="-122"/>
              </a:rPr>
              <a:t>、</a:t>
            </a:r>
            <a:r>
              <a:rPr lang="en-US" altLang="zh-CN" sz="2000" b="0" smtClean="0">
                <a:ea typeface="宋体" charset="-122"/>
              </a:rPr>
              <a:t>Pramari</a:t>
            </a:r>
            <a:r>
              <a:rPr lang="zh-CN" altLang="en-US" sz="2000" b="0" smtClean="0">
                <a:ea typeface="宋体" charset="-122"/>
              </a:rPr>
              <a:t>以及阿肯色大学、</a:t>
            </a:r>
            <a:r>
              <a:rPr lang="en-US" altLang="zh-CN" sz="2000" b="0" smtClean="0">
                <a:ea typeface="宋体" charset="-122"/>
              </a:rPr>
              <a:t>RFID</a:t>
            </a:r>
            <a:r>
              <a:rPr lang="zh-CN" altLang="en-US" sz="2000" b="0" smtClean="0">
                <a:ea typeface="宋体" charset="-122"/>
              </a:rPr>
              <a:t>硬件商</a:t>
            </a:r>
            <a:r>
              <a:rPr lang="en-US" altLang="zh-CN" sz="2000" b="0" smtClean="0">
                <a:ea typeface="宋体" charset="-122"/>
              </a:rPr>
              <a:t>Impinj</a:t>
            </a:r>
            <a:r>
              <a:rPr lang="zh-CN" altLang="en-US" sz="2000" b="0" smtClean="0">
                <a:ea typeface="宋体" charset="-122"/>
              </a:rPr>
              <a:t>、</a:t>
            </a:r>
            <a:r>
              <a:rPr lang="en-US" altLang="zh-CN" sz="2000" b="0" smtClean="0">
                <a:ea typeface="宋体" charset="-122"/>
              </a:rPr>
              <a:t>Intermec</a:t>
            </a:r>
            <a:r>
              <a:rPr lang="zh-CN" altLang="en-US" sz="2000" b="0" smtClean="0">
                <a:ea typeface="宋体" charset="-122"/>
              </a:rPr>
              <a:t>和</a:t>
            </a:r>
            <a:r>
              <a:rPr lang="en-US" altLang="zh-CN" sz="2000" b="0" smtClean="0">
                <a:ea typeface="宋体" charset="-122"/>
              </a:rPr>
              <a:t>Reva</a:t>
            </a:r>
            <a:r>
              <a:rPr lang="zh-CN" altLang="en-US" sz="2000" b="0" smtClean="0">
                <a:ea typeface="宋体" charset="-122"/>
              </a:rPr>
              <a:t>公司等。该小组正在鼓励其它组织或个人通过对工具箱做出贡献的方式加入到的小组中来。介入小组的公司拥有一个共同目标</a:t>
            </a:r>
            <a:r>
              <a:rPr lang="en-US" altLang="zh-CN" sz="2000" b="0" smtClean="0">
                <a:ea typeface="宋体" charset="-122"/>
              </a:rPr>
              <a:t>: </a:t>
            </a:r>
            <a:r>
              <a:rPr lang="zh-CN" altLang="en-US" sz="2000" b="0" smtClean="0">
                <a:ea typeface="宋体" charset="-122"/>
              </a:rPr>
              <a:t>减少终端用户在考虑应用</a:t>
            </a:r>
            <a:r>
              <a:rPr lang="en-US" altLang="zh-CN" sz="2000" b="0" smtClean="0">
                <a:ea typeface="宋体" charset="-122"/>
              </a:rPr>
              <a:t>RFID</a:t>
            </a:r>
            <a:r>
              <a:rPr lang="zh-CN" altLang="en-US" sz="2000" b="0" smtClean="0">
                <a:ea typeface="宋体" charset="-122"/>
              </a:rPr>
              <a:t>技术解决业务问题时所面临的技术和财政障碍并对顾客的要求做出反应。</a:t>
            </a:r>
            <a:endParaRPr lang="en-US" sz="2000" smtClean="0"/>
          </a:p>
          <a:p>
            <a:pPr lvl="1" eaLnBrk="1" hangingPunct="1">
              <a:buFont typeface="Arial" charset="0"/>
              <a:buNone/>
            </a:pPr>
            <a:endParaRPr lang="en-US" sz="2000" smtClean="0"/>
          </a:p>
        </p:txBody>
      </p:sp>
    </p:spTree>
    <p:extLst>
      <p:ext uri="{BB962C8B-B14F-4D97-AF65-F5344CB8AC3E}">
        <p14:creationId xmlns:p14="http://schemas.microsoft.com/office/powerpoint/2010/main" xmlns="" val="1202930772"/>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ea typeface="宋体" charset="-122"/>
              </a:rPr>
              <a:t>LLRP-</a:t>
            </a:r>
            <a:r>
              <a:rPr lang="zh-CN" altLang="en-US" smtClean="0">
                <a:ea typeface="宋体" charset="-122"/>
              </a:rPr>
              <a:t>构成</a:t>
            </a:r>
            <a:endParaRPr lang="en-US" smtClean="0"/>
          </a:p>
        </p:txBody>
      </p:sp>
      <p:sp>
        <p:nvSpPr>
          <p:cNvPr id="129027" name="Rectangle 3"/>
          <p:cNvSpPr>
            <a:spLocks noGrp="1" noChangeArrowheads="1"/>
          </p:cNvSpPr>
          <p:nvPr>
            <p:ph type="body" idx="1"/>
          </p:nvPr>
        </p:nvSpPr>
        <p:spPr>
          <a:xfrm>
            <a:off x="457200" y="965200"/>
            <a:ext cx="8534400" cy="5213350"/>
          </a:xfrm>
        </p:spPr>
        <p:txBody>
          <a:bodyPr/>
          <a:lstStyle/>
          <a:p>
            <a:pPr eaLnBrk="1" hangingPunct="1"/>
            <a:r>
              <a:rPr lang="en-US" altLang="zh-CN" sz="2000" smtClean="0">
                <a:ea typeface="宋体" charset="-122"/>
              </a:rPr>
              <a:t>LLRP</a:t>
            </a:r>
            <a:r>
              <a:rPr lang="zh-CN" altLang="en-US" sz="2000" smtClean="0">
                <a:ea typeface="宋体" charset="-122"/>
              </a:rPr>
              <a:t>协议可以由消息（</a:t>
            </a:r>
            <a:r>
              <a:rPr lang="en-US" altLang="zh-CN" sz="2000" smtClean="0">
                <a:ea typeface="宋体" charset="-122"/>
              </a:rPr>
              <a:t>Message</a:t>
            </a:r>
            <a:r>
              <a:rPr lang="zh-CN" altLang="en-US" sz="2000" smtClean="0">
                <a:ea typeface="宋体" charset="-122"/>
              </a:rPr>
              <a:t>）</a:t>
            </a:r>
            <a:r>
              <a:rPr lang="en-US" altLang="zh-CN" sz="2000" smtClean="0">
                <a:ea typeface="宋体" charset="-122"/>
              </a:rPr>
              <a:t>,</a:t>
            </a:r>
            <a:r>
              <a:rPr lang="zh-CN" altLang="en-US" sz="2000" smtClean="0">
                <a:ea typeface="宋体" charset="-122"/>
              </a:rPr>
              <a:t>参数（</a:t>
            </a:r>
            <a:r>
              <a:rPr lang="en-US" altLang="zh-CN" sz="2000" smtClean="0">
                <a:ea typeface="宋体" charset="-122"/>
              </a:rPr>
              <a:t>Parameters</a:t>
            </a:r>
            <a:r>
              <a:rPr lang="zh-CN" altLang="en-US" sz="2000" smtClean="0">
                <a:ea typeface="宋体" charset="-122"/>
              </a:rPr>
              <a:t>）和域（</a:t>
            </a:r>
            <a:r>
              <a:rPr lang="en-US" altLang="zh-CN" sz="2000" smtClean="0">
                <a:ea typeface="宋体" charset="-122"/>
              </a:rPr>
              <a:t>Field</a:t>
            </a:r>
            <a:r>
              <a:rPr lang="zh-CN" altLang="en-US" sz="2000" smtClean="0">
                <a:ea typeface="宋体" charset="-122"/>
              </a:rPr>
              <a:t>）来综合描述</a:t>
            </a:r>
            <a:endParaRPr lang="en-US" sz="2000" smtClean="0"/>
          </a:p>
          <a:p>
            <a:pPr lvl="1" eaLnBrk="1" hangingPunct="1"/>
            <a:r>
              <a:rPr lang="zh-CN" altLang="en-US" sz="2000" smtClean="0">
                <a:ea typeface="宋体" charset="-122"/>
              </a:rPr>
              <a:t>消息（</a:t>
            </a:r>
            <a:r>
              <a:rPr lang="en-US" altLang="zh-CN" sz="2000" smtClean="0">
                <a:ea typeface="宋体" charset="-122"/>
              </a:rPr>
              <a:t>Message</a:t>
            </a:r>
            <a:r>
              <a:rPr lang="zh-CN" altLang="en-US" sz="2000" smtClean="0">
                <a:ea typeface="宋体" charset="-122"/>
              </a:rPr>
              <a:t>）</a:t>
            </a:r>
            <a:endParaRPr lang="en-US" altLang="zh-CN" sz="2000" smtClean="0">
              <a:ea typeface="宋体" charset="-122"/>
            </a:endParaRPr>
          </a:p>
          <a:p>
            <a:pPr lvl="2" eaLnBrk="1" hangingPunct="1"/>
            <a:r>
              <a:rPr lang="zh-CN" altLang="en-US" sz="1800" smtClean="0">
                <a:ea typeface="宋体" charset="-122"/>
              </a:rPr>
              <a:t>消息是客户端和读写器的通信元</a:t>
            </a:r>
            <a:endParaRPr lang="en-US" sz="1800" smtClean="0"/>
          </a:p>
          <a:p>
            <a:pPr lvl="2" eaLnBrk="1" hangingPunct="1"/>
            <a:r>
              <a:rPr lang="zh-CN" altLang="en-US" sz="1800" smtClean="0">
                <a:ea typeface="宋体" charset="-122"/>
              </a:rPr>
              <a:t>消息定义了客户端到读写器（通常称为命令）或读写器到客户端（通常称为响应和事件）的唯一动作</a:t>
            </a:r>
            <a:endParaRPr lang="en-US" altLang="zh-CN" sz="1800" smtClean="0">
              <a:ea typeface="宋体" charset="-122"/>
            </a:endParaRPr>
          </a:p>
          <a:p>
            <a:pPr lvl="2" eaLnBrk="1" hangingPunct="1"/>
            <a:r>
              <a:rPr lang="zh-CN" altLang="en-US" sz="1800" smtClean="0">
                <a:ea typeface="宋体" charset="-122"/>
              </a:rPr>
              <a:t>消息体内部储存参数和域</a:t>
            </a:r>
            <a:endParaRPr lang="en-US" altLang="zh-CN" sz="1800" smtClean="0">
              <a:ea typeface="宋体" charset="-122"/>
            </a:endParaRPr>
          </a:p>
          <a:p>
            <a:pPr lvl="2" eaLnBrk="1" hangingPunct="1"/>
            <a:r>
              <a:rPr lang="en-US" altLang="zh-CN" sz="1800" smtClean="0">
                <a:ea typeface="宋体" charset="-122"/>
              </a:rPr>
              <a:t>LLRP</a:t>
            </a:r>
            <a:r>
              <a:rPr lang="zh-CN" altLang="en-US" sz="1800" smtClean="0">
                <a:ea typeface="宋体" charset="-122"/>
              </a:rPr>
              <a:t>包括达</a:t>
            </a:r>
            <a:r>
              <a:rPr lang="en-US" altLang="zh-CN" sz="1800" smtClean="0">
                <a:ea typeface="宋体" charset="-122"/>
              </a:rPr>
              <a:t>40</a:t>
            </a:r>
            <a:r>
              <a:rPr lang="zh-CN" altLang="en-US" sz="1800" smtClean="0">
                <a:ea typeface="宋体" charset="-122"/>
              </a:rPr>
              <a:t>多个基本消息</a:t>
            </a:r>
            <a:endParaRPr lang="en-US" altLang="zh-CN" sz="1800" smtClean="0">
              <a:ea typeface="宋体" charset="-122"/>
            </a:endParaRPr>
          </a:p>
          <a:p>
            <a:pPr lvl="2" eaLnBrk="1" hangingPunct="1"/>
            <a:r>
              <a:rPr lang="en-US" altLang="zh-CN" sz="1800" smtClean="0">
                <a:ea typeface="宋体" charset="-122"/>
              </a:rPr>
              <a:t>LLRP</a:t>
            </a:r>
            <a:r>
              <a:rPr lang="zh-CN" altLang="en-US" sz="1800" smtClean="0">
                <a:ea typeface="宋体" charset="-122"/>
              </a:rPr>
              <a:t>支持提供商的扩展（</a:t>
            </a:r>
            <a:r>
              <a:rPr lang="en-US" altLang="zh-CN" sz="1800" smtClean="0">
                <a:ea typeface="宋体" charset="-122"/>
              </a:rPr>
              <a:t>Extension</a:t>
            </a:r>
            <a:r>
              <a:rPr lang="zh-CN" altLang="en-US" sz="1800" smtClean="0">
                <a:ea typeface="宋体" charset="-122"/>
              </a:rPr>
              <a:t>）即</a:t>
            </a:r>
            <a:r>
              <a:rPr lang="en-US" altLang="zh-CN" sz="1800" smtClean="0">
                <a:ea typeface="宋体" charset="-122"/>
              </a:rPr>
              <a:t>Custom_Message</a:t>
            </a:r>
            <a:endParaRPr lang="en-US" sz="1800" smtClean="0"/>
          </a:p>
          <a:p>
            <a:pPr lvl="1" eaLnBrk="1" hangingPunct="1"/>
            <a:r>
              <a:rPr lang="zh-CN" altLang="en-US" sz="1800" smtClean="0">
                <a:ea typeface="宋体" charset="-122"/>
              </a:rPr>
              <a:t>参数（</a:t>
            </a:r>
            <a:r>
              <a:rPr lang="en-US" altLang="zh-CN" sz="1800" smtClean="0">
                <a:ea typeface="宋体" charset="-122"/>
              </a:rPr>
              <a:t>Parameters</a:t>
            </a:r>
            <a:r>
              <a:rPr lang="zh-CN" altLang="en-US" sz="1800" smtClean="0">
                <a:ea typeface="宋体" charset="-122"/>
              </a:rPr>
              <a:t>）</a:t>
            </a:r>
            <a:endParaRPr lang="en-US" sz="1800" smtClean="0"/>
          </a:p>
          <a:p>
            <a:pPr lvl="2"/>
            <a:r>
              <a:rPr lang="zh-CN" altLang="en-US" smtClean="0">
                <a:ea typeface="宋体" charset="-122"/>
              </a:rPr>
              <a:t>预先定义的数据元素，可嵌套参数和域</a:t>
            </a:r>
            <a:endParaRPr lang="en-US" altLang="zh-CN" smtClean="0">
              <a:ea typeface="宋体" charset="-122"/>
            </a:endParaRPr>
          </a:p>
          <a:p>
            <a:pPr lvl="2"/>
            <a:r>
              <a:rPr lang="zh-CN" altLang="en-US" smtClean="0">
                <a:ea typeface="宋体" charset="-122"/>
              </a:rPr>
              <a:t>参数比域的结构更加复杂</a:t>
            </a:r>
            <a:endParaRPr lang="en-US" altLang="zh-CN" smtClean="0">
              <a:ea typeface="宋体" charset="-122"/>
            </a:endParaRPr>
          </a:p>
          <a:p>
            <a:pPr lvl="2"/>
            <a:r>
              <a:rPr lang="zh-CN" altLang="en-US" smtClean="0">
                <a:ea typeface="宋体" charset="-122"/>
              </a:rPr>
              <a:t>包含近</a:t>
            </a:r>
            <a:r>
              <a:rPr lang="en-US" altLang="zh-CN" smtClean="0">
                <a:ea typeface="宋体" charset="-122"/>
              </a:rPr>
              <a:t>100</a:t>
            </a:r>
            <a:r>
              <a:rPr lang="zh-CN" altLang="en-US" smtClean="0">
                <a:ea typeface="宋体" charset="-122"/>
              </a:rPr>
              <a:t>个预定义参数</a:t>
            </a:r>
            <a:endParaRPr lang="en-US" smtClean="0"/>
          </a:p>
          <a:p>
            <a:pPr lvl="1" eaLnBrk="1" hangingPunct="1"/>
            <a:r>
              <a:rPr lang="zh-CN" altLang="en-US" sz="1800" smtClean="0">
                <a:ea typeface="宋体" charset="-122"/>
              </a:rPr>
              <a:t>域（</a:t>
            </a:r>
            <a:r>
              <a:rPr lang="en-US" altLang="zh-CN" sz="1800" smtClean="0">
                <a:ea typeface="宋体" charset="-122"/>
              </a:rPr>
              <a:t>Field</a:t>
            </a:r>
            <a:r>
              <a:rPr lang="zh-CN" altLang="en-US" sz="1800" smtClean="0">
                <a:ea typeface="宋体" charset="-122"/>
              </a:rPr>
              <a:t>）</a:t>
            </a:r>
            <a:endParaRPr lang="en-US" sz="1800" smtClean="0">
              <a:ea typeface="宋体" charset="-122"/>
            </a:endParaRPr>
          </a:p>
          <a:p>
            <a:pPr lvl="2"/>
            <a:r>
              <a:rPr lang="en-US" smtClean="0"/>
              <a:t> </a:t>
            </a:r>
            <a:r>
              <a:rPr lang="zh-CN" altLang="en-US" smtClean="0">
                <a:ea typeface="宋体" charset="-122"/>
              </a:rPr>
              <a:t>一定格式的数据元素</a:t>
            </a:r>
            <a:endParaRPr lang="en-US" smtClean="0"/>
          </a:p>
          <a:p>
            <a:pPr lvl="2"/>
            <a:r>
              <a:rPr lang="en-US" smtClean="0"/>
              <a:t> </a:t>
            </a:r>
            <a:r>
              <a:rPr lang="zh-CN" altLang="en-US" smtClean="0">
                <a:ea typeface="宋体" charset="-122"/>
              </a:rPr>
              <a:t>域可以嵌套</a:t>
            </a:r>
            <a:endParaRPr lang="en-US" i="1" smtClean="0"/>
          </a:p>
        </p:txBody>
      </p:sp>
    </p:spTree>
    <p:extLst>
      <p:ext uri="{BB962C8B-B14F-4D97-AF65-F5344CB8AC3E}">
        <p14:creationId xmlns:p14="http://schemas.microsoft.com/office/powerpoint/2010/main" xmlns="" val="1945694966"/>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CN" smtClean="0">
                <a:ea typeface="宋体" charset="-122"/>
              </a:rPr>
              <a:t>LLRP-</a:t>
            </a:r>
            <a:r>
              <a:rPr lang="zh-CN" altLang="en-US" smtClean="0">
                <a:ea typeface="宋体" charset="-122"/>
              </a:rPr>
              <a:t>工作一览</a:t>
            </a:r>
            <a:endParaRPr lang="en-US" smtClean="0"/>
          </a:p>
        </p:txBody>
      </p:sp>
      <p:sp>
        <p:nvSpPr>
          <p:cNvPr id="130051" name="Rectangle 3"/>
          <p:cNvSpPr>
            <a:spLocks noGrp="1" noChangeArrowheads="1"/>
          </p:cNvSpPr>
          <p:nvPr>
            <p:ph type="body" idx="1"/>
          </p:nvPr>
        </p:nvSpPr>
        <p:spPr>
          <a:xfrm>
            <a:off x="457200" y="965200"/>
            <a:ext cx="8534400" cy="5213350"/>
          </a:xfrm>
        </p:spPr>
        <p:txBody>
          <a:bodyPr/>
          <a:lstStyle/>
          <a:p>
            <a:pPr eaLnBrk="1" hangingPunct="1"/>
            <a:endParaRPr lang="en-US" i="1" smtClean="0"/>
          </a:p>
        </p:txBody>
      </p:sp>
      <p:pic>
        <p:nvPicPr>
          <p:cNvPr id="13005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 y="1066800"/>
            <a:ext cx="83058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90194282"/>
      </p:ext>
    </p:ext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宋体" charset="-122"/>
              </a:rPr>
              <a:t>LLRP-</a:t>
            </a:r>
            <a:r>
              <a:rPr lang="zh-CN" altLang="en-US" smtClean="0">
                <a:ea typeface="宋体" charset="-122"/>
              </a:rPr>
              <a:t>操作说明</a:t>
            </a:r>
            <a:endParaRPr lang="en-US" smtClean="0"/>
          </a:p>
        </p:txBody>
      </p:sp>
      <p:sp>
        <p:nvSpPr>
          <p:cNvPr id="131075" name="Rectangle 3"/>
          <p:cNvSpPr>
            <a:spLocks noGrp="1" noChangeArrowheads="1"/>
          </p:cNvSpPr>
          <p:nvPr>
            <p:ph type="body" idx="1"/>
          </p:nvPr>
        </p:nvSpPr>
        <p:spPr>
          <a:xfrm>
            <a:off x="457200" y="965200"/>
            <a:ext cx="8534400" cy="5213350"/>
          </a:xfrm>
        </p:spPr>
        <p:txBody>
          <a:bodyPr/>
          <a:lstStyle/>
          <a:p>
            <a:pPr eaLnBrk="1" hangingPunct="1"/>
            <a:r>
              <a:rPr lang="en-US" altLang="zh-CN" sz="2000" smtClean="0">
                <a:ea typeface="宋体" charset="-122"/>
              </a:rPr>
              <a:t>LLRP</a:t>
            </a:r>
            <a:r>
              <a:rPr lang="zh-CN" altLang="en-US" sz="2000" smtClean="0">
                <a:ea typeface="宋体" charset="-122"/>
              </a:rPr>
              <a:t>协议定义了若干操作说明来控制读写器操作，天线行为，标签访问和标签数据报告，最常用的操作是</a:t>
            </a:r>
            <a:r>
              <a:rPr lang="en-US" altLang="zh-CN" sz="2000" smtClean="0">
                <a:ea typeface="宋体" charset="-122"/>
              </a:rPr>
              <a:t>ROSpecs(</a:t>
            </a:r>
            <a:r>
              <a:rPr lang="zh-CN" altLang="en-US" sz="2000" smtClean="0">
                <a:ea typeface="宋体" charset="-122"/>
              </a:rPr>
              <a:t>读写器操作说明</a:t>
            </a:r>
            <a:r>
              <a:rPr lang="en-US" altLang="zh-CN" sz="2000" smtClean="0">
                <a:ea typeface="宋体" charset="-122"/>
              </a:rPr>
              <a:t>)</a:t>
            </a:r>
            <a:r>
              <a:rPr lang="zh-CN" altLang="en-US" sz="2000" smtClean="0">
                <a:ea typeface="宋体" charset="-122"/>
              </a:rPr>
              <a:t>和</a:t>
            </a:r>
            <a:r>
              <a:rPr lang="en-US" altLang="zh-CN" sz="2000" smtClean="0">
                <a:ea typeface="宋体" charset="-122"/>
              </a:rPr>
              <a:t>AccessSpecs(</a:t>
            </a:r>
            <a:r>
              <a:rPr lang="zh-CN" altLang="en-US" sz="2000" smtClean="0">
                <a:ea typeface="宋体" charset="-122"/>
              </a:rPr>
              <a:t>标签访问说明</a:t>
            </a:r>
            <a:r>
              <a:rPr lang="en-US" altLang="zh-CN" sz="2000" smtClean="0">
                <a:ea typeface="宋体" charset="-122"/>
              </a:rPr>
              <a:t>)</a:t>
            </a:r>
            <a:endParaRPr lang="en-US" sz="2000" smtClean="0"/>
          </a:p>
          <a:p>
            <a:pPr lvl="1" eaLnBrk="1" hangingPunct="1"/>
            <a:r>
              <a:rPr lang="en-US" altLang="zh-CN" sz="2000" smtClean="0">
                <a:ea typeface="宋体" charset="-122"/>
              </a:rPr>
              <a:t>ROSpecs</a:t>
            </a:r>
          </a:p>
          <a:p>
            <a:pPr lvl="2" eaLnBrk="1" hangingPunct="1"/>
            <a:r>
              <a:rPr lang="zh-CN" altLang="en-US" sz="1800" smtClean="0">
                <a:ea typeface="宋体" charset="-122"/>
              </a:rPr>
              <a:t>控制读写器的操作</a:t>
            </a:r>
            <a:endParaRPr lang="en-US" sz="1800" smtClean="0"/>
          </a:p>
          <a:p>
            <a:pPr lvl="2" eaLnBrk="1" hangingPunct="1"/>
            <a:r>
              <a:rPr lang="zh-CN" altLang="en-US" sz="1800" smtClean="0">
                <a:ea typeface="宋体" charset="-122"/>
              </a:rPr>
              <a:t>对读写器执行盘点标签动作的描述</a:t>
            </a:r>
            <a:endParaRPr lang="en-US" altLang="zh-CN" sz="1800" smtClean="0">
              <a:ea typeface="宋体" charset="-122"/>
            </a:endParaRPr>
          </a:p>
          <a:p>
            <a:pPr lvl="2" eaLnBrk="1" hangingPunct="1"/>
            <a:r>
              <a:rPr lang="en-US" altLang="zh-CN" sz="1800" smtClean="0">
                <a:ea typeface="宋体" charset="-122"/>
              </a:rPr>
              <a:t>Speedway</a:t>
            </a:r>
            <a:r>
              <a:rPr lang="zh-CN" altLang="en-US" sz="1800" smtClean="0">
                <a:ea typeface="宋体" charset="-122"/>
              </a:rPr>
              <a:t> </a:t>
            </a:r>
            <a:r>
              <a:rPr lang="en-US" altLang="zh-CN" sz="1800" smtClean="0">
                <a:ea typeface="宋体" charset="-122"/>
              </a:rPr>
              <a:t>Revolution</a:t>
            </a:r>
            <a:r>
              <a:rPr lang="zh-CN" altLang="en-US" sz="1800" smtClean="0">
                <a:ea typeface="宋体" charset="-122"/>
              </a:rPr>
              <a:t> 支持</a:t>
            </a:r>
            <a:r>
              <a:rPr lang="en-US" altLang="zh-CN" sz="1800" smtClean="0">
                <a:ea typeface="宋体" charset="-122"/>
              </a:rPr>
              <a:t>1</a:t>
            </a:r>
            <a:r>
              <a:rPr lang="zh-CN" altLang="en-US" sz="1800" smtClean="0">
                <a:ea typeface="宋体" charset="-122"/>
              </a:rPr>
              <a:t>个</a:t>
            </a:r>
            <a:r>
              <a:rPr lang="en-US" altLang="zh-CN" sz="1800" smtClean="0">
                <a:ea typeface="宋体" charset="-122"/>
              </a:rPr>
              <a:t>ROSpecs</a:t>
            </a:r>
          </a:p>
          <a:p>
            <a:pPr lvl="2" eaLnBrk="1" hangingPunct="1"/>
            <a:r>
              <a:rPr lang="zh-CN" altLang="en-US" sz="1800" smtClean="0">
                <a:ea typeface="宋体" charset="-122"/>
              </a:rPr>
              <a:t>关键参数是</a:t>
            </a:r>
            <a:r>
              <a:rPr lang="en-US" altLang="zh-CN" sz="1800" smtClean="0">
                <a:ea typeface="宋体" charset="-122"/>
              </a:rPr>
              <a:t>AISpecs</a:t>
            </a:r>
            <a:r>
              <a:rPr lang="zh-CN" altLang="en-US" sz="1800" smtClean="0">
                <a:ea typeface="宋体" charset="-122"/>
              </a:rPr>
              <a:t>，</a:t>
            </a:r>
            <a:r>
              <a:rPr lang="en-US" altLang="zh-CN" sz="1800" smtClean="0">
                <a:ea typeface="宋体" charset="-122"/>
              </a:rPr>
              <a:t>1</a:t>
            </a:r>
            <a:r>
              <a:rPr lang="zh-CN" altLang="en-US" sz="1800" smtClean="0">
                <a:ea typeface="宋体" charset="-122"/>
              </a:rPr>
              <a:t>个</a:t>
            </a:r>
            <a:r>
              <a:rPr lang="en-US" altLang="zh-CN" sz="1800" smtClean="0">
                <a:ea typeface="宋体" charset="-122"/>
              </a:rPr>
              <a:t>ROSpecs</a:t>
            </a:r>
            <a:r>
              <a:rPr lang="zh-CN" altLang="en-US" sz="1800" smtClean="0">
                <a:ea typeface="宋体" charset="-122"/>
              </a:rPr>
              <a:t>包含</a:t>
            </a:r>
            <a:r>
              <a:rPr lang="en-US" altLang="zh-CN" sz="1800" smtClean="0">
                <a:ea typeface="宋体" charset="-122"/>
              </a:rPr>
              <a:t>16</a:t>
            </a:r>
            <a:r>
              <a:rPr lang="zh-CN" altLang="en-US" sz="1800" smtClean="0">
                <a:ea typeface="宋体" charset="-122"/>
              </a:rPr>
              <a:t>个</a:t>
            </a:r>
            <a:r>
              <a:rPr lang="en-US" altLang="zh-CN" sz="1800" smtClean="0">
                <a:ea typeface="宋体" charset="-122"/>
              </a:rPr>
              <a:t>AISpec</a:t>
            </a:r>
            <a:endParaRPr lang="en-US" sz="1800" smtClean="0"/>
          </a:p>
          <a:p>
            <a:pPr lvl="1" eaLnBrk="1" hangingPunct="1"/>
            <a:r>
              <a:rPr lang="en-US" altLang="zh-CN" sz="1800" smtClean="0">
                <a:ea typeface="宋体" charset="-122"/>
              </a:rPr>
              <a:t>AccessSpecs</a:t>
            </a:r>
            <a:endParaRPr lang="en-US" sz="1800" smtClean="0"/>
          </a:p>
          <a:p>
            <a:pPr lvl="2"/>
            <a:r>
              <a:rPr lang="zh-CN" altLang="en-US" smtClean="0">
                <a:ea typeface="宋体" charset="-122"/>
              </a:rPr>
              <a:t>访问标签的操作描述</a:t>
            </a:r>
            <a:endParaRPr lang="en-US" altLang="zh-CN" smtClean="0">
              <a:ea typeface="宋体" charset="-122"/>
            </a:endParaRPr>
          </a:p>
          <a:p>
            <a:pPr lvl="2"/>
            <a:r>
              <a:rPr lang="zh-CN" altLang="en-US" smtClean="0">
                <a:ea typeface="宋体" charset="-122"/>
              </a:rPr>
              <a:t>支持对标签的读、写、锁、杀动作</a:t>
            </a:r>
            <a:endParaRPr lang="en-US" altLang="zh-CN" smtClean="0">
              <a:ea typeface="宋体" charset="-122"/>
            </a:endParaRPr>
          </a:p>
          <a:p>
            <a:pPr lvl="2"/>
            <a:r>
              <a:rPr lang="zh-CN" altLang="en-US" smtClean="0">
                <a:ea typeface="宋体" charset="-122"/>
              </a:rPr>
              <a:t>可加</a:t>
            </a:r>
            <a:r>
              <a:rPr lang="en-US" altLang="zh-CN" smtClean="0">
                <a:ea typeface="宋体" charset="-122"/>
              </a:rPr>
              <a:t>1508</a:t>
            </a:r>
            <a:r>
              <a:rPr lang="zh-CN" altLang="en-US" smtClean="0">
                <a:ea typeface="宋体" charset="-122"/>
              </a:rPr>
              <a:t>个</a:t>
            </a:r>
            <a:r>
              <a:rPr lang="en-US" altLang="zh-CN" smtClean="0">
                <a:ea typeface="宋体" charset="-122"/>
              </a:rPr>
              <a:t>AccessSpecs</a:t>
            </a:r>
            <a:r>
              <a:rPr lang="zh-CN" altLang="en-US" smtClean="0">
                <a:ea typeface="宋体" charset="-122"/>
              </a:rPr>
              <a:t>，每个</a:t>
            </a:r>
            <a:r>
              <a:rPr lang="en-US" altLang="zh-CN" smtClean="0">
                <a:ea typeface="宋体" charset="-122"/>
              </a:rPr>
              <a:t>AccessSpecs</a:t>
            </a:r>
            <a:r>
              <a:rPr lang="zh-CN" altLang="en-US" smtClean="0">
                <a:ea typeface="宋体" charset="-122"/>
              </a:rPr>
              <a:t>包含</a:t>
            </a:r>
            <a:r>
              <a:rPr lang="en-US" altLang="zh-CN" smtClean="0">
                <a:ea typeface="宋体" charset="-122"/>
              </a:rPr>
              <a:t>8</a:t>
            </a:r>
            <a:r>
              <a:rPr lang="zh-CN" altLang="en-US" smtClean="0">
                <a:ea typeface="宋体" charset="-122"/>
              </a:rPr>
              <a:t>个</a:t>
            </a:r>
            <a:r>
              <a:rPr lang="en-US" altLang="zh-CN" smtClean="0">
                <a:ea typeface="宋体" charset="-122"/>
              </a:rPr>
              <a:t>OpSpec</a:t>
            </a:r>
            <a:endParaRPr lang="en-US" smtClean="0"/>
          </a:p>
        </p:txBody>
      </p:sp>
    </p:spTree>
    <p:extLst>
      <p:ext uri="{BB962C8B-B14F-4D97-AF65-F5344CB8AC3E}">
        <p14:creationId xmlns:p14="http://schemas.microsoft.com/office/powerpoint/2010/main" xmlns="" val="40066619"/>
      </p:ext>
    </p:extLst>
  </p:cSld>
  <p:clrMapOvr>
    <a:masterClrMapping/>
  </p:clrMapOvr>
  <p:transition spd="med">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smtClean="0"/>
              <a:t>LTK</a:t>
            </a:r>
            <a:r>
              <a:rPr lang="en-US" altLang="zh-CN" smtClean="0">
                <a:ea typeface="宋体" charset="-122"/>
              </a:rPr>
              <a:t>-</a:t>
            </a:r>
            <a:r>
              <a:rPr lang="zh-CN" altLang="en-US" smtClean="0">
                <a:ea typeface="宋体" charset="-122"/>
              </a:rPr>
              <a:t>初始化</a:t>
            </a:r>
            <a:endParaRPr lang="en-US" smtClean="0"/>
          </a:p>
        </p:txBody>
      </p:sp>
      <p:sp>
        <p:nvSpPr>
          <p:cNvPr id="132099"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读写器初始化</a:t>
            </a:r>
            <a:endParaRPr lang="en-US" sz="2000" smtClean="0"/>
          </a:p>
          <a:p>
            <a:pPr lvl="2" eaLnBrk="1" hangingPunct="1"/>
            <a:r>
              <a:rPr lang="en-US" i="1" smtClean="0"/>
              <a:t>LLRPClient reader = new LLRPClient();</a:t>
            </a:r>
          </a:p>
          <a:p>
            <a:pPr lvl="2" eaLnBrk="1" hangingPunct="1"/>
            <a:r>
              <a:rPr lang="en-US" i="1" smtClean="0"/>
              <a:t>Impinj_Installer.Install()</a:t>
            </a:r>
          </a:p>
          <a:p>
            <a:pPr lvl="2" eaLnBrk="1" hangingPunct="1"/>
            <a:endParaRPr lang="en-US" i="1" smtClean="0"/>
          </a:p>
          <a:p>
            <a:pPr lvl="2" eaLnBrk="1" hangingPunct="1"/>
            <a:endParaRPr lang="en-US" i="1" smtClean="0"/>
          </a:p>
          <a:p>
            <a:pPr eaLnBrk="1" hangingPunct="1"/>
            <a:r>
              <a:rPr lang="zh-CN" altLang="en-US" sz="2000" smtClean="0">
                <a:ea typeface="宋体" charset="-122"/>
              </a:rPr>
              <a:t>读写器连接</a:t>
            </a:r>
            <a:endParaRPr lang="en-US" sz="2000" smtClean="0"/>
          </a:p>
          <a:p>
            <a:pPr lvl="2" eaLnBrk="1" hangingPunct="1"/>
            <a:r>
              <a:rPr lang="en-US" smtClean="0"/>
              <a:t>ENUM_ConnectionAttemptStatusType status;</a:t>
            </a:r>
          </a:p>
          <a:p>
            <a:pPr lvl="2" eaLnBrk="1" hangingPunct="1"/>
            <a:r>
              <a:rPr lang="en-US" smtClean="0"/>
              <a:t>bool ret = reader.Open(</a:t>
            </a:r>
            <a:r>
              <a:rPr lang="en-US" altLang="zh-CN" smtClean="0">
                <a:ea typeface="宋体" charset="-122"/>
              </a:rPr>
              <a:t>[</a:t>
            </a:r>
            <a:r>
              <a:rPr lang="en-US" smtClean="0"/>
              <a:t>readerName</a:t>
            </a:r>
            <a:r>
              <a:rPr lang="en-US" altLang="zh-CN" smtClean="0">
                <a:ea typeface="宋体" charset="-122"/>
              </a:rPr>
              <a:t>]</a:t>
            </a:r>
            <a:r>
              <a:rPr lang="en-US" smtClean="0"/>
              <a:t>, </a:t>
            </a:r>
            <a:r>
              <a:rPr lang="en-US" altLang="zh-CN" smtClean="0">
                <a:ea typeface="宋体" charset="-122"/>
              </a:rPr>
              <a:t>[Timeout]</a:t>
            </a:r>
            <a:r>
              <a:rPr lang="en-US" smtClean="0"/>
              <a:t>, out status);</a:t>
            </a:r>
          </a:p>
          <a:p>
            <a:pPr lvl="2" eaLnBrk="1" hangingPunct="1"/>
            <a:r>
              <a:rPr lang="en-US" smtClean="0"/>
              <a:t>if (!ret || status!</a:t>
            </a:r>
            <a:r>
              <a:rPr lang="en-US" altLang="zh-CN" smtClean="0">
                <a:ea typeface="宋体" charset="-122"/>
              </a:rPr>
              <a:t>=</a:t>
            </a:r>
            <a:r>
              <a:rPr lang="en-US" smtClean="0"/>
              <a:t>ENUM_ConnectionAttemptStatusType.Success)</a:t>
            </a:r>
          </a:p>
          <a:p>
            <a:pPr lvl="2" eaLnBrk="1" hangingPunct="1">
              <a:buFont typeface="Tahoma" pitchFamily="34" charset="0"/>
              <a:buNone/>
            </a:pPr>
            <a:r>
              <a:rPr lang="en-US" smtClean="0"/>
              <a:t> {</a:t>
            </a:r>
          </a:p>
          <a:p>
            <a:pPr lvl="2" eaLnBrk="1" hangingPunct="1">
              <a:buFont typeface="Tahoma" pitchFamily="34" charset="0"/>
              <a:buNone/>
            </a:pPr>
            <a:r>
              <a:rPr lang="zh-CN" altLang="en-US" smtClean="0">
                <a:ea typeface="宋体" charset="-122"/>
              </a:rPr>
              <a:t>    </a:t>
            </a:r>
            <a:r>
              <a:rPr lang="en-US" smtClean="0"/>
              <a:t>Console.WriteLine(“</a:t>
            </a:r>
            <a:r>
              <a:rPr lang="zh-CN" altLang="en-US" smtClean="0">
                <a:ea typeface="宋体" charset="-122"/>
              </a:rPr>
              <a:t>连接失败</a:t>
            </a:r>
            <a:r>
              <a:rPr lang="en-US" smtClean="0"/>
              <a:t>");</a:t>
            </a:r>
          </a:p>
          <a:p>
            <a:pPr lvl="2" eaLnBrk="1" hangingPunct="1">
              <a:buFont typeface="Tahoma" pitchFamily="34" charset="0"/>
              <a:buNone/>
            </a:pPr>
            <a:r>
              <a:rPr lang="zh-CN" altLang="en-US" smtClean="0">
                <a:ea typeface="宋体" charset="-122"/>
              </a:rPr>
              <a:t>     </a:t>
            </a:r>
            <a:r>
              <a:rPr lang="en-US" smtClean="0"/>
              <a:t>return;</a:t>
            </a:r>
          </a:p>
          <a:p>
            <a:pPr lvl="2" eaLnBrk="1" hangingPunct="1">
              <a:buFont typeface="Tahoma" pitchFamily="34" charset="0"/>
              <a:buNone/>
            </a:pPr>
            <a:r>
              <a:rPr lang="zh-CN" altLang="en-US" smtClean="0">
                <a:ea typeface="宋体" charset="-122"/>
              </a:rPr>
              <a:t> </a:t>
            </a:r>
            <a:r>
              <a:rPr lang="en-US" smtClean="0"/>
              <a:t>}</a:t>
            </a:r>
          </a:p>
          <a:p>
            <a:pPr lvl="2" eaLnBrk="1" hangingPunct="1"/>
            <a:endParaRPr lang="en-US" i="1" smtClean="0"/>
          </a:p>
        </p:txBody>
      </p:sp>
    </p:spTree>
    <p:extLst>
      <p:ext uri="{BB962C8B-B14F-4D97-AF65-F5344CB8AC3E}">
        <p14:creationId xmlns:p14="http://schemas.microsoft.com/office/powerpoint/2010/main" xmlns="" val="794110472"/>
      </p:ext>
    </p:extLst>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tLang="zh-CN" smtClean="0">
                <a:ea typeface="宋体" charset="-122"/>
              </a:rPr>
              <a:t>LT</a:t>
            </a:r>
            <a:r>
              <a:rPr lang="en-US" smtClean="0"/>
              <a:t>K</a:t>
            </a:r>
            <a:r>
              <a:rPr lang="en-US" altLang="zh-CN" smtClean="0">
                <a:ea typeface="宋体" charset="-122"/>
              </a:rPr>
              <a:t>-</a:t>
            </a:r>
            <a:r>
              <a:rPr lang="zh-CN" altLang="en-US" smtClean="0">
                <a:ea typeface="宋体" charset="-122"/>
              </a:rPr>
              <a:t>事件订阅</a:t>
            </a:r>
            <a:endParaRPr lang="en-US" smtClean="0"/>
          </a:p>
        </p:txBody>
      </p:sp>
      <p:sp>
        <p:nvSpPr>
          <p:cNvPr id="133123"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读写器事件订阅</a:t>
            </a:r>
            <a:endParaRPr lang="en-US" sz="2000" smtClean="0"/>
          </a:p>
          <a:p>
            <a:pPr lvl="1"/>
            <a:r>
              <a:rPr lang="en-US" smtClean="0"/>
              <a:t> </a:t>
            </a:r>
            <a:r>
              <a:rPr lang="zh-CN" altLang="en-US" smtClean="0">
                <a:ea typeface="宋体" charset="-122"/>
              </a:rPr>
              <a:t>标签数据报告</a:t>
            </a:r>
            <a:endParaRPr lang="en-US" altLang="zh-CN" smtClean="0">
              <a:ea typeface="宋体" charset="-122"/>
            </a:endParaRPr>
          </a:p>
          <a:p>
            <a:pPr lvl="2"/>
            <a:r>
              <a:rPr lang="en-US" smtClean="0"/>
              <a:t>reader.OnRoAccessReportReceived += new delegateRoAccessReport(reader_OnRoAccessReportReceived;</a:t>
            </a:r>
          </a:p>
          <a:p>
            <a:pPr lvl="2"/>
            <a:endParaRPr lang="en-US" smtClean="0"/>
          </a:p>
          <a:p>
            <a:pPr lvl="1"/>
            <a:r>
              <a:rPr lang="en-US" smtClean="0"/>
              <a:t>  </a:t>
            </a:r>
            <a:r>
              <a:rPr lang="zh-CN" altLang="en-US" smtClean="0">
                <a:ea typeface="宋体" charset="-122"/>
              </a:rPr>
              <a:t>读写器事件通知</a:t>
            </a:r>
            <a:endParaRPr lang="en-US" smtClean="0"/>
          </a:p>
          <a:p>
            <a:pPr lvl="2"/>
            <a:r>
              <a:rPr lang="en-US" smtClean="0"/>
              <a:t>reader.OnReaderEventNotification += new delegateReaderEventNotification(reader_OnReaderEventNotification);</a:t>
            </a:r>
          </a:p>
          <a:p>
            <a:pPr lvl="2"/>
            <a:endParaRPr lang="en-US" smtClean="0"/>
          </a:p>
          <a:p>
            <a:pPr lvl="1"/>
            <a:r>
              <a:rPr lang="en-US" smtClean="0"/>
              <a:t>   </a:t>
            </a:r>
            <a:r>
              <a:rPr lang="zh-CN" altLang="en-US" smtClean="0">
                <a:ea typeface="宋体" charset="-122"/>
              </a:rPr>
              <a:t>读写器在线通知</a:t>
            </a:r>
            <a:r>
              <a:rPr lang="en-US" smtClean="0"/>
              <a:t>  </a:t>
            </a:r>
          </a:p>
          <a:p>
            <a:pPr lvl="2"/>
            <a:r>
              <a:rPr lang="en-US" smtClean="0"/>
              <a:t>reader.OnKeepAlive += new delegateKeepAlive(reader_OnKeepAlive);</a:t>
            </a:r>
            <a:endParaRPr lang="en-US" sz="2400" i="1" smtClean="0"/>
          </a:p>
        </p:txBody>
      </p:sp>
    </p:spTree>
    <p:extLst>
      <p:ext uri="{BB962C8B-B14F-4D97-AF65-F5344CB8AC3E}">
        <p14:creationId xmlns:p14="http://schemas.microsoft.com/office/powerpoint/2010/main" xmlns="" val="3108341962"/>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smtClean="0"/>
              <a:t>LTK</a:t>
            </a:r>
            <a:r>
              <a:rPr lang="en-US" altLang="zh-CN" smtClean="0">
                <a:ea typeface="宋体" charset="-122"/>
              </a:rPr>
              <a:t>-</a:t>
            </a:r>
            <a:r>
              <a:rPr lang="zh-CN" altLang="en-US" smtClean="0">
                <a:ea typeface="宋体" charset="-122"/>
              </a:rPr>
              <a:t>启用扩展</a:t>
            </a:r>
            <a:endParaRPr lang="en-US" smtClean="0"/>
          </a:p>
        </p:txBody>
      </p:sp>
      <p:sp>
        <p:nvSpPr>
          <p:cNvPr id="134147"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启用</a:t>
            </a:r>
            <a:r>
              <a:rPr lang="en-US" altLang="zh-CN" sz="2000" smtClean="0">
                <a:ea typeface="宋体" charset="-122"/>
              </a:rPr>
              <a:t>Impinj</a:t>
            </a:r>
            <a:r>
              <a:rPr lang="zh-CN" altLang="en-US" sz="2000" smtClean="0">
                <a:ea typeface="宋体" charset="-122"/>
              </a:rPr>
              <a:t>扩展功能</a:t>
            </a:r>
            <a:endParaRPr lang="en-US" altLang="zh-CN" i="1" smtClean="0">
              <a:ea typeface="宋体" charset="-122"/>
            </a:endParaRPr>
          </a:p>
          <a:p>
            <a:pPr marL="463550" lvl="1" indent="0" eaLnBrk="1" hangingPunct="1">
              <a:buFont typeface="Arial" charset="0"/>
              <a:buNone/>
            </a:pPr>
            <a:r>
              <a:rPr lang="en-US" sz="1500" smtClean="0"/>
              <a:t>MSG_IMPINJ_ENABLE_EXTENSIONS imp_msg =</a:t>
            </a:r>
            <a:r>
              <a:rPr lang="zh-CN" altLang="en-US" sz="1500" smtClean="0">
                <a:ea typeface="宋体" charset="-122"/>
              </a:rPr>
              <a:t>  </a:t>
            </a:r>
            <a:r>
              <a:rPr lang="en-US" sz="1500" smtClean="0"/>
              <a:t>new </a:t>
            </a:r>
            <a:r>
              <a:rPr lang="zh-CN" altLang="en-US" sz="1500" smtClean="0">
                <a:ea typeface="宋体" charset="-122"/>
              </a:rPr>
              <a:t>     </a:t>
            </a:r>
            <a:r>
              <a:rPr lang="en-US" sz="1500" smtClean="0"/>
              <a:t>MSG_IMPINJ_ENABLE_EXTENSIONS()</a:t>
            </a:r>
          </a:p>
          <a:p>
            <a:pPr marL="463550" lvl="1" indent="0" eaLnBrk="1" hangingPunct="1">
              <a:buFont typeface="Arial" charset="0"/>
              <a:buNone/>
            </a:pPr>
            <a:endParaRPr lang="en-US" sz="1500" smtClean="0"/>
          </a:p>
          <a:p>
            <a:pPr marL="463550" lvl="1" indent="0" eaLnBrk="1" hangingPunct="1">
              <a:buFont typeface="Arial" charset="0"/>
              <a:buNone/>
            </a:pPr>
            <a:r>
              <a:rPr lang="en-US" sz="1500" smtClean="0"/>
              <a:t>MSG_ERROR_MESSAGE msg_err;</a:t>
            </a:r>
          </a:p>
          <a:p>
            <a:pPr marL="463550" lvl="1" indent="0" eaLnBrk="1" hangingPunct="1">
              <a:buFont typeface="Arial" charset="0"/>
              <a:buNone/>
            </a:pPr>
            <a:endParaRPr lang="en-US" sz="1500" smtClean="0"/>
          </a:p>
          <a:p>
            <a:pPr marL="463550" lvl="1" indent="0" eaLnBrk="1" hangingPunct="1">
              <a:buFont typeface="Arial" charset="0"/>
              <a:buNone/>
            </a:pPr>
            <a:r>
              <a:rPr lang="en-US" sz="1500" smtClean="0"/>
              <a:t>MSG_CUSTOM_MESSAGE cust_rsp = reader.CUSTOM_MESSAGE(imp_msg, out msg_err, 8000);</a:t>
            </a:r>
          </a:p>
          <a:p>
            <a:pPr marL="463550" lvl="1" indent="0" eaLnBrk="1" hangingPunct="1">
              <a:buFont typeface="Arial" charset="0"/>
              <a:buNone/>
            </a:pPr>
            <a:endParaRPr lang="en-US" sz="1500" smtClean="0"/>
          </a:p>
          <a:p>
            <a:pPr marL="463550" lvl="1" indent="0" eaLnBrk="1" hangingPunct="1">
              <a:buFont typeface="Arial" charset="0"/>
              <a:buNone/>
            </a:pPr>
            <a:r>
              <a:rPr lang="en-US" sz="1500" smtClean="0"/>
              <a:t>MSG_IMPINJ_ENABLE_EXTENSIONS_RESPONSE msg_rsp =</a:t>
            </a:r>
          </a:p>
          <a:p>
            <a:pPr marL="908050" lvl="2" indent="0">
              <a:buFont typeface="Tahoma" pitchFamily="34" charset="0"/>
              <a:buNone/>
            </a:pPr>
            <a:r>
              <a:rPr lang="en-US" sz="1500" smtClean="0"/>
              <a:t>cust_rsp as MSG_IMPINJ_ENABLE_EXTENSIONS_RESPONSE;</a:t>
            </a:r>
          </a:p>
          <a:p>
            <a:pPr marL="908050" lvl="2" indent="0">
              <a:buFont typeface="Tahoma" pitchFamily="34" charset="0"/>
              <a:buNone/>
            </a:pPr>
            <a:endParaRPr lang="en-US" sz="1500" smtClean="0"/>
          </a:p>
          <a:p>
            <a:pPr marL="463550" lvl="1" indent="0">
              <a:buFont typeface="Arial" charset="0"/>
              <a:buNone/>
            </a:pPr>
            <a:r>
              <a:rPr lang="en-US" sz="1500" smtClean="0"/>
              <a:t>if (msg_rsp != null) {</a:t>
            </a:r>
          </a:p>
          <a:p>
            <a:pPr marL="463550" lvl="1" indent="0">
              <a:buFont typeface="Arial" charset="0"/>
              <a:buNone/>
            </a:pPr>
            <a:r>
              <a:rPr lang="zh-CN" altLang="en-US" sz="1500" smtClean="0">
                <a:ea typeface="宋体" charset="-122"/>
              </a:rPr>
              <a:t>   </a:t>
            </a:r>
            <a:r>
              <a:rPr lang="en-US" sz="1500" smtClean="0"/>
              <a:t> if (msg_rsp.LLRPStatus.StatusCode != ENUM_StatusCode.M_Success)</a:t>
            </a:r>
          </a:p>
          <a:p>
            <a:pPr marL="463550" lvl="1" indent="0">
              <a:buFont typeface="Arial" charset="0"/>
              <a:buNone/>
            </a:pPr>
            <a:r>
              <a:rPr lang="zh-CN" altLang="en-US" sz="1500" smtClean="0">
                <a:ea typeface="宋体" charset="-122"/>
              </a:rPr>
              <a:t> </a:t>
            </a:r>
            <a:r>
              <a:rPr lang="en-US" sz="1500" smtClean="0"/>
              <a:t>  {</a:t>
            </a:r>
          </a:p>
          <a:p>
            <a:pPr marL="463550" lvl="1" indent="0">
              <a:buFont typeface="Arial" charset="0"/>
              <a:buNone/>
            </a:pPr>
            <a:r>
              <a:rPr lang="zh-CN" altLang="en-US" sz="1500" smtClean="0">
                <a:ea typeface="宋体" charset="-122"/>
              </a:rPr>
              <a:t>       </a:t>
            </a:r>
            <a:r>
              <a:rPr lang="en-US" sz="1500" smtClean="0"/>
              <a:t>Console.WriteLine(msg_rsp.LLRPStatus.StatusCode.ToString());</a:t>
            </a:r>
          </a:p>
          <a:p>
            <a:pPr marL="463550" lvl="1" indent="0">
              <a:buFont typeface="Arial" charset="0"/>
              <a:buNone/>
            </a:pPr>
            <a:r>
              <a:rPr lang="zh-CN" altLang="en-US" sz="1500" smtClean="0">
                <a:ea typeface="宋体" charset="-122"/>
              </a:rPr>
              <a:t>        </a:t>
            </a:r>
            <a:r>
              <a:rPr lang="en-US" sz="1500" smtClean="0"/>
              <a:t>reader.Close();</a:t>
            </a:r>
          </a:p>
          <a:p>
            <a:pPr marL="463550" lvl="1" indent="0">
              <a:buFont typeface="Arial" charset="0"/>
              <a:buNone/>
            </a:pPr>
            <a:r>
              <a:rPr lang="en-US" sz="1500" smtClean="0"/>
              <a:t> </a:t>
            </a:r>
            <a:r>
              <a:rPr lang="zh-CN" altLang="en-US" sz="1500" smtClean="0">
                <a:ea typeface="宋体" charset="-122"/>
              </a:rPr>
              <a:t>       </a:t>
            </a:r>
            <a:r>
              <a:rPr lang="en-US" sz="1500" smtClean="0"/>
              <a:t>return;</a:t>
            </a:r>
          </a:p>
          <a:p>
            <a:pPr marL="463550" lvl="1" indent="0">
              <a:buFont typeface="Arial" charset="0"/>
              <a:buNone/>
            </a:pPr>
            <a:r>
              <a:rPr lang="zh-CN" altLang="en-US" sz="1500" smtClean="0">
                <a:ea typeface="宋体" charset="-122"/>
              </a:rPr>
              <a:t>   </a:t>
            </a:r>
            <a:r>
              <a:rPr lang="en-US" sz="1500" smtClean="0"/>
              <a:t>}</a:t>
            </a:r>
          </a:p>
          <a:p>
            <a:pPr marL="463550" lvl="1" indent="0">
              <a:buFont typeface="Arial" charset="0"/>
              <a:buNone/>
            </a:pPr>
            <a:r>
              <a:rPr lang="en-US" altLang="zh-CN" sz="1500" smtClean="0">
                <a:ea typeface="宋体" charset="-122"/>
              </a:rPr>
              <a:t>}</a:t>
            </a:r>
            <a:endParaRPr lang="en-US" sz="1500" smtClean="0"/>
          </a:p>
        </p:txBody>
      </p:sp>
    </p:spTree>
    <p:extLst>
      <p:ext uri="{BB962C8B-B14F-4D97-AF65-F5344CB8AC3E}">
        <p14:creationId xmlns:p14="http://schemas.microsoft.com/office/powerpoint/2010/main" xmlns="" val="287466641"/>
      </p:ext>
    </p:extLst>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smtClean="0"/>
              <a:t>LTK</a:t>
            </a:r>
            <a:r>
              <a:rPr lang="en-US" altLang="zh-CN" smtClean="0">
                <a:ea typeface="宋体" charset="-122"/>
              </a:rPr>
              <a:t>-</a:t>
            </a:r>
            <a:r>
              <a:rPr lang="zh-CN" altLang="en-US" smtClean="0">
                <a:ea typeface="宋体" charset="-122"/>
              </a:rPr>
              <a:t>出厂设置</a:t>
            </a:r>
            <a:endParaRPr lang="en-US" smtClean="0"/>
          </a:p>
        </p:txBody>
      </p:sp>
      <p:sp>
        <p:nvSpPr>
          <p:cNvPr id="135171" name="Rectangle 3"/>
          <p:cNvSpPr>
            <a:spLocks noGrp="1" noChangeArrowheads="1"/>
          </p:cNvSpPr>
          <p:nvPr>
            <p:ph type="body" idx="1"/>
          </p:nvPr>
        </p:nvSpPr>
        <p:spPr>
          <a:xfrm>
            <a:off x="457200" y="965200"/>
            <a:ext cx="8534400" cy="5213350"/>
          </a:xfrm>
        </p:spPr>
        <p:txBody>
          <a:bodyPr>
            <a:normAutofit fontScale="92500" lnSpcReduction="10000"/>
          </a:bodyPr>
          <a:lstStyle/>
          <a:p>
            <a:pPr eaLnBrk="1" hangingPunct="1"/>
            <a:r>
              <a:rPr lang="zh-CN" altLang="en-US" sz="2000" smtClean="0">
                <a:ea typeface="宋体" charset="-122"/>
              </a:rPr>
              <a:t>出厂设置</a:t>
            </a:r>
            <a:endParaRPr lang="en-US" altLang="zh-CN" sz="2000" smtClean="0">
              <a:ea typeface="宋体" charset="-122"/>
            </a:endParaRPr>
          </a:p>
          <a:p>
            <a:pPr>
              <a:buFont typeface="Tahoma" pitchFamily="34" charset="0"/>
              <a:buNone/>
            </a:pPr>
            <a:r>
              <a:rPr lang="zh-CN" altLang="en-US" sz="1400" b="0" smtClean="0">
                <a:ea typeface="宋体" charset="-122"/>
              </a:rPr>
              <a:t>      </a:t>
            </a:r>
            <a:r>
              <a:rPr lang="en-US" sz="1400" b="0" smtClean="0"/>
              <a:t>MSG_SET_READER_CONFIG msg_cfg = new MSG_SET_READER_CONFIG();</a:t>
            </a:r>
          </a:p>
          <a:p>
            <a:pPr>
              <a:buFont typeface="Tahoma" pitchFamily="34" charset="0"/>
              <a:buNone/>
            </a:pPr>
            <a:r>
              <a:rPr lang="zh-CN" altLang="en-US" sz="1400" b="0" smtClean="0">
                <a:ea typeface="宋体" charset="-122"/>
              </a:rPr>
              <a:t>      </a:t>
            </a:r>
            <a:r>
              <a:rPr lang="en-US" sz="1400" b="0" smtClean="0"/>
              <a:t>MSG_ERROR_MESSAGE msg_err;</a:t>
            </a:r>
          </a:p>
          <a:p>
            <a:pPr>
              <a:buFont typeface="Tahoma" pitchFamily="34" charset="0"/>
              <a:buNone/>
            </a:pPr>
            <a:r>
              <a:rPr lang="zh-CN" altLang="en-US" sz="1400" b="0" smtClean="0">
                <a:ea typeface="宋体" charset="-122"/>
              </a:rPr>
              <a:t>      </a:t>
            </a:r>
            <a:r>
              <a:rPr lang="en-US" sz="1400" b="0" smtClean="0"/>
              <a:t>msg_cfg.ResetToFactoryDefault = true;</a:t>
            </a:r>
          </a:p>
          <a:p>
            <a:pPr>
              <a:buFont typeface="Tahoma" pitchFamily="34" charset="0"/>
              <a:buNone/>
            </a:pPr>
            <a:r>
              <a:rPr lang="zh-CN" altLang="en-US" sz="1400" b="0" smtClean="0">
                <a:ea typeface="宋体" charset="-122"/>
              </a:rPr>
              <a:t>      </a:t>
            </a:r>
            <a:r>
              <a:rPr lang="en-US" sz="1400" b="0" smtClean="0"/>
              <a:t>MSG_SET_READER_CONFIG_RESPONSE rsp_cfg = reader.SET_READER_CONFIG(msg_cfg, out </a:t>
            </a:r>
            <a:r>
              <a:rPr lang="zh-CN" altLang="en-US" sz="1400" b="0" smtClean="0">
                <a:ea typeface="宋体" charset="-122"/>
              </a:rPr>
              <a:t>                           </a:t>
            </a:r>
            <a:r>
              <a:rPr lang="en-US" sz="1400" b="0" smtClean="0"/>
              <a:t>msg_err, 12000);</a:t>
            </a:r>
          </a:p>
          <a:p>
            <a:pPr>
              <a:buFont typeface="Tahoma" pitchFamily="34" charset="0"/>
              <a:buNone/>
            </a:pPr>
            <a:endParaRPr lang="en-US" sz="1400" b="0" smtClean="0"/>
          </a:p>
          <a:p>
            <a:pPr>
              <a:buFont typeface="Tahoma" pitchFamily="34" charset="0"/>
              <a:buNone/>
            </a:pPr>
            <a:r>
              <a:rPr lang="en-US" sz="1400" b="0" smtClean="0"/>
              <a:t>       if (rsp_cfg != null)</a:t>
            </a:r>
          </a:p>
          <a:p>
            <a:pPr>
              <a:buFont typeface="Tahoma" pitchFamily="34" charset="0"/>
              <a:buNone/>
            </a:pPr>
            <a:r>
              <a:rPr lang="en-US" sz="1400" b="0" smtClean="0"/>
              <a:t>        {</a:t>
            </a:r>
          </a:p>
          <a:p>
            <a:pPr>
              <a:buFont typeface="Tahoma" pitchFamily="34" charset="0"/>
              <a:buNone/>
            </a:pPr>
            <a:r>
              <a:rPr lang="en-US" sz="1400" b="0" smtClean="0"/>
              <a:t>                if (rsp_cfg.LLRPStatus.StatusCode != ENUM_StatusCode.M_Success)</a:t>
            </a:r>
          </a:p>
          <a:p>
            <a:pPr>
              <a:buFont typeface="Tahoma" pitchFamily="34" charset="0"/>
              <a:buNone/>
            </a:pPr>
            <a:r>
              <a:rPr lang="en-US" sz="1400" b="0" smtClean="0"/>
              <a:t>                {</a:t>
            </a:r>
          </a:p>
          <a:p>
            <a:pPr>
              <a:buFont typeface="Tahoma" pitchFamily="34" charset="0"/>
              <a:buNone/>
            </a:pPr>
            <a:r>
              <a:rPr lang="en-US" sz="1400" b="0" smtClean="0"/>
              <a:t>                    Console.WriteLine(rsp_cfg.LLRPStatus.StatusCode.ToString());</a:t>
            </a:r>
          </a:p>
          <a:p>
            <a:pPr>
              <a:buFont typeface="Tahoma" pitchFamily="34" charset="0"/>
              <a:buNone/>
            </a:pPr>
            <a:r>
              <a:rPr lang="en-US" sz="1400" b="0" smtClean="0"/>
              <a:t>                    reader.Close();</a:t>
            </a:r>
          </a:p>
          <a:p>
            <a:pPr>
              <a:buFont typeface="Tahoma" pitchFamily="34" charset="0"/>
              <a:buNone/>
            </a:pPr>
            <a:r>
              <a:rPr lang="en-US" sz="1400" b="0" smtClean="0"/>
              <a:t>                    return;</a:t>
            </a:r>
          </a:p>
          <a:p>
            <a:pPr>
              <a:buFont typeface="Tahoma" pitchFamily="34" charset="0"/>
              <a:buNone/>
            </a:pPr>
            <a:r>
              <a:rPr lang="en-US" sz="1400" b="0" smtClean="0"/>
              <a:t>                }</a:t>
            </a:r>
          </a:p>
          <a:p>
            <a:pPr>
              <a:buFont typeface="Tahoma" pitchFamily="34" charset="0"/>
              <a:buNone/>
            </a:pPr>
            <a:r>
              <a:rPr lang="en-US" sz="1400" b="0" smtClean="0"/>
              <a:t>          }</a:t>
            </a:r>
            <a:endParaRPr lang="en-US" altLang="zh-CN" sz="1400" b="0" smtClean="0">
              <a:ea typeface="宋体" charset="-122"/>
            </a:endParaRPr>
          </a:p>
        </p:txBody>
      </p:sp>
    </p:spTree>
    <p:extLst>
      <p:ext uri="{BB962C8B-B14F-4D97-AF65-F5344CB8AC3E}">
        <p14:creationId xmlns:p14="http://schemas.microsoft.com/office/powerpoint/2010/main" xmlns="" val="4192809881"/>
      </p:ext>
    </p:extLst>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CN" smtClean="0">
                <a:ea typeface="宋体" charset="-122"/>
              </a:rPr>
              <a:t>LT</a:t>
            </a:r>
            <a:r>
              <a:rPr lang="en-US" smtClean="0"/>
              <a:t>K</a:t>
            </a:r>
            <a:r>
              <a:rPr lang="en-US" altLang="zh-CN" smtClean="0">
                <a:ea typeface="宋体" charset="-122"/>
              </a:rPr>
              <a:t>-</a:t>
            </a:r>
            <a:r>
              <a:rPr lang="zh-CN" altLang="en-US" smtClean="0">
                <a:ea typeface="宋体" charset="-122"/>
              </a:rPr>
              <a:t>读写器操作描述</a:t>
            </a:r>
            <a:endParaRPr lang="en-US" smtClean="0"/>
          </a:p>
        </p:txBody>
      </p:sp>
      <p:sp>
        <p:nvSpPr>
          <p:cNvPr id="136195"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增加</a:t>
            </a:r>
            <a:r>
              <a:rPr lang="en-US" altLang="zh-CN" sz="2000" smtClean="0">
                <a:ea typeface="宋体" charset="-122"/>
              </a:rPr>
              <a:t>ROSpecs</a:t>
            </a:r>
            <a:endParaRPr lang="en-US" sz="2000" smtClean="0"/>
          </a:p>
          <a:p>
            <a:pPr lvl="1" eaLnBrk="1" hangingPunct="1"/>
            <a:r>
              <a:rPr lang="zh-CN" altLang="en-US" sz="2000" smtClean="0">
                <a:ea typeface="宋体" charset="-122"/>
              </a:rPr>
              <a:t>增加操作消息</a:t>
            </a:r>
            <a:endParaRPr lang="en-US" altLang="zh-CN" sz="2000" smtClean="0">
              <a:ea typeface="宋体" charset="-122"/>
            </a:endParaRPr>
          </a:p>
          <a:p>
            <a:pPr lvl="2" eaLnBrk="1" hangingPunct="1"/>
            <a:r>
              <a:rPr lang="en-US" sz="1800" i="1" smtClean="0"/>
              <a:t>MSG_ADD_ROSPEC</a:t>
            </a:r>
          </a:p>
          <a:p>
            <a:pPr lvl="1" eaLnBrk="1" hangingPunct="1"/>
            <a:r>
              <a:rPr lang="zh-CN" altLang="en-US" sz="2000" smtClean="0">
                <a:ea typeface="宋体" charset="-122"/>
              </a:rPr>
              <a:t>增加操作参数</a:t>
            </a:r>
            <a:endParaRPr lang="en-US" sz="1800" i="1" smtClean="0"/>
          </a:p>
          <a:p>
            <a:pPr lvl="2" eaLnBrk="1" hangingPunct="1"/>
            <a:r>
              <a:rPr lang="en-US" sz="1800" i="1" smtClean="0"/>
              <a:t>PARAM_ROSpec</a:t>
            </a:r>
          </a:p>
          <a:p>
            <a:pPr lvl="2" eaLnBrk="1" hangingPunct="1"/>
            <a:r>
              <a:rPr lang="en-US" sz="1800" i="1" smtClean="0"/>
              <a:t>PARAM_ROBoundarySpec</a:t>
            </a:r>
          </a:p>
          <a:p>
            <a:pPr lvl="2" eaLnBrk="1" hangingPunct="1"/>
            <a:r>
              <a:rPr lang="en-US" sz="1800" i="1" smtClean="0"/>
              <a:t>PARAM_ROSpecStartTrigger</a:t>
            </a:r>
          </a:p>
          <a:p>
            <a:pPr lvl="2" eaLnBrk="1" hangingPunct="1"/>
            <a:r>
              <a:rPr lang="en-US" sz="1800" i="1" smtClean="0"/>
              <a:t>PARAM_ROSpecStopTrigger</a:t>
            </a:r>
          </a:p>
          <a:p>
            <a:pPr lvl="2" eaLnBrk="1" hangingPunct="1"/>
            <a:r>
              <a:rPr lang="en-US" sz="1800" i="1" smtClean="0"/>
              <a:t>PARAM_ROReportSpec</a:t>
            </a:r>
          </a:p>
          <a:p>
            <a:pPr lvl="2" eaLnBrk="1" hangingPunct="1"/>
            <a:r>
              <a:rPr lang="en-US" sz="1800" i="1" smtClean="0"/>
              <a:t>PARAM_TagReportContentSelector</a:t>
            </a:r>
          </a:p>
          <a:p>
            <a:pPr lvl="2" eaLnBrk="1" hangingPunct="1"/>
            <a:r>
              <a:rPr lang="en-US" sz="1800" i="1" smtClean="0"/>
              <a:t>PARAM_ImpinjTagReportContentSelector</a:t>
            </a:r>
          </a:p>
          <a:p>
            <a:pPr lvl="2" eaLnBrk="1" hangingPunct="1"/>
            <a:r>
              <a:rPr lang="en-US" sz="1800" i="1" smtClean="0"/>
              <a:t>PARAM_AISpec</a:t>
            </a:r>
          </a:p>
          <a:p>
            <a:pPr lvl="2" eaLnBrk="1" hangingPunct="1"/>
            <a:r>
              <a:rPr lang="en-US" sz="1800" i="1" smtClean="0"/>
              <a:t>PARAM_AISpecStopTrigger</a:t>
            </a:r>
          </a:p>
          <a:p>
            <a:pPr lvl="2" eaLnBrk="1" hangingPunct="1"/>
            <a:r>
              <a:rPr lang="en-US" sz="1800" i="1" smtClean="0"/>
              <a:t>PARAM_InventoryParameterSpec</a:t>
            </a:r>
          </a:p>
        </p:txBody>
      </p:sp>
    </p:spTree>
    <p:extLst>
      <p:ext uri="{BB962C8B-B14F-4D97-AF65-F5344CB8AC3E}">
        <p14:creationId xmlns:p14="http://schemas.microsoft.com/office/powerpoint/2010/main" xmlns="" val="2648519628"/>
      </p:ext>
    </p:extLst>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altLang="zh-CN" smtClean="0">
                <a:ea typeface="宋体" charset="-122"/>
              </a:rPr>
              <a:t>LT</a:t>
            </a:r>
            <a:r>
              <a:rPr lang="en-US" smtClean="0"/>
              <a:t>K</a:t>
            </a:r>
            <a:r>
              <a:rPr lang="en-US" altLang="zh-CN" smtClean="0">
                <a:ea typeface="宋体" charset="-122"/>
              </a:rPr>
              <a:t>-</a:t>
            </a:r>
            <a:r>
              <a:rPr lang="zh-CN" altLang="en-US" smtClean="0">
                <a:ea typeface="宋体" charset="-122"/>
              </a:rPr>
              <a:t>读写器操作描述</a:t>
            </a:r>
            <a:endParaRPr lang="en-US" smtClean="0"/>
          </a:p>
        </p:txBody>
      </p:sp>
      <p:sp>
        <p:nvSpPr>
          <p:cNvPr id="137219" name="Rectangle 3"/>
          <p:cNvSpPr>
            <a:spLocks noGrp="1" noChangeArrowheads="1"/>
          </p:cNvSpPr>
          <p:nvPr>
            <p:ph type="body" idx="1"/>
          </p:nvPr>
        </p:nvSpPr>
        <p:spPr>
          <a:xfrm>
            <a:off x="457200" y="965200"/>
            <a:ext cx="8534400" cy="5213350"/>
          </a:xfrm>
        </p:spPr>
        <p:txBody>
          <a:bodyPr>
            <a:normAutofit lnSpcReduction="10000"/>
          </a:bodyPr>
          <a:lstStyle/>
          <a:p>
            <a:pPr eaLnBrk="1" hangingPunct="1"/>
            <a:r>
              <a:rPr lang="zh-CN" altLang="en-US" sz="2000" smtClean="0">
                <a:ea typeface="宋体" charset="-122"/>
              </a:rPr>
              <a:t>生效</a:t>
            </a:r>
            <a:r>
              <a:rPr lang="en-US" altLang="zh-CN" sz="2000" smtClean="0">
                <a:ea typeface="宋体" charset="-122"/>
              </a:rPr>
              <a:t>ROSpecs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MSG_ENABLE_ROSPEC</a:t>
            </a:r>
            <a:r>
              <a:rPr lang="zh-CN" altLang="en-US" sz="1800" smtClean="0">
                <a:ea typeface="宋体" charset="-122"/>
              </a:rPr>
              <a:t> 及</a:t>
            </a:r>
            <a:r>
              <a:rPr lang="en-US" sz="1800" smtClean="0"/>
              <a:t>MSG_ENABLE_ROSPEC_RESPONSE</a:t>
            </a:r>
          </a:p>
          <a:p>
            <a:pPr eaLnBrk="1" hangingPunct="1"/>
            <a:r>
              <a:rPr lang="zh-CN" altLang="en-US" sz="2000" smtClean="0">
                <a:ea typeface="宋体" charset="-122"/>
              </a:rPr>
              <a:t>启动</a:t>
            </a:r>
            <a:r>
              <a:rPr lang="en-US" altLang="zh-CN" sz="2000" smtClean="0">
                <a:ea typeface="宋体" charset="-122"/>
              </a:rPr>
              <a:t>ROSpecs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MSG_START_ROSPEC</a:t>
            </a:r>
            <a:r>
              <a:rPr lang="zh-CN" altLang="en-US" sz="1800" smtClean="0">
                <a:ea typeface="宋体" charset="-122"/>
              </a:rPr>
              <a:t>及</a:t>
            </a:r>
            <a:r>
              <a:rPr lang="en-US" sz="1800" smtClean="0"/>
              <a:t>MSG_START_ROSPEC_RESPONSE</a:t>
            </a:r>
            <a:endParaRPr lang="en-US" sz="1800" i="1" smtClean="0"/>
          </a:p>
          <a:p>
            <a:pPr eaLnBrk="1" hangingPunct="1"/>
            <a:r>
              <a:rPr lang="zh-CN" altLang="en-US" sz="2000" smtClean="0">
                <a:ea typeface="宋体" charset="-122"/>
              </a:rPr>
              <a:t>无效</a:t>
            </a:r>
            <a:r>
              <a:rPr lang="en-US" altLang="zh-CN" sz="2000" smtClean="0">
                <a:ea typeface="宋体" charset="-122"/>
              </a:rPr>
              <a:t>ROSpecs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MSG_DISABLE_ROSPEC</a:t>
            </a:r>
            <a:r>
              <a:rPr lang="zh-CN" altLang="en-US" sz="1800" smtClean="0">
                <a:ea typeface="宋体" charset="-122"/>
              </a:rPr>
              <a:t>及</a:t>
            </a:r>
            <a:r>
              <a:rPr lang="en-US" sz="1800" smtClean="0"/>
              <a:t>MSG_DISABLE_ROSPEC_RESPONSE</a:t>
            </a:r>
          </a:p>
          <a:p>
            <a:pPr eaLnBrk="1" hangingPunct="1"/>
            <a:r>
              <a:rPr lang="zh-CN" altLang="en-US" sz="2000" smtClean="0">
                <a:ea typeface="宋体" charset="-122"/>
              </a:rPr>
              <a:t>停止</a:t>
            </a:r>
            <a:r>
              <a:rPr lang="en-US" altLang="zh-CN" sz="2000" smtClean="0">
                <a:ea typeface="宋体" charset="-122"/>
              </a:rPr>
              <a:t>ROSpecs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MSG_STOP_ROSPEC</a:t>
            </a:r>
            <a:r>
              <a:rPr lang="zh-CN" altLang="en-US" sz="1800" smtClean="0">
                <a:ea typeface="宋体" charset="-122"/>
              </a:rPr>
              <a:t>及</a:t>
            </a:r>
            <a:r>
              <a:rPr lang="en-US" sz="1800" smtClean="0"/>
              <a:t>MSG_STOP_ROSPEC_RESPONSE</a:t>
            </a:r>
          </a:p>
          <a:p>
            <a:pPr eaLnBrk="1" hangingPunct="1"/>
            <a:r>
              <a:rPr lang="zh-CN" altLang="en-US" sz="2000" smtClean="0">
                <a:ea typeface="宋体" charset="-122"/>
              </a:rPr>
              <a:t>删除</a:t>
            </a:r>
            <a:r>
              <a:rPr lang="en-US" altLang="zh-CN" sz="2000" smtClean="0">
                <a:ea typeface="宋体" charset="-122"/>
              </a:rPr>
              <a:t>ROSpecs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MSG_DELETE_ROSPEC</a:t>
            </a:r>
            <a:r>
              <a:rPr lang="zh-CN" altLang="en-US" sz="1800" smtClean="0">
                <a:ea typeface="宋体" charset="-122"/>
              </a:rPr>
              <a:t>及</a:t>
            </a:r>
            <a:r>
              <a:rPr lang="en-US" sz="1800" smtClean="0"/>
              <a:t>MSG_DELETE_ROSPEC_RESPONSE</a:t>
            </a:r>
            <a:endParaRPr lang="en-US" sz="1800" i="1" smtClean="0"/>
          </a:p>
          <a:p>
            <a:pPr lvl="2" eaLnBrk="1" hangingPunct="1"/>
            <a:endParaRPr lang="en-US" sz="1800" i="1" smtClean="0"/>
          </a:p>
          <a:p>
            <a:pPr lvl="2" eaLnBrk="1" hangingPunct="1"/>
            <a:endParaRPr lang="en-US" sz="1800" i="1" smtClean="0"/>
          </a:p>
        </p:txBody>
      </p:sp>
    </p:spTree>
    <p:extLst>
      <p:ext uri="{BB962C8B-B14F-4D97-AF65-F5344CB8AC3E}">
        <p14:creationId xmlns:p14="http://schemas.microsoft.com/office/powerpoint/2010/main" xmlns="" val="41681375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p:txBody>
          <a:bodyPr/>
          <a:lstStyle/>
          <a:p>
            <a:pPr eaLnBrk="1" hangingPunct="1"/>
            <a:endParaRPr lang="en-US" smtClean="0"/>
          </a:p>
        </p:txBody>
      </p:sp>
      <p:sp>
        <p:nvSpPr>
          <p:cNvPr id="9219" name="Content Placeholder 2"/>
          <p:cNvSpPr>
            <a:spLocks noGrp="1"/>
          </p:cNvSpPr>
          <p:nvPr>
            <p:ph idx="4294967295"/>
          </p:nvPr>
        </p:nvSpPr>
        <p:spPr/>
        <p:txBody>
          <a:bodyPr/>
          <a:lstStyle/>
          <a:p>
            <a:pPr eaLnBrk="1" hangingPunct="1"/>
            <a:endParaRPr lang="en-US" smtClean="0"/>
          </a:p>
        </p:txBody>
      </p:sp>
      <p:pic>
        <p:nvPicPr>
          <p:cNvPr id="9220"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21" name="Text Box 3"/>
          <p:cNvSpPr txBox="1">
            <a:spLocks noChangeArrowheads="1"/>
          </p:cNvSpPr>
          <p:nvPr/>
        </p:nvSpPr>
        <p:spPr bwMode="auto">
          <a:xfrm>
            <a:off x="3919538" y="2838450"/>
            <a:ext cx="1316037"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4400" i="1">
                <a:solidFill>
                  <a:schemeClr val="accent2"/>
                </a:solidFill>
                <a:latin typeface="Tahoma" pitchFamily="34" charset="0"/>
                <a:ea typeface="宋体" charset="-122"/>
                <a:cs typeface="Tahoma" pitchFamily="34" charset="0"/>
              </a:rPr>
              <a:t>频率</a:t>
            </a:r>
            <a:endParaRPr lang="en-US" sz="4400" i="1">
              <a:solidFill>
                <a:schemeClr val="accent2"/>
              </a:solidFill>
              <a:latin typeface="Tahoma" pitchFamily="34" charset="0"/>
              <a:ea typeface="宋体" charset="-122"/>
              <a:cs typeface="Tahoma" pitchFamily="34" charset="0"/>
            </a:endParaRPr>
          </a:p>
        </p:txBody>
      </p:sp>
      <p:sp>
        <p:nvSpPr>
          <p:cNvPr id="9222" name="Rectangle 5"/>
          <p:cNvSpPr>
            <a:spLocks noChangeArrowheads="1"/>
          </p:cNvSpPr>
          <p:nvPr/>
        </p:nvSpPr>
        <p:spPr bwMode="auto">
          <a:xfrm>
            <a:off x="2286000" y="4776788"/>
            <a:ext cx="4572000" cy="147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685800" lvl="1" indent="-228600">
              <a:buFont typeface="Arial" charset="0"/>
              <a:buChar char="•"/>
            </a:pPr>
            <a:r>
              <a:rPr lang="zh-CN" altLang="en-US" sz="2800" dirty="0">
                <a:ea typeface="宋体" charset="-122"/>
              </a:rPr>
              <a:t>波</a:t>
            </a:r>
            <a:r>
              <a:rPr lang="zh-CN" altLang="en-US" sz="2800" dirty="0" smtClean="0">
                <a:ea typeface="宋体" charset="-122"/>
              </a:rPr>
              <a:t>长频率</a:t>
            </a:r>
            <a:endParaRPr lang="en-US" sz="2800" dirty="0"/>
          </a:p>
          <a:p>
            <a:pPr marL="685800" lvl="1" indent="-228600">
              <a:buFont typeface="Arial" charset="0"/>
              <a:buChar char="•"/>
            </a:pPr>
            <a:r>
              <a:rPr lang="zh-CN" altLang="en-US" sz="2800" dirty="0" smtClean="0">
                <a:ea typeface="宋体" charset="-122"/>
              </a:rPr>
              <a:t>操</a:t>
            </a:r>
            <a:r>
              <a:rPr lang="zh-CN" altLang="en-US" sz="2800" dirty="0">
                <a:ea typeface="宋体" charset="-122"/>
              </a:rPr>
              <a:t>作频段</a:t>
            </a:r>
            <a:endParaRPr lang="en-US" sz="2800" dirty="0"/>
          </a:p>
          <a:p>
            <a:pPr marL="685800" lvl="1" indent="-228600">
              <a:buFont typeface="Arial" charset="0"/>
              <a:buChar char="•"/>
            </a:pPr>
            <a:r>
              <a:rPr lang="zh-CN" altLang="en-US" sz="2800" dirty="0">
                <a:ea typeface="宋体" charset="-122"/>
              </a:rPr>
              <a:t>信道</a:t>
            </a:r>
            <a:endParaRPr lang="en-US" sz="2800" dirty="0"/>
          </a:p>
        </p:txBody>
      </p:sp>
    </p:spTree>
    <p:extLst>
      <p:ext uri="{BB962C8B-B14F-4D97-AF65-F5344CB8AC3E}">
        <p14:creationId xmlns:p14="http://schemas.microsoft.com/office/powerpoint/2010/main" xmlns="" val="3381835533"/>
      </p:ext>
    </p:extLst>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CN" smtClean="0">
                <a:ea typeface="宋体" charset="-122"/>
              </a:rPr>
              <a:t>LT</a:t>
            </a:r>
            <a:r>
              <a:rPr lang="en-US" smtClean="0"/>
              <a:t>K</a:t>
            </a:r>
            <a:r>
              <a:rPr lang="en-US" altLang="zh-CN" smtClean="0">
                <a:ea typeface="宋体" charset="-122"/>
              </a:rPr>
              <a:t>-</a:t>
            </a:r>
            <a:r>
              <a:rPr lang="zh-CN" altLang="en-US" smtClean="0">
                <a:ea typeface="宋体" charset="-122"/>
              </a:rPr>
              <a:t>标签访问描述</a:t>
            </a:r>
            <a:endParaRPr lang="en-US" smtClean="0"/>
          </a:p>
        </p:txBody>
      </p:sp>
      <p:sp>
        <p:nvSpPr>
          <p:cNvPr id="138243"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增加</a:t>
            </a:r>
            <a:r>
              <a:rPr lang="en-US" altLang="zh-CN" sz="2000" smtClean="0">
                <a:ea typeface="宋体" charset="-122"/>
              </a:rPr>
              <a:t>AccessSpecs</a:t>
            </a:r>
            <a:endParaRPr lang="en-US" sz="2000" smtClean="0"/>
          </a:p>
          <a:p>
            <a:pPr lvl="1" eaLnBrk="1" hangingPunct="1"/>
            <a:r>
              <a:rPr lang="zh-CN" altLang="en-US" sz="2000" smtClean="0">
                <a:ea typeface="宋体" charset="-122"/>
              </a:rPr>
              <a:t>增加操作消息</a:t>
            </a:r>
            <a:endParaRPr lang="en-US" altLang="zh-CN" sz="2000" smtClean="0">
              <a:ea typeface="宋体" charset="-122"/>
            </a:endParaRPr>
          </a:p>
          <a:p>
            <a:pPr lvl="2" eaLnBrk="1" hangingPunct="1"/>
            <a:r>
              <a:rPr lang="en-US" sz="1800" i="1" smtClean="0"/>
              <a:t>MSG_ADD_ACCESSSPEC</a:t>
            </a:r>
          </a:p>
          <a:p>
            <a:pPr lvl="1" eaLnBrk="1" hangingPunct="1"/>
            <a:r>
              <a:rPr lang="zh-CN" altLang="en-US" sz="2000" smtClean="0">
                <a:ea typeface="宋体" charset="-122"/>
              </a:rPr>
              <a:t>增加操作参数</a:t>
            </a:r>
            <a:endParaRPr lang="en-US" sz="1800" i="1" smtClean="0"/>
          </a:p>
          <a:p>
            <a:pPr lvl="2" eaLnBrk="1" hangingPunct="1"/>
            <a:r>
              <a:rPr lang="en-US" sz="1800" i="1" smtClean="0"/>
              <a:t>PARAM_AccessSpecStopTrigger</a:t>
            </a:r>
          </a:p>
          <a:p>
            <a:pPr lvl="2" eaLnBrk="1" hangingPunct="1"/>
            <a:r>
              <a:rPr lang="en-US" sz="1800" i="1" smtClean="0"/>
              <a:t>PARAM_AccessCommand</a:t>
            </a:r>
          </a:p>
          <a:p>
            <a:pPr lvl="2" eaLnBrk="1" hangingPunct="1"/>
            <a:r>
              <a:rPr lang="en-US" sz="1800" i="1" smtClean="0"/>
              <a:t>PARAM_C1G2TagSpec</a:t>
            </a:r>
          </a:p>
          <a:p>
            <a:pPr lvl="2" eaLnBrk="1" hangingPunct="1"/>
            <a:r>
              <a:rPr lang="en-US" sz="1800" i="1" smtClean="0"/>
              <a:t>PARAM_C1G2Read</a:t>
            </a:r>
          </a:p>
          <a:p>
            <a:pPr lvl="2" eaLnBrk="1" hangingPunct="1"/>
            <a:r>
              <a:rPr lang="en-US" sz="1800" i="1" smtClean="0"/>
              <a:t>PARAM_C1G2Write</a:t>
            </a:r>
          </a:p>
          <a:p>
            <a:pPr lvl="2" eaLnBrk="1" hangingPunct="1"/>
            <a:r>
              <a:rPr lang="en-US" sz="1800" i="1" smtClean="0"/>
              <a:t>PARAM_ImpinjSetQTConfig</a:t>
            </a:r>
          </a:p>
          <a:p>
            <a:pPr lvl="2" eaLnBrk="1" hangingPunct="1"/>
            <a:r>
              <a:rPr lang="en-US" sz="1800" i="1" smtClean="0"/>
              <a:t>PARAM_AccessReportSpec</a:t>
            </a:r>
          </a:p>
        </p:txBody>
      </p:sp>
    </p:spTree>
    <p:extLst>
      <p:ext uri="{BB962C8B-B14F-4D97-AF65-F5344CB8AC3E}">
        <p14:creationId xmlns:p14="http://schemas.microsoft.com/office/powerpoint/2010/main" xmlns="" val="2562876769"/>
      </p:ext>
    </p:extLst>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mtClean="0">
                <a:ea typeface="宋体" charset="-122"/>
              </a:rPr>
              <a:t>LT</a:t>
            </a:r>
            <a:r>
              <a:rPr lang="en-US" smtClean="0"/>
              <a:t>K</a:t>
            </a:r>
            <a:r>
              <a:rPr lang="en-US" altLang="zh-CN" smtClean="0">
                <a:ea typeface="宋体" charset="-122"/>
              </a:rPr>
              <a:t>-</a:t>
            </a:r>
            <a:r>
              <a:rPr lang="zh-CN" altLang="en-US" smtClean="0">
                <a:ea typeface="宋体" charset="-122"/>
              </a:rPr>
              <a:t>标签访问描述</a:t>
            </a:r>
            <a:endParaRPr lang="en-US" smtClean="0"/>
          </a:p>
        </p:txBody>
      </p:sp>
      <p:sp>
        <p:nvSpPr>
          <p:cNvPr id="139267" name="Rectangle 3"/>
          <p:cNvSpPr>
            <a:spLocks noGrp="1" noChangeArrowheads="1"/>
          </p:cNvSpPr>
          <p:nvPr>
            <p:ph type="body" idx="1"/>
          </p:nvPr>
        </p:nvSpPr>
        <p:spPr>
          <a:xfrm>
            <a:off x="457200" y="965200"/>
            <a:ext cx="8534400" cy="5213350"/>
          </a:xfrm>
        </p:spPr>
        <p:txBody>
          <a:bodyPr/>
          <a:lstStyle/>
          <a:p>
            <a:pPr eaLnBrk="1" hangingPunct="1"/>
            <a:r>
              <a:rPr lang="zh-CN" altLang="en-US" sz="2000" smtClean="0">
                <a:ea typeface="宋体" charset="-122"/>
              </a:rPr>
              <a:t>生效</a:t>
            </a:r>
            <a:r>
              <a:rPr lang="en-US" altLang="zh-CN" sz="2000" smtClean="0">
                <a:ea typeface="宋体" charset="-122"/>
              </a:rPr>
              <a:t>AccessSpecs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MSG_ENABLE_ACCESSSPEC</a:t>
            </a:r>
            <a:r>
              <a:rPr lang="zh-CN" altLang="en-US" sz="1800" smtClean="0">
                <a:ea typeface="宋体" charset="-122"/>
              </a:rPr>
              <a:t>及</a:t>
            </a:r>
            <a:r>
              <a:rPr lang="en-US" sz="1800" smtClean="0"/>
              <a:t>MSG_ENABLE_ACCESSSPEC_RESPONSE</a:t>
            </a:r>
          </a:p>
          <a:p>
            <a:pPr eaLnBrk="1" hangingPunct="1"/>
            <a:r>
              <a:rPr lang="zh-CN" altLang="en-US" sz="2000" smtClean="0">
                <a:ea typeface="宋体" charset="-122"/>
              </a:rPr>
              <a:t>无效</a:t>
            </a:r>
            <a:r>
              <a:rPr lang="en-US" altLang="zh-CN" sz="2000" smtClean="0">
                <a:ea typeface="宋体" charset="-122"/>
              </a:rPr>
              <a:t>AccessSpecs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MSG_DISABLE_ACCESSSPEC</a:t>
            </a:r>
            <a:r>
              <a:rPr lang="zh-CN" altLang="en-US" sz="1800" smtClean="0">
                <a:ea typeface="宋体" charset="-122"/>
              </a:rPr>
              <a:t>及</a:t>
            </a:r>
            <a:r>
              <a:rPr lang="en-US" sz="1800" smtClean="0"/>
              <a:t>MSG_DISABLE_ACCESSSPEC_RESPONSE</a:t>
            </a:r>
          </a:p>
          <a:p>
            <a:pPr eaLnBrk="1" hangingPunct="1"/>
            <a:r>
              <a:rPr lang="zh-CN" altLang="en-US" sz="2000" smtClean="0">
                <a:ea typeface="宋体" charset="-122"/>
              </a:rPr>
              <a:t>删除</a:t>
            </a:r>
            <a:r>
              <a:rPr lang="en-US" altLang="zh-CN" sz="2000" smtClean="0">
                <a:ea typeface="宋体" charset="-122"/>
              </a:rPr>
              <a:t>AccessSpecs</a:t>
            </a:r>
            <a:endParaRPr lang="en-US" sz="2000" smtClean="0"/>
          </a:p>
          <a:p>
            <a:pPr lvl="1" eaLnBrk="1" hangingPunct="1"/>
            <a:r>
              <a:rPr lang="zh-CN" altLang="en-US" sz="2000" smtClean="0">
                <a:ea typeface="宋体" charset="-122"/>
              </a:rPr>
              <a:t>操作消息</a:t>
            </a:r>
            <a:endParaRPr lang="en-US" altLang="zh-CN" sz="2000" smtClean="0">
              <a:ea typeface="宋体" charset="-122"/>
            </a:endParaRPr>
          </a:p>
          <a:p>
            <a:pPr lvl="2" eaLnBrk="1" hangingPunct="1"/>
            <a:r>
              <a:rPr lang="en-US" sz="1800" smtClean="0"/>
              <a:t>MSG_DELETE_ACCESSSPEC</a:t>
            </a:r>
            <a:r>
              <a:rPr lang="zh-CN" altLang="en-US" sz="1800" smtClean="0">
                <a:ea typeface="宋体" charset="-122"/>
              </a:rPr>
              <a:t>及</a:t>
            </a:r>
            <a:r>
              <a:rPr lang="en-US" sz="1800" smtClean="0"/>
              <a:t>MSG_DELETE_ACCESSSPEC_RESPONSE</a:t>
            </a:r>
            <a:endParaRPr lang="en-US" sz="1800" i="1" smtClean="0"/>
          </a:p>
          <a:p>
            <a:pPr lvl="2" eaLnBrk="1" hangingPunct="1"/>
            <a:endParaRPr lang="en-US" sz="1800" i="1" smtClean="0"/>
          </a:p>
          <a:p>
            <a:pPr lvl="2" eaLnBrk="1" hangingPunct="1"/>
            <a:endParaRPr lang="en-US" sz="1800" i="1" smtClean="0"/>
          </a:p>
        </p:txBody>
      </p:sp>
    </p:spTree>
    <p:extLst>
      <p:ext uri="{BB962C8B-B14F-4D97-AF65-F5344CB8AC3E}">
        <p14:creationId xmlns:p14="http://schemas.microsoft.com/office/powerpoint/2010/main" xmlns="" val="3085727936"/>
      </p:ext>
    </p:extLst>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mtClean="0">
                <a:ea typeface="宋体" charset="-122"/>
              </a:rPr>
              <a:t>LT</a:t>
            </a:r>
            <a:r>
              <a:rPr lang="en-US" smtClean="0"/>
              <a:t>K</a:t>
            </a:r>
            <a:r>
              <a:rPr lang="en-US" altLang="zh-CN" smtClean="0">
                <a:ea typeface="宋体" charset="-122"/>
              </a:rPr>
              <a:t>-</a:t>
            </a:r>
            <a:r>
              <a:rPr lang="zh-CN" altLang="en-US" smtClean="0">
                <a:ea typeface="宋体" charset="-122"/>
              </a:rPr>
              <a:t>读写器参数设置</a:t>
            </a:r>
            <a:endParaRPr lang="en-US" smtClean="0"/>
          </a:p>
        </p:txBody>
      </p:sp>
      <p:sp>
        <p:nvSpPr>
          <p:cNvPr id="140291" name="Rectangle 3"/>
          <p:cNvSpPr>
            <a:spLocks noGrp="1" noChangeArrowheads="1"/>
          </p:cNvSpPr>
          <p:nvPr>
            <p:ph type="body" idx="1"/>
          </p:nvPr>
        </p:nvSpPr>
        <p:spPr>
          <a:xfrm>
            <a:off x="457200" y="965200"/>
            <a:ext cx="8534400" cy="5213350"/>
          </a:xfrm>
        </p:spPr>
        <p:txBody>
          <a:bodyPr>
            <a:normAutofit lnSpcReduction="10000"/>
          </a:bodyPr>
          <a:lstStyle/>
          <a:p>
            <a:pPr eaLnBrk="1" hangingPunct="1"/>
            <a:r>
              <a:rPr lang="zh-CN" altLang="en-US" sz="2000" smtClean="0">
                <a:ea typeface="宋体" charset="-122"/>
              </a:rPr>
              <a:t>设置读写器参数</a:t>
            </a:r>
            <a:endParaRPr lang="en-US" sz="2000" smtClean="0"/>
          </a:p>
          <a:p>
            <a:pPr lvl="1" eaLnBrk="1" hangingPunct="1"/>
            <a:r>
              <a:rPr lang="zh-CN" altLang="en-US" sz="2000" smtClean="0">
                <a:ea typeface="宋体" charset="-122"/>
              </a:rPr>
              <a:t>增加操作消息</a:t>
            </a:r>
            <a:endParaRPr lang="en-US" altLang="zh-CN" sz="2000" smtClean="0">
              <a:ea typeface="宋体" charset="-122"/>
            </a:endParaRPr>
          </a:p>
          <a:p>
            <a:pPr lvl="2" eaLnBrk="1" hangingPunct="1"/>
            <a:r>
              <a:rPr lang="en-US" sz="1800" i="1" smtClean="0"/>
              <a:t>MSG_SET_READER_CONFIG</a:t>
            </a:r>
          </a:p>
          <a:p>
            <a:pPr lvl="1" eaLnBrk="1" hangingPunct="1"/>
            <a:r>
              <a:rPr lang="zh-CN" altLang="en-US" sz="2000" smtClean="0">
                <a:ea typeface="宋体" charset="-122"/>
              </a:rPr>
              <a:t>增加操作参数</a:t>
            </a:r>
            <a:endParaRPr lang="en-US" sz="1800" i="1" smtClean="0"/>
          </a:p>
          <a:p>
            <a:pPr lvl="2" eaLnBrk="1" hangingPunct="1"/>
            <a:r>
              <a:rPr lang="en-US" sz="1800" i="1" smtClean="0"/>
              <a:t>PARAM_C1G2InventoryCommand</a:t>
            </a:r>
          </a:p>
          <a:p>
            <a:pPr lvl="2" eaLnBrk="1" hangingPunct="1"/>
            <a:r>
              <a:rPr lang="en-US" sz="1800" i="1" smtClean="0"/>
              <a:t>PARAM_C1G2RFControl</a:t>
            </a:r>
          </a:p>
          <a:p>
            <a:pPr lvl="2" eaLnBrk="1" hangingPunct="1"/>
            <a:r>
              <a:rPr lang="en-US" sz="1800" i="1" smtClean="0"/>
              <a:t>PARAM_C1G2SingulationControl</a:t>
            </a:r>
          </a:p>
          <a:p>
            <a:pPr lvl="2" eaLnBrk="1" hangingPunct="1"/>
            <a:r>
              <a:rPr lang="en-US" sz="1800" i="1" smtClean="0"/>
              <a:t>PARAM_ImpinjInventorySearchMode</a:t>
            </a:r>
          </a:p>
          <a:p>
            <a:pPr lvl="2" eaLnBrk="1" hangingPunct="1"/>
            <a:r>
              <a:rPr lang="en-US" sz="1800" i="1" smtClean="0"/>
              <a:t>PARAM_ImpinjLowDutyCycle</a:t>
            </a:r>
          </a:p>
          <a:p>
            <a:pPr lvl="2" eaLnBrk="1" hangingPunct="1"/>
            <a:r>
              <a:rPr lang="en-US" sz="1800" i="1" smtClean="0"/>
              <a:t>PARAM_AntennaConfiguration</a:t>
            </a:r>
          </a:p>
          <a:p>
            <a:pPr lvl="2" eaLnBrk="1" hangingPunct="1"/>
            <a:r>
              <a:rPr lang="en-US" sz="1800" i="1" smtClean="0"/>
              <a:t>PARAM_EventsAndReports</a:t>
            </a:r>
          </a:p>
          <a:p>
            <a:pPr lvl="3" eaLnBrk="1" hangingPunct="1"/>
            <a:r>
              <a:rPr lang="en-US" sz="1800" smtClean="0"/>
              <a:t>msg.EventsAndReports.HoldEventsAndReportsUponReconnect = true</a:t>
            </a:r>
            <a:endParaRPr lang="en-US" sz="1800" i="1" smtClean="0"/>
          </a:p>
          <a:p>
            <a:pPr lvl="2" eaLnBrk="1" hangingPunct="1"/>
            <a:r>
              <a:rPr lang="en-US" sz="1800" i="1" smtClean="0"/>
              <a:t>PARAM_KeepaliveSpec—</a:t>
            </a:r>
            <a:r>
              <a:rPr lang="zh-CN" altLang="en-US" sz="1800" i="1" smtClean="0">
                <a:ea typeface="宋体" charset="-122"/>
              </a:rPr>
              <a:t>定期与读写器握手</a:t>
            </a:r>
            <a:endParaRPr lang="en-US" sz="1800" i="1" smtClean="0"/>
          </a:p>
          <a:p>
            <a:pPr lvl="2" eaLnBrk="1" hangingPunct="1"/>
            <a:r>
              <a:rPr lang="en-US" sz="1800" i="1" smtClean="0"/>
              <a:t>PARAM_ReaderEventNotificationSpec</a:t>
            </a:r>
          </a:p>
          <a:p>
            <a:pPr lvl="2" eaLnBrk="1" hangingPunct="1"/>
            <a:r>
              <a:rPr lang="en-US" sz="1800" i="1" smtClean="0"/>
              <a:t>PARAM_GPIPortCurrentState</a:t>
            </a:r>
          </a:p>
          <a:p>
            <a:pPr lvl="2" eaLnBrk="1" hangingPunct="1"/>
            <a:r>
              <a:rPr lang="en-US" sz="1800" i="1" smtClean="0"/>
              <a:t>PARAM_GPOWriteData</a:t>
            </a:r>
          </a:p>
        </p:txBody>
      </p:sp>
    </p:spTree>
    <p:extLst>
      <p:ext uri="{BB962C8B-B14F-4D97-AF65-F5344CB8AC3E}">
        <p14:creationId xmlns:p14="http://schemas.microsoft.com/office/powerpoint/2010/main" xmlns="" val="590262483"/>
      </p:ext>
    </p:extLst>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zh-CN" altLang="en-US" smtClean="0">
                <a:ea typeface="宋体" charset="-122"/>
              </a:rPr>
              <a:t>实用工具</a:t>
            </a:r>
            <a:endParaRPr lang="en-US" smtClean="0"/>
          </a:p>
        </p:txBody>
      </p:sp>
      <p:sp>
        <p:nvSpPr>
          <p:cNvPr id="141315" name="Rectangle 3"/>
          <p:cNvSpPr>
            <a:spLocks noGrp="1" noChangeArrowheads="1"/>
          </p:cNvSpPr>
          <p:nvPr>
            <p:ph type="body" idx="1"/>
          </p:nvPr>
        </p:nvSpPr>
        <p:spPr>
          <a:xfrm>
            <a:off x="457200" y="965200"/>
            <a:ext cx="8534400" cy="5213350"/>
          </a:xfrm>
        </p:spPr>
        <p:txBody>
          <a:bodyPr/>
          <a:lstStyle/>
          <a:p>
            <a:pPr eaLnBrk="1" hangingPunct="1"/>
            <a:r>
              <a:rPr lang="zh-CN" altLang="en-US" sz="2000" dirty="0" smtClean="0">
                <a:ea typeface="宋体" charset="-122"/>
              </a:rPr>
              <a:t>标签读取距离测算</a:t>
            </a:r>
            <a:endParaRPr lang="en-US" sz="2000" dirty="0" smtClean="0"/>
          </a:p>
          <a:p>
            <a:pPr lvl="1" eaLnBrk="1" hangingPunct="1"/>
            <a:r>
              <a:rPr lang="en-US" sz="1800" dirty="0" smtClean="0">
                <a:hlinkClick r:id="rId3"/>
              </a:rPr>
              <a:t>http://www.daycounter.com/Calculators/Friis-Calculator.phtml</a:t>
            </a:r>
            <a:endParaRPr lang="en-US" sz="1800" dirty="0" smtClean="0"/>
          </a:p>
          <a:p>
            <a:pPr eaLnBrk="1" hangingPunct="1"/>
            <a:r>
              <a:rPr lang="zh-CN" altLang="en-US" sz="2000" dirty="0" smtClean="0">
                <a:ea typeface="宋体" charset="-122"/>
              </a:rPr>
              <a:t>读写器相关</a:t>
            </a:r>
            <a:endParaRPr lang="en-US" sz="2000" dirty="0" smtClean="0"/>
          </a:p>
          <a:p>
            <a:pPr lvl="1" eaLnBrk="1" hangingPunct="1"/>
            <a:r>
              <a:rPr lang="en-US" altLang="zh-CN" sz="2000" dirty="0" err="1" smtClean="0">
                <a:ea typeface="宋体" charset="-122"/>
              </a:rPr>
              <a:t>MultiReader</a:t>
            </a:r>
            <a:endParaRPr lang="en-US" altLang="zh-CN" sz="2000" dirty="0" smtClean="0">
              <a:ea typeface="宋体" charset="-122"/>
            </a:endParaRPr>
          </a:p>
          <a:p>
            <a:pPr lvl="1" eaLnBrk="1" hangingPunct="1"/>
            <a:endParaRPr lang="en-US" altLang="zh-CN" sz="2000" dirty="0" smtClean="0">
              <a:ea typeface="宋体" charset="-122"/>
            </a:endParaRPr>
          </a:p>
          <a:p>
            <a:pPr lvl="1" eaLnBrk="1" hangingPunct="1"/>
            <a:endParaRPr lang="en-US" sz="1800" dirty="0" smtClean="0"/>
          </a:p>
          <a:p>
            <a:pPr lvl="1" eaLnBrk="1" hangingPunct="1"/>
            <a:r>
              <a:rPr lang="en-US" sz="1800" dirty="0" err="1" smtClean="0"/>
              <a:t>WireShake</a:t>
            </a:r>
            <a:endParaRPr lang="en-US" sz="1800" dirty="0" smtClean="0"/>
          </a:p>
          <a:p>
            <a:pPr lvl="1" eaLnBrk="1" hangingPunct="1"/>
            <a:endParaRPr lang="en-US" sz="1800" dirty="0" smtClean="0"/>
          </a:p>
          <a:p>
            <a:pPr lvl="1" eaLnBrk="1" hangingPunct="1"/>
            <a:endParaRPr lang="en-US" sz="1800" dirty="0" smtClean="0"/>
          </a:p>
          <a:p>
            <a:pPr lvl="1" eaLnBrk="1" hangingPunct="1"/>
            <a:r>
              <a:rPr lang="en-US" sz="1800" dirty="0" smtClean="0">
                <a:hlinkClick r:id="rId4"/>
              </a:rPr>
              <a:t>http://llrp.org/tools/decode.html</a:t>
            </a:r>
            <a:endParaRPr lang="en-US" sz="1800" dirty="0" smtClean="0"/>
          </a:p>
          <a:p>
            <a:pPr lvl="1" eaLnBrk="1" hangingPunct="1"/>
            <a:endParaRPr lang="en-US" sz="1800" dirty="0" smtClean="0"/>
          </a:p>
          <a:p>
            <a:pPr lvl="1" eaLnBrk="1" hangingPunct="1"/>
            <a:r>
              <a:rPr lang="en-US" sz="1800" dirty="0" smtClean="0">
                <a:hlinkClick r:id="rId5"/>
              </a:rPr>
              <a:t>http://llrp-toolkit.cvs.sourceforge.net/viewvc/llrp-toolkit/LTK/</a:t>
            </a:r>
            <a:endParaRPr lang="en-US" sz="1800" dirty="0" smtClean="0"/>
          </a:p>
          <a:p>
            <a:pPr lvl="1" eaLnBrk="1" hangingPunct="1"/>
            <a:endParaRPr lang="en-US" sz="1800" dirty="0" smtClean="0"/>
          </a:p>
          <a:p>
            <a:pPr eaLnBrk="1" hangingPunct="1">
              <a:buFont typeface="Tahoma" pitchFamily="34" charset="0"/>
              <a:buNone/>
            </a:pPr>
            <a:endParaRPr lang="en-US" sz="1800" i="1" dirty="0" smtClean="0"/>
          </a:p>
          <a:p>
            <a:pPr lvl="2" eaLnBrk="1" hangingPunct="1"/>
            <a:endParaRPr lang="en-US" sz="1800" i="1" dirty="0" smtClean="0"/>
          </a:p>
        </p:txBody>
      </p:sp>
      <p:pic>
        <p:nvPicPr>
          <p:cNvPr id="141316"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667000" y="3124200"/>
            <a:ext cx="657225"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1317"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667000" y="2057400"/>
            <a:ext cx="638175" cy="72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1318" name="Picture 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648200" y="2833733"/>
            <a:ext cx="2362200" cy="154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1319" name="Picture 5"/>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290638" y="4876800"/>
            <a:ext cx="1704975"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88084442"/>
      </p:ext>
    </p:extLst>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RFID</a:t>
            </a:r>
            <a:r>
              <a:rPr lang="zh-CN" altLang="en-US" dirty="0"/>
              <a:t>中间件</a:t>
            </a:r>
            <a:endParaRPr lang="en-US" dirty="0" smtClean="0"/>
          </a:p>
        </p:txBody>
      </p:sp>
      <p:sp>
        <p:nvSpPr>
          <p:cNvPr id="8195" name="Content Placeholder 2"/>
          <p:cNvSpPr>
            <a:spLocks noGrp="1"/>
          </p:cNvSpPr>
          <p:nvPr>
            <p:ph idx="1"/>
          </p:nvPr>
        </p:nvSpPr>
        <p:spPr>
          <a:xfrm>
            <a:off x="336550" y="1085850"/>
            <a:ext cx="8486775" cy="5021263"/>
          </a:xfrm>
        </p:spPr>
        <p:txBody>
          <a:bodyPr>
            <a:normAutofit/>
          </a:bodyPr>
          <a:lstStyle/>
          <a:p>
            <a:r>
              <a:rPr lang="en-US" dirty="0" smtClean="0">
                <a:ea typeface="宋体" charset="-122"/>
              </a:rPr>
              <a:t>EPCIS</a:t>
            </a:r>
          </a:p>
          <a:p>
            <a:pPr lvl="1"/>
            <a:r>
              <a:rPr lang="en-US" dirty="0" smtClean="0">
                <a:ea typeface="宋体" charset="-122"/>
              </a:rPr>
              <a:t>EPC</a:t>
            </a:r>
            <a:r>
              <a:rPr lang="zh-CN" altLang="en-US" dirty="0" smtClean="0">
                <a:ea typeface="宋体" charset="-122"/>
              </a:rPr>
              <a:t>信息服务标准</a:t>
            </a:r>
            <a:endParaRPr lang="en-US" dirty="0">
              <a:ea typeface="宋体" charset="-122"/>
            </a:endParaRPr>
          </a:p>
          <a:p>
            <a:pPr lvl="1"/>
            <a:r>
              <a:rPr lang="en-US" sz="1800" dirty="0" smtClean="0">
                <a:ea typeface="宋体" charset="-122"/>
              </a:rPr>
              <a:t>SOA</a:t>
            </a:r>
            <a:r>
              <a:rPr lang="zh-CN" altLang="en-US" sz="1800" dirty="0">
                <a:ea typeface="宋体" charset="-122"/>
              </a:rPr>
              <a:t>架</a:t>
            </a:r>
            <a:r>
              <a:rPr lang="zh-CN" altLang="en-US" sz="1800" dirty="0" smtClean="0">
                <a:ea typeface="宋体" charset="-122"/>
              </a:rPr>
              <a:t>构，以</a:t>
            </a:r>
            <a:r>
              <a:rPr lang="en-US" altLang="zh-CN" sz="1800" dirty="0" smtClean="0">
                <a:ea typeface="宋体" charset="-122"/>
              </a:rPr>
              <a:t>Web Service</a:t>
            </a:r>
            <a:r>
              <a:rPr lang="zh-CN" altLang="en-US" sz="1800" dirty="0" smtClean="0">
                <a:ea typeface="宋体" charset="-122"/>
              </a:rPr>
              <a:t>交换数据</a:t>
            </a:r>
            <a:endParaRPr lang="en-US" altLang="zh-CN" sz="1800" dirty="0" smtClean="0">
              <a:ea typeface="宋体" charset="-122"/>
            </a:endParaRPr>
          </a:p>
          <a:p>
            <a:pPr lvl="1"/>
            <a:r>
              <a:rPr lang="zh-CN" altLang="en-US" sz="1800" dirty="0">
                <a:ea typeface="宋体" charset="-122"/>
              </a:rPr>
              <a:t>供应</a:t>
            </a:r>
            <a:r>
              <a:rPr lang="zh-CN" altLang="en-US" sz="1800" dirty="0" smtClean="0">
                <a:ea typeface="宋体" charset="-122"/>
              </a:rPr>
              <a:t>链上不同的组织间交互数据的平台</a:t>
            </a:r>
            <a:endParaRPr lang="en-US" dirty="0" smtClean="0">
              <a:ea typeface="宋体" charset="-122"/>
            </a:endParaRPr>
          </a:p>
          <a:p>
            <a:r>
              <a:rPr lang="zh-CN" altLang="en-US" dirty="0" smtClean="0">
                <a:ea typeface="宋体" charset="-122"/>
              </a:rPr>
              <a:t>应用服务器中间件</a:t>
            </a:r>
            <a:endParaRPr lang="en-US" dirty="0" smtClean="0"/>
          </a:p>
          <a:p>
            <a:pPr lvl="1"/>
            <a:r>
              <a:rPr lang="en-US" dirty="0" smtClean="0">
                <a:ea typeface="宋体" charset="-122"/>
              </a:rPr>
              <a:t>Microsoft BizTalk</a:t>
            </a:r>
            <a:endParaRPr lang="en-US" dirty="0">
              <a:ea typeface="宋体" charset="-122"/>
            </a:endParaRPr>
          </a:p>
          <a:p>
            <a:pPr lvl="1"/>
            <a:r>
              <a:rPr lang="en-US" sz="1800" dirty="0" smtClean="0">
                <a:ea typeface="宋体" charset="-122"/>
              </a:rPr>
              <a:t>IBM </a:t>
            </a:r>
            <a:r>
              <a:rPr lang="en-US" sz="1800" dirty="0" err="1" smtClean="0"/>
              <a:t>WebSphere</a:t>
            </a:r>
            <a:endParaRPr lang="en-US" sz="1800" dirty="0" smtClean="0"/>
          </a:p>
          <a:p>
            <a:pPr lvl="1"/>
            <a:r>
              <a:rPr lang="en-US" sz="1800" dirty="0" smtClean="0">
                <a:ea typeface="宋体" charset="-122"/>
              </a:rPr>
              <a:t>Oracle Edge Server</a:t>
            </a:r>
          </a:p>
          <a:p>
            <a:pPr lvl="1"/>
            <a:r>
              <a:rPr lang="en-US" sz="1800" dirty="0" smtClean="0">
                <a:ea typeface="宋体" charset="-122"/>
              </a:rPr>
              <a:t>SAP(Sybase)RFID Anywhere</a:t>
            </a:r>
          </a:p>
          <a:p>
            <a:r>
              <a:rPr lang="zh-CN" altLang="en-US" dirty="0">
                <a:ea typeface="宋体" charset="-122"/>
              </a:rPr>
              <a:t>开源</a:t>
            </a:r>
            <a:r>
              <a:rPr lang="zh-CN" altLang="en-US" dirty="0" smtClean="0">
                <a:ea typeface="宋体" charset="-122"/>
              </a:rPr>
              <a:t>中</a:t>
            </a:r>
            <a:r>
              <a:rPr lang="zh-CN" altLang="en-US" dirty="0">
                <a:ea typeface="宋体" charset="-122"/>
              </a:rPr>
              <a:t>间件</a:t>
            </a:r>
            <a:endParaRPr lang="en-US" dirty="0"/>
          </a:p>
          <a:p>
            <a:pPr lvl="1"/>
            <a:r>
              <a:rPr lang="en-US" dirty="0">
                <a:ea typeface="宋体" charset="-122"/>
              </a:rPr>
              <a:t>http://www.fosstrak.org/fc</a:t>
            </a:r>
            <a:r>
              <a:rPr lang="en-US" dirty="0" smtClean="0">
                <a:ea typeface="宋体" charset="-122"/>
              </a:rPr>
              <a:t>/</a:t>
            </a:r>
            <a:endParaRPr lang="en-US" dirty="0">
              <a:ea typeface="宋体" charset="-122"/>
            </a:endParaRPr>
          </a:p>
        </p:txBody>
      </p:sp>
    </p:spTree>
    <p:extLst>
      <p:ext uri="{BB962C8B-B14F-4D97-AF65-F5344CB8AC3E}">
        <p14:creationId xmlns:p14="http://schemas.microsoft.com/office/powerpoint/2010/main" xmlns="" val="18968234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t>RFID</a:t>
            </a:r>
            <a:r>
              <a:rPr lang="zh-CN" altLang="en-US" dirty="0" smtClean="0"/>
              <a:t>中间件</a:t>
            </a:r>
            <a:endParaRPr lang="en-US" dirty="0" smtClean="0"/>
          </a:p>
        </p:txBody>
      </p:sp>
      <p:sp>
        <p:nvSpPr>
          <p:cNvPr id="68611"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pic>
        <p:nvPicPr>
          <p:cNvPr id="68612"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1066800"/>
            <a:ext cx="75438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12578607"/>
      </p:ext>
    </p:extLst>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RFID </a:t>
            </a:r>
            <a:r>
              <a:rPr lang="zh-CN" altLang="en-US" smtClean="0">
                <a:ea typeface="宋体" charset="-122"/>
              </a:rPr>
              <a:t>中间件标准</a:t>
            </a:r>
            <a:endParaRPr lang="en-US" smtClean="0"/>
          </a:p>
        </p:txBody>
      </p:sp>
      <p:sp>
        <p:nvSpPr>
          <p:cNvPr id="69635"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pic>
        <p:nvPicPr>
          <p:cNvPr id="6963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0" y="914400"/>
            <a:ext cx="69342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08475904"/>
      </p:ext>
    </p:extLst>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RFID </a:t>
            </a:r>
            <a:r>
              <a:rPr lang="zh-CN" altLang="en-US" smtClean="0">
                <a:ea typeface="宋体" charset="-122"/>
              </a:rPr>
              <a:t>中间件</a:t>
            </a:r>
            <a:r>
              <a:rPr lang="en-US" altLang="zh-CN" smtClean="0">
                <a:ea typeface="宋体" charset="-122"/>
              </a:rPr>
              <a:t>-BizTalk</a:t>
            </a:r>
            <a:endParaRPr lang="en-US" smtClean="0"/>
          </a:p>
        </p:txBody>
      </p:sp>
      <p:sp>
        <p:nvSpPr>
          <p:cNvPr id="70659"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pic>
        <p:nvPicPr>
          <p:cNvPr id="7066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838200"/>
            <a:ext cx="7675563" cy="523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35958871"/>
      </p:ext>
    </p:extLst>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t>RFID </a:t>
            </a:r>
            <a:r>
              <a:rPr lang="zh-CN" altLang="en-US" dirty="0" smtClean="0">
                <a:ea typeface="宋体" charset="-122"/>
              </a:rPr>
              <a:t>中间件</a:t>
            </a:r>
            <a:r>
              <a:rPr lang="en-US" altLang="zh-CN" dirty="0" smtClean="0">
                <a:ea typeface="宋体" charset="-122"/>
              </a:rPr>
              <a:t>-IBM</a:t>
            </a:r>
            <a:r>
              <a:rPr lang="zh-CN" altLang="en-US" dirty="0" smtClean="0">
                <a:ea typeface="宋体" charset="-122"/>
              </a:rPr>
              <a:t> </a:t>
            </a:r>
            <a:r>
              <a:rPr lang="en-US" dirty="0" err="1" smtClean="0"/>
              <a:t>WebSphere</a:t>
            </a:r>
            <a:endParaRPr lang="en-US" dirty="0" smtClean="0"/>
          </a:p>
        </p:txBody>
      </p:sp>
      <p:sp>
        <p:nvSpPr>
          <p:cNvPr id="71683"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pic>
        <p:nvPicPr>
          <p:cNvPr id="71684" name="Picture 2" descr="图 2.2 IBM RFID解决方案"/>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1066800"/>
            <a:ext cx="72390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98003238"/>
      </p:ext>
    </p:extLst>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RFID </a:t>
            </a:r>
            <a:r>
              <a:rPr lang="zh-CN" altLang="en-US" smtClean="0">
                <a:ea typeface="宋体" charset="-122"/>
              </a:rPr>
              <a:t>中间件</a:t>
            </a:r>
            <a:r>
              <a:rPr lang="en-US" altLang="zh-CN" smtClean="0">
                <a:ea typeface="宋体" charset="-122"/>
              </a:rPr>
              <a:t>-Oracle Edge Server</a:t>
            </a:r>
            <a:endParaRPr lang="en-US" smtClean="0"/>
          </a:p>
        </p:txBody>
      </p:sp>
      <p:sp>
        <p:nvSpPr>
          <p:cNvPr id="72707"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pic>
        <p:nvPicPr>
          <p:cNvPr id="72708"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 y="1100138"/>
            <a:ext cx="8305800" cy="4657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01896950"/>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smtClean="0">
                <a:ea typeface="宋体" charset="-122"/>
              </a:rPr>
              <a:t>波长和频率</a:t>
            </a:r>
            <a:endParaRPr lang="en-US" dirty="0" smtClean="0"/>
          </a:p>
        </p:txBody>
      </p:sp>
      <p:sp>
        <p:nvSpPr>
          <p:cNvPr id="12291" name="Text Box 4"/>
          <p:cNvSpPr txBox="1">
            <a:spLocks noChangeArrowheads="1"/>
          </p:cNvSpPr>
          <p:nvPr/>
        </p:nvSpPr>
        <p:spPr bwMode="auto">
          <a:xfrm>
            <a:off x="3525838" y="4833938"/>
            <a:ext cx="4632325"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dirty="0"/>
              <a:t>FCC = 300/915MHz ~ 33cm (~13”)</a:t>
            </a:r>
          </a:p>
          <a:p>
            <a:endParaRPr lang="en-US" dirty="0"/>
          </a:p>
          <a:p>
            <a:r>
              <a:rPr lang="en-US" dirty="0"/>
              <a:t>China = 300/</a:t>
            </a:r>
            <a:r>
              <a:rPr lang="en-US" altLang="zh-CN" dirty="0">
                <a:ea typeface="宋体" charset="-122"/>
              </a:rPr>
              <a:t>920</a:t>
            </a:r>
            <a:r>
              <a:rPr lang="en-US" dirty="0"/>
              <a:t>MHz ~ 32cm</a:t>
            </a:r>
          </a:p>
        </p:txBody>
      </p:sp>
      <p:pic>
        <p:nvPicPr>
          <p:cNvPr id="12292"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6938" y="1336675"/>
            <a:ext cx="74104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pic>
        <p:nvPicPr>
          <p:cNvPr id="12293"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2938" y="4621213"/>
            <a:ext cx="2128837" cy="1284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Tree>
    <p:extLst>
      <p:ext uri="{BB962C8B-B14F-4D97-AF65-F5344CB8AC3E}">
        <p14:creationId xmlns:p14="http://schemas.microsoft.com/office/powerpoint/2010/main" xmlns="" val="2840274158"/>
      </p:ext>
    </p:extLst>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41300" y="33867"/>
            <a:ext cx="8585200" cy="722489"/>
          </a:xfrm>
        </p:spPr>
        <p:txBody>
          <a:bodyPr/>
          <a:lstStyle/>
          <a:p>
            <a:pPr eaLnBrk="1" hangingPunct="1"/>
            <a:r>
              <a:rPr lang="en-US" dirty="0" smtClean="0"/>
              <a:t>RFID </a:t>
            </a:r>
            <a:r>
              <a:rPr lang="zh-CN" altLang="en-US" dirty="0" smtClean="0">
                <a:ea typeface="宋体" charset="-122"/>
              </a:rPr>
              <a:t>中间件</a:t>
            </a:r>
            <a:r>
              <a:rPr lang="en-US" altLang="zh-CN" dirty="0" smtClean="0">
                <a:ea typeface="宋体" charset="-122"/>
              </a:rPr>
              <a:t>-Sybase(SAP)RFID Anywhere</a:t>
            </a:r>
            <a:endParaRPr lang="en-US" dirty="0" smtClean="0"/>
          </a:p>
        </p:txBody>
      </p:sp>
      <p:sp>
        <p:nvSpPr>
          <p:cNvPr id="73731"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pic>
        <p:nvPicPr>
          <p:cNvPr id="7373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 y="1219200"/>
            <a:ext cx="80772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43062854"/>
      </p:ext>
    </p:extLst>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a:t>Speedway Antenna Hub</a:t>
            </a:r>
          </a:p>
        </p:txBody>
      </p:sp>
    </p:spTree>
    <p:extLst>
      <p:ext uri="{BB962C8B-B14F-4D97-AF65-F5344CB8AC3E}">
        <p14:creationId xmlns:p14="http://schemas.microsoft.com/office/powerpoint/2010/main" xmlns="" val="4202036813"/>
      </p:ext>
    </p:extLst>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Speedway Antenna Hub</a:t>
            </a:r>
          </a:p>
        </p:txBody>
      </p:sp>
      <p:pic>
        <p:nvPicPr>
          <p:cNvPr id="5123" name="Content Placeholder 1"/>
          <p:cNvPicPr>
            <a:picLocks noGrp="1" noChangeAspect="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1268413" y="1154113"/>
            <a:ext cx="6237287" cy="5010150"/>
          </a:xfrm>
        </p:spPr>
      </p:pic>
      <p:pic>
        <p:nvPicPr>
          <p:cNvPr id="5124" name="Picture 2"/>
          <p:cNvPicPr>
            <a:picLocks noChangeAspect="1"/>
          </p:cNvPicPr>
          <p:nvPr/>
        </p:nvPicPr>
        <p:blipFill>
          <a:blip r:embed="rId3" cstate="print">
            <a:extLst>
              <a:ext uri="{28A0092B-C50C-407E-A947-70E740481C1C}">
                <a14:useLocalDpi xmlns:a14="http://schemas.microsoft.com/office/drawing/2010/main" xmlns="" val="0"/>
              </a:ext>
            </a:extLst>
          </a:blip>
          <a:srcRect l="8720" t="14230" r="8459" b="13908"/>
          <a:stretch>
            <a:fillRect/>
          </a:stretch>
        </p:blipFill>
        <p:spPr bwMode="auto">
          <a:xfrm>
            <a:off x="5762625" y="1157288"/>
            <a:ext cx="2484438"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1487488" y="1157288"/>
            <a:ext cx="3646487"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zh-CN" altLang="en-US">
                <a:ea typeface="宋体" charset="-122"/>
              </a:rPr>
              <a:t>每个读写器射频端口可以扩展出</a:t>
            </a:r>
            <a:r>
              <a:rPr lang="en-US" altLang="zh-CN">
                <a:ea typeface="宋体" charset="-122"/>
              </a:rPr>
              <a:t>8</a:t>
            </a:r>
            <a:r>
              <a:rPr lang="zh-CN" altLang="en-US">
                <a:ea typeface="宋体" charset="-122"/>
              </a:rPr>
              <a:t>个端口，一个读写器最多可带</a:t>
            </a:r>
            <a:r>
              <a:rPr lang="en-US" altLang="zh-CN">
                <a:ea typeface="宋体" charset="-122"/>
              </a:rPr>
              <a:t>32</a:t>
            </a:r>
            <a:r>
              <a:rPr lang="zh-CN" altLang="en-US">
                <a:ea typeface="宋体" charset="-122"/>
              </a:rPr>
              <a:t>口</a:t>
            </a:r>
            <a:endParaRPr lang="en-US"/>
          </a:p>
        </p:txBody>
      </p:sp>
      <p:sp>
        <p:nvSpPr>
          <p:cNvPr id="11" name="TextBox 10"/>
          <p:cNvSpPr txBox="1">
            <a:spLocks noChangeArrowheads="1"/>
          </p:cNvSpPr>
          <p:nvPr/>
        </p:nvSpPr>
        <p:spPr bwMode="auto">
          <a:xfrm>
            <a:off x="185738" y="4235450"/>
            <a:ext cx="21653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zh-CN" altLang="en-US">
                <a:ea typeface="宋体" charset="-122"/>
              </a:rPr>
              <a:t>每个端口都具有保护设计</a:t>
            </a:r>
            <a:endParaRPr lang="en-US"/>
          </a:p>
        </p:txBody>
      </p:sp>
      <p:sp>
        <p:nvSpPr>
          <p:cNvPr id="12" name="TextBox 11"/>
          <p:cNvSpPr txBox="1">
            <a:spLocks noChangeArrowheads="1"/>
          </p:cNvSpPr>
          <p:nvPr/>
        </p:nvSpPr>
        <p:spPr bwMode="auto">
          <a:xfrm>
            <a:off x="6891338" y="2930525"/>
            <a:ext cx="21637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zh-CN" altLang="en-US">
                <a:ea typeface="宋体" charset="-122"/>
              </a:rPr>
              <a:t>需要结合</a:t>
            </a:r>
            <a:r>
              <a:rPr lang="en-US"/>
              <a:t>GPIO Adapter</a:t>
            </a:r>
            <a:r>
              <a:rPr lang="zh-CN" altLang="en-US">
                <a:ea typeface="宋体" charset="-122"/>
              </a:rPr>
              <a:t>时间</a:t>
            </a:r>
            <a:endParaRPr lang="en-US"/>
          </a:p>
        </p:txBody>
      </p:sp>
      <p:sp>
        <p:nvSpPr>
          <p:cNvPr id="14" name="TextBox 13"/>
          <p:cNvSpPr txBox="1">
            <a:spLocks noChangeArrowheads="1"/>
          </p:cNvSpPr>
          <p:nvPr/>
        </p:nvSpPr>
        <p:spPr bwMode="auto">
          <a:xfrm>
            <a:off x="3598863" y="5580063"/>
            <a:ext cx="21637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r>
              <a:rPr lang="zh-CN" altLang="en-US">
                <a:ea typeface="宋体" charset="-122"/>
              </a:rPr>
              <a:t>内嵌固件减少切换时间</a:t>
            </a:r>
            <a:endParaRPr lang="en-US"/>
          </a:p>
        </p:txBody>
      </p:sp>
    </p:spTree>
    <p:extLst>
      <p:ext uri="{BB962C8B-B14F-4D97-AF65-F5344CB8AC3E}">
        <p14:creationId xmlns:p14="http://schemas.microsoft.com/office/powerpoint/2010/main" xmlns="" val="30062898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zh-CN" altLang="en-US" smtClean="0">
                <a:ea typeface="宋体" charset="-122"/>
              </a:rPr>
              <a:t>连接方式</a:t>
            </a:r>
            <a:endParaRPr lang="en-US" smtClean="0"/>
          </a:p>
        </p:txBody>
      </p:sp>
      <p:grpSp>
        <p:nvGrpSpPr>
          <p:cNvPr id="6147" name="Group 3"/>
          <p:cNvGrpSpPr>
            <a:grpSpLocks/>
          </p:cNvGrpSpPr>
          <p:nvPr/>
        </p:nvGrpSpPr>
        <p:grpSpPr bwMode="auto">
          <a:xfrm>
            <a:off x="615950" y="1316038"/>
            <a:ext cx="8486775" cy="4302125"/>
            <a:chOff x="0" y="0"/>
            <a:chExt cx="6420300" cy="3253795"/>
          </a:xfrm>
        </p:grpSpPr>
        <p:sp>
          <p:nvSpPr>
            <p:cNvPr id="6148" name="Text Box 2"/>
            <p:cNvSpPr txBox="1">
              <a:spLocks noChangeArrowheads="1"/>
            </p:cNvSpPr>
            <p:nvPr/>
          </p:nvSpPr>
          <p:spPr bwMode="auto">
            <a:xfrm>
              <a:off x="3736541" y="749939"/>
              <a:ext cx="1059125" cy="2095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zh-CN" altLang="en-US" sz="1200">
                  <a:latin typeface="Calibri" pitchFamily="34" charset="0"/>
                  <a:ea typeface="宋体" charset="-122"/>
                  <a:cs typeface="Calibri" pitchFamily="34" charset="0"/>
                </a:rPr>
                <a:t>端口</a:t>
              </a:r>
              <a:r>
                <a:rPr lang="en-US" altLang="zh-CN" sz="1200">
                  <a:latin typeface="Calibri" pitchFamily="34" charset="0"/>
                  <a:ea typeface="宋体" charset="-122"/>
                  <a:cs typeface="Calibri" pitchFamily="34" charset="0"/>
                </a:rPr>
                <a:t>1</a:t>
              </a:r>
              <a:endParaRPr lang="en-US" sz="1200">
                <a:latin typeface="Calibri" pitchFamily="34" charset="0"/>
                <a:cs typeface="Calibri" pitchFamily="34" charset="0"/>
              </a:endParaRPr>
            </a:p>
          </p:txBody>
        </p:sp>
        <p:sp>
          <p:nvSpPr>
            <p:cNvPr id="6149" name="Text Box 2"/>
            <p:cNvSpPr txBox="1">
              <a:spLocks noChangeArrowheads="1"/>
            </p:cNvSpPr>
            <p:nvPr/>
          </p:nvSpPr>
          <p:spPr bwMode="auto">
            <a:xfrm rot="-768611">
              <a:off x="986762" y="563972"/>
              <a:ext cx="1657761" cy="1745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zh-CN" altLang="en-US" sz="900">
                  <a:latin typeface="Calibri" pitchFamily="34" charset="0"/>
                  <a:ea typeface="宋体" charset="-122"/>
                  <a:cs typeface="Calibri" pitchFamily="34" charset="0"/>
                </a:rPr>
                <a:t>射频线缆</a:t>
              </a:r>
              <a:endParaRPr lang="en-US" sz="1200">
                <a:latin typeface="Calibri" pitchFamily="34" charset="0"/>
                <a:cs typeface="Calibri" pitchFamily="34" charset="0"/>
              </a:endParaRPr>
            </a:p>
          </p:txBody>
        </p:sp>
        <p:pic>
          <p:nvPicPr>
            <p:cNvPr id="7" name="Picture 6" descr="C:\Users\thillstr\AppData\Local\Temp\GPIO_Adapter_Big_Top.tif"/>
            <p:cNvPicPr>
              <a:picLocks noChangeAspect="1"/>
            </p:cNvPicPr>
            <p:nvPr/>
          </p:nvPicPr>
          <p:blipFill>
            <a:blip r:embed="rId2" cstate="print">
              <a:extLst/>
            </a:blip>
            <a:srcRect/>
            <a:stretch>
              <a:fillRect/>
            </a:stretch>
          </p:blipFill>
          <p:spPr bwMode="auto">
            <a:xfrm>
              <a:off x="2012995" y="1243321"/>
              <a:ext cx="907822" cy="506538"/>
            </a:xfrm>
            <a:prstGeom prst="rect">
              <a:avLst/>
            </a:prstGeom>
            <a:noFill/>
            <a:ln>
              <a:noFill/>
            </a:ln>
            <a:effectLst>
              <a:softEdge rad="31750"/>
            </a:effectLst>
          </p:spPr>
        </p:pic>
        <p:pic>
          <p:nvPicPr>
            <p:cNvPr id="8" name="Picture 7" descr="V:\Communications\Photos\Speedway_Revolution\R420\speeddown.GIF"/>
            <p:cNvPicPr>
              <a:picLocks noChangeAspect="1"/>
            </p:cNvPicPr>
            <p:nvPr/>
          </p:nvPicPr>
          <p:blipFill>
            <a:blip r:embed="rId3" cstate="print">
              <a:extLst/>
            </a:blip>
            <a:srcRect/>
            <a:stretch>
              <a:fillRect/>
            </a:stretch>
          </p:blipFill>
          <p:spPr bwMode="auto">
            <a:xfrm>
              <a:off x="0" y="947292"/>
              <a:ext cx="1670918" cy="1118331"/>
            </a:xfrm>
            <a:prstGeom prst="rect">
              <a:avLst/>
            </a:prstGeom>
            <a:ln>
              <a:noFill/>
            </a:ln>
            <a:effectLst>
              <a:softEdge rad="12700"/>
            </a:effectLst>
          </p:spPr>
        </p:pic>
        <p:sp>
          <p:nvSpPr>
            <p:cNvPr id="9" name="Text Box 2"/>
            <p:cNvSpPr txBox="1">
              <a:spLocks noChangeArrowheads="1"/>
            </p:cNvSpPr>
            <p:nvPr/>
          </p:nvSpPr>
          <p:spPr bwMode="auto">
            <a:xfrm>
              <a:off x="828658" y="2440946"/>
              <a:ext cx="2565238" cy="20891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lgn="ctr">
                <a:spcBef>
                  <a:spcPct val="0"/>
                </a:spcBef>
              </a:pPr>
              <a:r>
                <a:rPr lang="en-US" sz="1200">
                  <a:solidFill>
                    <a:srgbClr val="000000"/>
                  </a:solidFill>
                  <a:cs typeface="Calibri" pitchFamily="34" charset="0"/>
                </a:rPr>
                <a:t>DB</a:t>
              </a:r>
              <a:r>
                <a:rPr lang="en-US" altLang="zh-CN" sz="1200">
                  <a:solidFill>
                    <a:srgbClr val="000000"/>
                  </a:solidFill>
                  <a:ea typeface="宋体" charset="-122"/>
                  <a:cs typeface="Calibri" pitchFamily="34" charset="0"/>
                </a:rPr>
                <a:t>15</a:t>
              </a:r>
              <a:r>
                <a:rPr lang="zh-CN" altLang="en-US" sz="1200">
                  <a:solidFill>
                    <a:srgbClr val="000000"/>
                  </a:solidFill>
                  <a:ea typeface="宋体" charset="-122"/>
                  <a:cs typeface="Calibri" pitchFamily="34" charset="0"/>
                </a:rPr>
                <a:t>连接线连接</a:t>
              </a:r>
              <a:r>
                <a:rPr lang="en-US" altLang="zh-CN" sz="1200">
                  <a:solidFill>
                    <a:srgbClr val="000000"/>
                  </a:solidFill>
                  <a:ea typeface="宋体" charset="-122"/>
                  <a:cs typeface="Calibri" pitchFamily="34" charset="0"/>
                </a:rPr>
                <a:t>GPIO Adapter</a:t>
              </a:r>
              <a:endParaRPr lang="en-US" sz="1200">
                <a:solidFill>
                  <a:srgbClr val="000000"/>
                </a:solidFill>
                <a:cs typeface="Calibri" pitchFamily="34" charset="0"/>
              </a:endParaRPr>
            </a:p>
          </p:txBody>
        </p:sp>
        <p:sp>
          <p:nvSpPr>
            <p:cNvPr id="10" name="Text Box 2"/>
            <p:cNvSpPr txBox="1">
              <a:spLocks noChangeArrowheads="1"/>
            </p:cNvSpPr>
            <p:nvPr/>
          </p:nvSpPr>
          <p:spPr bwMode="auto">
            <a:xfrm>
              <a:off x="3762589" y="0"/>
              <a:ext cx="2657711" cy="21011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a:spcBef>
                  <a:spcPct val="0"/>
                </a:spcBef>
                <a:defRPr/>
              </a:pPr>
              <a:r>
                <a:rPr lang="en-US" sz="1200" b="1" dirty="0">
                  <a:solidFill>
                    <a:srgbClr val="4F81BD"/>
                  </a:solidFill>
                  <a:cs typeface="Calibri" pitchFamily="34" charset="0"/>
                </a:rPr>
                <a:t>Speedway Antenna Hub</a:t>
              </a:r>
              <a:endParaRPr lang="en-US" sz="1200" dirty="0">
                <a:solidFill>
                  <a:srgbClr val="000000"/>
                </a:solidFill>
                <a:cs typeface="Calibri" pitchFamily="34" charset="0"/>
              </a:endParaRPr>
            </a:p>
          </p:txBody>
        </p:sp>
        <p:cxnSp>
          <p:nvCxnSpPr>
            <p:cNvPr id="11" name="Straight Connector 10"/>
            <p:cNvCxnSpPr/>
            <p:nvPr/>
          </p:nvCxnSpPr>
          <p:spPr>
            <a:xfrm flipH="1">
              <a:off x="2197746" y="1684529"/>
              <a:ext cx="486387" cy="756417"/>
            </a:xfrm>
            <a:prstGeom prst="line">
              <a:avLst/>
            </a:prstGeom>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59241" y="1716947"/>
              <a:ext cx="1420729" cy="613538"/>
            </a:xfrm>
            <a:custGeom>
              <a:avLst/>
              <a:gdLst>
                <a:gd name="connsiteX0" fmla="*/ 0 w 1420938"/>
                <a:gd name="connsiteY0" fmla="*/ 151303 h 613601"/>
                <a:gd name="connsiteX1" fmla="*/ 315764 w 1420938"/>
                <a:gd name="connsiteY1" fmla="*/ 611793 h 613601"/>
                <a:gd name="connsiteX2" fmla="*/ 1420938 w 1420938"/>
                <a:gd name="connsiteY2" fmla="*/ 0 h 613601"/>
                <a:gd name="connsiteX3" fmla="*/ 1420938 w 1420938"/>
                <a:gd name="connsiteY3" fmla="*/ 0 h 613601"/>
              </a:gdLst>
              <a:ahLst/>
              <a:cxnLst>
                <a:cxn ang="0">
                  <a:pos x="connsiteX0" y="connsiteY0"/>
                </a:cxn>
                <a:cxn ang="0">
                  <a:pos x="connsiteX1" y="connsiteY1"/>
                </a:cxn>
                <a:cxn ang="0">
                  <a:pos x="connsiteX2" y="connsiteY2"/>
                </a:cxn>
                <a:cxn ang="0">
                  <a:pos x="connsiteX3" y="connsiteY3"/>
                </a:cxn>
              </a:cxnLst>
              <a:rect l="l" t="t" r="r" b="b"/>
              <a:pathLst>
                <a:path w="1420938" h="613601">
                  <a:moveTo>
                    <a:pt x="0" y="151303"/>
                  </a:moveTo>
                  <a:cubicBezTo>
                    <a:pt x="39470" y="394156"/>
                    <a:pt x="78941" y="637010"/>
                    <a:pt x="315764" y="611793"/>
                  </a:cubicBezTo>
                  <a:cubicBezTo>
                    <a:pt x="552587" y="586576"/>
                    <a:pt x="1420938" y="0"/>
                    <a:pt x="1420938" y="0"/>
                  </a:cubicBezTo>
                  <a:lnTo>
                    <a:pt x="1420938" y="0"/>
                  </a:lnTo>
                </a:path>
              </a:pathLst>
            </a:custGeom>
          </p:spPr>
          <p:style>
            <a:lnRef idx="3">
              <a:schemeClr val="dk1"/>
            </a:lnRef>
            <a:fillRef idx="0">
              <a:schemeClr val="dk1"/>
            </a:fillRef>
            <a:effectRef idx="2">
              <a:schemeClr val="dk1"/>
            </a:effectRef>
            <a:fontRef idx="minor">
              <a:schemeClr val="tx1"/>
            </a:fontRef>
          </p:style>
          <p:txBody>
            <a:bodyPr anchor="ctr"/>
            <a:lstStyle/>
            <a:p>
              <a:pPr>
                <a:defRPr/>
              </a:pPr>
              <a:endParaRPr lang="en-US"/>
            </a:p>
          </p:txBody>
        </p:sp>
        <p:cxnSp>
          <p:nvCxnSpPr>
            <p:cNvPr id="13" name="Straight Connector 12"/>
            <p:cNvCxnSpPr/>
            <p:nvPr/>
          </p:nvCxnSpPr>
          <p:spPr>
            <a:xfrm>
              <a:off x="1933536" y="2117968"/>
              <a:ext cx="264210" cy="322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12379" y="283356"/>
              <a:ext cx="0" cy="450248"/>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descr="C:\Users\thillstr\AppData\Local\Temp\Ant_Hub_Big_Top.tif"/>
            <p:cNvPicPr>
              <a:picLocks noChangeAspect="1"/>
            </p:cNvPicPr>
            <p:nvPr/>
          </p:nvPicPr>
          <p:blipFill>
            <a:blip r:embed="rId4" cstate="print">
              <a:extLst/>
            </a:blip>
            <a:srcRect/>
            <a:stretch>
              <a:fillRect/>
            </a:stretch>
          </p:blipFill>
          <p:spPr bwMode="auto">
            <a:xfrm>
              <a:off x="4795666" y="644685"/>
              <a:ext cx="1013076" cy="578901"/>
            </a:xfrm>
            <a:prstGeom prst="rect">
              <a:avLst/>
            </a:prstGeom>
            <a:ln>
              <a:noFill/>
            </a:ln>
            <a:effectLst>
              <a:softEdge rad="63500"/>
            </a:effectLst>
          </p:spPr>
        </p:pic>
        <p:sp>
          <p:nvSpPr>
            <p:cNvPr id="16" name="Freeform 15"/>
            <p:cNvSpPr/>
            <p:nvPr/>
          </p:nvSpPr>
          <p:spPr>
            <a:xfrm>
              <a:off x="2302229" y="591926"/>
              <a:ext cx="2848663" cy="719197"/>
            </a:xfrm>
            <a:custGeom>
              <a:avLst/>
              <a:gdLst>
                <a:gd name="connsiteX0" fmla="*/ 0 w 1493300"/>
                <a:gd name="connsiteY0" fmla="*/ 719438 h 719438"/>
                <a:gd name="connsiteX1" fmla="*/ 1019654 w 1493300"/>
                <a:gd name="connsiteY1" fmla="*/ 22126 h 719438"/>
                <a:gd name="connsiteX2" fmla="*/ 1493300 w 1493300"/>
                <a:gd name="connsiteY2" fmla="*/ 160272 h 719438"/>
                <a:gd name="connsiteX3" fmla="*/ 1493300 w 1493300"/>
                <a:gd name="connsiteY3" fmla="*/ 160272 h 719438"/>
              </a:gdLst>
              <a:ahLst/>
              <a:cxnLst>
                <a:cxn ang="0">
                  <a:pos x="connsiteX0" y="connsiteY0"/>
                </a:cxn>
                <a:cxn ang="0">
                  <a:pos x="connsiteX1" y="connsiteY1"/>
                </a:cxn>
                <a:cxn ang="0">
                  <a:pos x="connsiteX2" y="connsiteY2"/>
                </a:cxn>
                <a:cxn ang="0">
                  <a:pos x="connsiteX3" y="connsiteY3"/>
                </a:cxn>
              </a:cxnLst>
              <a:rect l="l" t="t" r="r" b="b"/>
              <a:pathLst>
                <a:path w="1493300" h="719438">
                  <a:moveTo>
                    <a:pt x="0" y="719438"/>
                  </a:moveTo>
                  <a:cubicBezTo>
                    <a:pt x="385385" y="417379"/>
                    <a:pt x="770771" y="115320"/>
                    <a:pt x="1019654" y="22126"/>
                  </a:cubicBezTo>
                  <a:cubicBezTo>
                    <a:pt x="1268537" y="-71068"/>
                    <a:pt x="1493300" y="160272"/>
                    <a:pt x="1493300" y="160272"/>
                  </a:cubicBezTo>
                  <a:lnTo>
                    <a:pt x="1493300" y="16027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7" name="Freeform 16"/>
            <p:cNvSpPr/>
            <p:nvPr/>
          </p:nvSpPr>
          <p:spPr>
            <a:xfrm>
              <a:off x="644913" y="381811"/>
              <a:ext cx="4650094" cy="644755"/>
            </a:xfrm>
            <a:custGeom>
              <a:avLst/>
              <a:gdLst>
                <a:gd name="connsiteX0" fmla="*/ 0 w 3308943"/>
                <a:gd name="connsiteY0" fmla="*/ 645430 h 645430"/>
                <a:gd name="connsiteX1" fmla="*/ 2519533 w 3308943"/>
                <a:gd name="connsiteY1" fmla="*/ 7324 h 645430"/>
                <a:gd name="connsiteX2" fmla="*/ 3308943 w 3308943"/>
                <a:gd name="connsiteY2" fmla="*/ 355980 h 645430"/>
              </a:gdLst>
              <a:ahLst/>
              <a:cxnLst>
                <a:cxn ang="0">
                  <a:pos x="connsiteX0" y="connsiteY0"/>
                </a:cxn>
                <a:cxn ang="0">
                  <a:pos x="connsiteX1" y="connsiteY1"/>
                </a:cxn>
                <a:cxn ang="0">
                  <a:pos x="connsiteX2" y="connsiteY2"/>
                </a:cxn>
              </a:cxnLst>
              <a:rect l="l" t="t" r="r" b="b"/>
              <a:pathLst>
                <a:path w="3308943" h="645430">
                  <a:moveTo>
                    <a:pt x="0" y="645430"/>
                  </a:moveTo>
                  <a:cubicBezTo>
                    <a:pt x="984021" y="350498"/>
                    <a:pt x="1968043" y="55566"/>
                    <a:pt x="2519533" y="7324"/>
                  </a:cubicBezTo>
                  <a:cubicBezTo>
                    <a:pt x="3071024" y="-40918"/>
                    <a:pt x="3189983" y="157531"/>
                    <a:pt x="3308943" y="355980"/>
                  </a:cubicBezTo>
                </a:path>
              </a:pathLst>
            </a:custGeom>
            <a:no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18" name="Picture 17" descr="C:\Users\thillstr\AppData\Local\Temp\Ant_Hub_Big_Top.tif"/>
            <p:cNvPicPr>
              <a:picLocks noChangeAspect="1"/>
            </p:cNvPicPr>
            <p:nvPr/>
          </p:nvPicPr>
          <p:blipFill>
            <a:blip r:embed="rId5" cstate="print">
              <a:extLst/>
            </a:blip>
            <a:srcRect/>
            <a:stretch>
              <a:fillRect/>
            </a:stretch>
          </p:blipFill>
          <p:spPr bwMode="auto">
            <a:xfrm>
              <a:off x="4795666" y="1243321"/>
              <a:ext cx="1013076" cy="578901"/>
            </a:xfrm>
            <a:prstGeom prst="rect">
              <a:avLst/>
            </a:prstGeom>
            <a:ln>
              <a:noFill/>
            </a:ln>
            <a:effectLst>
              <a:softEdge rad="63500"/>
            </a:effectLst>
          </p:spPr>
        </p:pic>
        <p:pic>
          <p:nvPicPr>
            <p:cNvPr id="19" name="Picture 18" descr="C:\Users\thillstr\AppData\Local\Temp\Ant_Hub_Big_Top.tif"/>
            <p:cNvPicPr>
              <a:picLocks noChangeAspect="1"/>
            </p:cNvPicPr>
            <p:nvPr/>
          </p:nvPicPr>
          <p:blipFill>
            <a:blip r:embed="rId5" cstate="print">
              <a:extLst/>
            </a:blip>
            <a:srcRect/>
            <a:stretch>
              <a:fillRect/>
            </a:stretch>
          </p:blipFill>
          <p:spPr bwMode="auto">
            <a:xfrm>
              <a:off x="4795666" y="1868270"/>
              <a:ext cx="1013076" cy="578901"/>
            </a:xfrm>
            <a:prstGeom prst="rect">
              <a:avLst/>
            </a:prstGeom>
            <a:ln>
              <a:noFill/>
            </a:ln>
            <a:effectLst>
              <a:softEdge rad="63500"/>
            </a:effectLst>
          </p:spPr>
        </p:pic>
        <p:pic>
          <p:nvPicPr>
            <p:cNvPr id="20" name="Picture 19" descr="C:\Users\thillstr\AppData\Local\Temp\Ant_Hub_Big_Top.tif"/>
            <p:cNvPicPr>
              <a:picLocks noChangeAspect="1"/>
            </p:cNvPicPr>
            <p:nvPr/>
          </p:nvPicPr>
          <p:blipFill>
            <a:blip r:embed="rId5" cstate="print">
              <a:extLst/>
            </a:blip>
            <a:srcRect/>
            <a:stretch>
              <a:fillRect/>
            </a:stretch>
          </p:blipFill>
          <p:spPr bwMode="auto">
            <a:xfrm>
              <a:off x="4795666" y="2506377"/>
              <a:ext cx="1013076" cy="578901"/>
            </a:xfrm>
            <a:prstGeom prst="rect">
              <a:avLst/>
            </a:prstGeom>
            <a:ln>
              <a:noFill/>
            </a:ln>
            <a:effectLst>
              <a:softEdge rad="63500"/>
            </a:effectLst>
          </p:spPr>
        </p:pic>
        <p:sp>
          <p:nvSpPr>
            <p:cNvPr id="6164" name="Text Box 2"/>
            <p:cNvSpPr txBox="1">
              <a:spLocks noChangeArrowheads="1"/>
            </p:cNvSpPr>
            <p:nvPr/>
          </p:nvSpPr>
          <p:spPr bwMode="auto">
            <a:xfrm>
              <a:off x="3736541" y="1361732"/>
              <a:ext cx="1059125" cy="2095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zh-CN" altLang="en-US" sz="1200">
                  <a:latin typeface="Calibri" pitchFamily="34" charset="0"/>
                  <a:ea typeface="宋体" charset="-122"/>
                  <a:cs typeface="Calibri" pitchFamily="34" charset="0"/>
                </a:rPr>
                <a:t>端口</a:t>
              </a:r>
              <a:r>
                <a:rPr lang="en-US" altLang="zh-CN" sz="1200">
                  <a:latin typeface="Calibri" pitchFamily="34" charset="0"/>
                  <a:ea typeface="宋体" charset="-122"/>
                  <a:cs typeface="Calibri" pitchFamily="34" charset="0"/>
                </a:rPr>
                <a:t>2</a:t>
              </a:r>
              <a:endParaRPr lang="en-US" sz="1200">
                <a:latin typeface="Calibri" pitchFamily="34" charset="0"/>
                <a:cs typeface="Calibri" pitchFamily="34" charset="0"/>
              </a:endParaRPr>
            </a:p>
          </p:txBody>
        </p:sp>
        <p:sp>
          <p:nvSpPr>
            <p:cNvPr id="6165" name="Text Box 2"/>
            <p:cNvSpPr txBox="1">
              <a:spLocks noChangeArrowheads="1"/>
            </p:cNvSpPr>
            <p:nvPr/>
          </p:nvSpPr>
          <p:spPr bwMode="auto">
            <a:xfrm>
              <a:off x="3736541" y="1986682"/>
              <a:ext cx="1059125" cy="2095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zh-CN" altLang="en-US" sz="1200">
                  <a:latin typeface="Calibri" pitchFamily="34" charset="0"/>
                  <a:ea typeface="宋体" charset="-122"/>
                  <a:cs typeface="Calibri" pitchFamily="34" charset="0"/>
                </a:rPr>
                <a:t>端口</a:t>
              </a:r>
              <a:r>
                <a:rPr lang="en-US" altLang="zh-CN" sz="1200">
                  <a:latin typeface="Calibri" pitchFamily="34" charset="0"/>
                  <a:ea typeface="宋体" charset="-122"/>
                  <a:cs typeface="Calibri" pitchFamily="34" charset="0"/>
                </a:rPr>
                <a:t>3</a:t>
              </a:r>
              <a:endParaRPr lang="en-US" sz="1200">
                <a:latin typeface="Calibri" pitchFamily="34" charset="0"/>
                <a:cs typeface="Calibri" pitchFamily="34" charset="0"/>
              </a:endParaRPr>
            </a:p>
          </p:txBody>
        </p:sp>
        <p:sp>
          <p:nvSpPr>
            <p:cNvPr id="6166" name="Text Box 2"/>
            <p:cNvSpPr txBox="1">
              <a:spLocks noChangeArrowheads="1"/>
            </p:cNvSpPr>
            <p:nvPr/>
          </p:nvSpPr>
          <p:spPr bwMode="auto">
            <a:xfrm>
              <a:off x="3736541" y="2598475"/>
              <a:ext cx="1059125" cy="2095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zh-CN" altLang="en-US" sz="1200">
                  <a:latin typeface="Calibri" pitchFamily="34" charset="0"/>
                  <a:ea typeface="宋体" charset="-122"/>
                  <a:cs typeface="Calibri" pitchFamily="34" charset="0"/>
                </a:rPr>
                <a:t>端口</a:t>
              </a:r>
              <a:r>
                <a:rPr lang="en-US" altLang="zh-CN" sz="1200">
                  <a:latin typeface="Calibri" pitchFamily="34" charset="0"/>
                  <a:ea typeface="宋体" charset="-122"/>
                  <a:cs typeface="Calibri" pitchFamily="34" charset="0"/>
                </a:rPr>
                <a:t>4</a:t>
              </a:r>
              <a:endParaRPr lang="en-US" sz="1200">
                <a:latin typeface="Calibri" pitchFamily="34" charset="0"/>
                <a:cs typeface="Calibri" pitchFamily="34" charset="0"/>
              </a:endParaRPr>
            </a:p>
          </p:txBody>
        </p:sp>
        <p:grpSp>
          <p:nvGrpSpPr>
            <p:cNvPr id="6167" name="Group 23"/>
            <p:cNvGrpSpPr>
              <a:grpSpLocks/>
            </p:cNvGrpSpPr>
            <p:nvPr/>
          </p:nvGrpSpPr>
          <p:grpSpPr bwMode="auto">
            <a:xfrm>
              <a:off x="4710146" y="723626"/>
              <a:ext cx="1186180" cy="655370"/>
              <a:chOff x="0" y="0"/>
              <a:chExt cx="1186180" cy="655370"/>
            </a:xfrm>
          </p:grpSpPr>
          <p:sp>
            <p:nvSpPr>
              <p:cNvPr id="53" name="Text Box 26"/>
              <p:cNvSpPr txBox="1"/>
              <p:nvPr/>
            </p:nvSpPr>
            <p:spPr>
              <a:xfrm>
                <a:off x="-5" y="373"/>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a:t>
                </a:r>
                <a:endParaRPr lang="en-US" sz="1100">
                  <a:latin typeface="Calibri" pitchFamily="34" charset="0"/>
                  <a:cs typeface="Calibri" pitchFamily="34" charset="0"/>
                </a:endParaRPr>
              </a:p>
            </p:txBody>
          </p:sp>
          <p:sp>
            <p:nvSpPr>
              <p:cNvPr id="54" name="Text Box 27"/>
              <p:cNvSpPr txBox="1"/>
              <p:nvPr/>
            </p:nvSpPr>
            <p:spPr>
              <a:xfrm>
                <a:off x="-5" y="184075"/>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a:t>
                </a:r>
                <a:endParaRPr lang="en-US" sz="1100">
                  <a:latin typeface="Calibri" pitchFamily="34" charset="0"/>
                  <a:cs typeface="Calibri" pitchFamily="34" charset="0"/>
                </a:endParaRPr>
              </a:p>
            </p:txBody>
          </p:sp>
          <p:sp>
            <p:nvSpPr>
              <p:cNvPr id="55" name="Text Box 28"/>
              <p:cNvSpPr txBox="1"/>
              <p:nvPr/>
            </p:nvSpPr>
            <p:spPr>
              <a:xfrm>
                <a:off x="236584" y="374979"/>
                <a:ext cx="2726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3</a:t>
                </a:r>
                <a:endParaRPr lang="en-US" sz="1100">
                  <a:latin typeface="Calibri" pitchFamily="34" charset="0"/>
                  <a:cs typeface="Calibri" pitchFamily="34" charset="0"/>
                </a:endParaRPr>
              </a:p>
            </p:txBody>
          </p:sp>
          <p:sp>
            <p:nvSpPr>
              <p:cNvPr id="56" name="Text Box 29"/>
              <p:cNvSpPr txBox="1"/>
              <p:nvPr/>
            </p:nvSpPr>
            <p:spPr>
              <a:xfrm>
                <a:off x="381899" y="374979"/>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4</a:t>
                </a:r>
                <a:endParaRPr lang="en-US" sz="1100">
                  <a:latin typeface="Calibri" pitchFamily="34" charset="0"/>
                  <a:cs typeface="Calibri" pitchFamily="34" charset="0"/>
                </a:endParaRPr>
              </a:p>
            </p:txBody>
          </p:sp>
          <p:sp>
            <p:nvSpPr>
              <p:cNvPr id="57" name="Text Box 30"/>
              <p:cNvSpPr txBox="1"/>
              <p:nvPr/>
            </p:nvSpPr>
            <p:spPr>
              <a:xfrm>
                <a:off x="546430" y="368976"/>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5</a:t>
                </a:r>
                <a:endParaRPr lang="en-US" sz="1100">
                  <a:latin typeface="Calibri" pitchFamily="34" charset="0"/>
                  <a:cs typeface="Calibri" pitchFamily="34" charset="0"/>
                </a:endParaRPr>
              </a:p>
            </p:txBody>
          </p:sp>
          <p:sp>
            <p:nvSpPr>
              <p:cNvPr id="58" name="Text Box 31"/>
              <p:cNvSpPr txBox="1"/>
              <p:nvPr/>
            </p:nvSpPr>
            <p:spPr>
              <a:xfrm>
                <a:off x="710960" y="368976"/>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6</a:t>
                </a:r>
                <a:endParaRPr lang="en-US" sz="1100">
                  <a:latin typeface="Calibri" pitchFamily="34" charset="0"/>
                  <a:cs typeface="Calibri" pitchFamily="34" charset="0"/>
                </a:endParaRPr>
              </a:p>
            </p:txBody>
          </p:sp>
          <p:sp>
            <p:nvSpPr>
              <p:cNvPr id="59" name="Text Box 288"/>
              <p:cNvSpPr txBox="1"/>
              <p:nvPr/>
            </p:nvSpPr>
            <p:spPr>
              <a:xfrm>
                <a:off x="915122" y="184075"/>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7</a:t>
                </a:r>
                <a:endParaRPr lang="en-US" sz="1100">
                  <a:latin typeface="Calibri" pitchFamily="34" charset="0"/>
                  <a:cs typeface="Calibri" pitchFamily="34" charset="0"/>
                </a:endParaRPr>
              </a:p>
            </p:txBody>
          </p:sp>
          <p:sp>
            <p:nvSpPr>
              <p:cNvPr id="60" name="Text Box 289"/>
              <p:cNvSpPr txBox="1"/>
              <p:nvPr/>
            </p:nvSpPr>
            <p:spPr>
              <a:xfrm>
                <a:off x="915122" y="6377"/>
                <a:ext cx="271416" cy="280955"/>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8</a:t>
                </a:r>
                <a:endParaRPr lang="en-US" sz="1100">
                  <a:latin typeface="Calibri" pitchFamily="34" charset="0"/>
                  <a:cs typeface="Calibri" pitchFamily="34" charset="0"/>
                </a:endParaRPr>
              </a:p>
            </p:txBody>
          </p:sp>
        </p:grpSp>
        <p:sp>
          <p:nvSpPr>
            <p:cNvPr id="6168" name="Text Box 2"/>
            <p:cNvSpPr txBox="1">
              <a:spLocks noChangeArrowheads="1"/>
            </p:cNvSpPr>
            <p:nvPr/>
          </p:nvSpPr>
          <p:spPr bwMode="auto">
            <a:xfrm rot="-1328064">
              <a:off x="2177456" y="770179"/>
              <a:ext cx="1730124" cy="2095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en-US" sz="1200">
                  <a:latin typeface="Calibri" pitchFamily="34" charset="0"/>
                  <a:cs typeface="Calibri" pitchFamily="34" charset="0"/>
                </a:rPr>
                <a:t>RJ</a:t>
              </a:r>
              <a:r>
                <a:rPr lang="en-US" altLang="zh-CN" sz="1200">
                  <a:latin typeface="Calibri" pitchFamily="34" charset="0"/>
                  <a:ea typeface="宋体" charset="-122"/>
                  <a:cs typeface="Calibri" pitchFamily="34" charset="0"/>
                </a:rPr>
                <a:t>45</a:t>
              </a:r>
              <a:endParaRPr lang="en-US" sz="1200">
                <a:latin typeface="Calibri" pitchFamily="34" charset="0"/>
                <a:cs typeface="Calibri" pitchFamily="34" charset="0"/>
              </a:endParaRPr>
            </a:p>
          </p:txBody>
        </p:sp>
        <p:grpSp>
          <p:nvGrpSpPr>
            <p:cNvPr id="6169" name="Group 25"/>
            <p:cNvGrpSpPr>
              <a:grpSpLocks/>
            </p:cNvGrpSpPr>
            <p:nvPr/>
          </p:nvGrpSpPr>
          <p:grpSpPr bwMode="auto">
            <a:xfrm>
              <a:off x="4670676" y="1322262"/>
              <a:ext cx="1275816" cy="655320"/>
              <a:chOff x="-34190" y="0"/>
              <a:chExt cx="1326199" cy="655537"/>
            </a:xfrm>
          </p:grpSpPr>
          <p:sp>
            <p:nvSpPr>
              <p:cNvPr id="45" name="Text Box 294"/>
              <p:cNvSpPr txBox="1"/>
              <p:nvPr/>
            </p:nvSpPr>
            <p:spPr>
              <a:xfrm>
                <a:off x="-656" y="-333"/>
                <a:ext cx="283383"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9</a:t>
                </a:r>
                <a:endParaRPr lang="en-US" sz="1100">
                  <a:latin typeface="Calibri" pitchFamily="34" charset="0"/>
                  <a:cs typeface="Calibri" pitchFamily="34" charset="0"/>
                </a:endParaRPr>
              </a:p>
            </p:txBody>
          </p:sp>
          <p:sp>
            <p:nvSpPr>
              <p:cNvPr id="46" name="Text Box 295"/>
              <p:cNvSpPr txBox="1"/>
              <p:nvPr/>
            </p:nvSpPr>
            <p:spPr>
              <a:xfrm>
                <a:off x="-34362" y="183430"/>
                <a:ext cx="374514"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10</a:t>
                </a:r>
                <a:endParaRPr lang="en-US" sz="1100">
                  <a:latin typeface="Calibri" pitchFamily="34" charset="0"/>
                  <a:cs typeface="Calibri" pitchFamily="34" charset="0"/>
                </a:endParaRPr>
              </a:p>
            </p:txBody>
          </p:sp>
          <p:sp>
            <p:nvSpPr>
              <p:cNvPr id="47" name="Text Box 296"/>
              <p:cNvSpPr txBox="1"/>
              <p:nvPr/>
            </p:nvSpPr>
            <p:spPr>
              <a:xfrm>
                <a:off x="201581" y="374398"/>
                <a:ext cx="334566"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11</a:t>
                </a:r>
                <a:endParaRPr lang="en-US" sz="1100">
                  <a:latin typeface="Calibri" pitchFamily="34" charset="0"/>
                  <a:cs typeface="Calibri" pitchFamily="34" charset="0"/>
                </a:endParaRPr>
              </a:p>
            </p:txBody>
          </p:sp>
          <p:sp>
            <p:nvSpPr>
              <p:cNvPr id="48" name="Text Box 297"/>
              <p:cNvSpPr txBox="1"/>
              <p:nvPr/>
            </p:nvSpPr>
            <p:spPr>
              <a:xfrm>
                <a:off x="380100" y="374398"/>
                <a:ext cx="334566"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12</a:t>
                </a:r>
                <a:endParaRPr lang="en-US" sz="1100">
                  <a:latin typeface="Calibri" pitchFamily="34" charset="0"/>
                  <a:cs typeface="Calibri" pitchFamily="34" charset="0"/>
                </a:endParaRPr>
              </a:p>
            </p:txBody>
          </p:sp>
          <p:sp>
            <p:nvSpPr>
              <p:cNvPr id="49" name="Text Box 298"/>
              <p:cNvSpPr txBox="1"/>
              <p:nvPr/>
            </p:nvSpPr>
            <p:spPr>
              <a:xfrm>
                <a:off x="558618" y="368393"/>
                <a:ext cx="334566" cy="279847"/>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13</a:t>
                </a:r>
                <a:endParaRPr lang="en-US" sz="1100">
                  <a:latin typeface="Calibri" pitchFamily="34" charset="0"/>
                  <a:cs typeface="Calibri" pitchFamily="34" charset="0"/>
                </a:endParaRPr>
              </a:p>
            </p:txBody>
          </p:sp>
          <p:sp>
            <p:nvSpPr>
              <p:cNvPr id="50" name="Text Box 299"/>
              <p:cNvSpPr txBox="1"/>
              <p:nvPr/>
            </p:nvSpPr>
            <p:spPr>
              <a:xfrm>
                <a:off x="743378" y="361187"/>
                <a:ext cx="334566"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14</a:t>
                </a:r>
                <a:endParaRPr lang="en-US" sz="1100">
                  <a:latin typeface="Calibri" pitchFamily="34" charset="0"/>
                  <a:cs typeface="Calibri" pitchFamily="34" charset="0"/>
                </a:endParaRPr>
              </a:p>
            </p:txBody>
          </p:sp>
          <p:sp>
            <p:nvSpPr>
              <p:cNvPr id="51" name="Text Box 300"/>
              <p:cNvSpPr txBox="1"/>
              <p:nvPr/>
            </p:nvSpPr>
            <p:spPr>
              <a:xfrm>
                <a:off x="913158" y="183430"/>
                <a:ext cx="334566"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15</a:t>
                </a:r>
                <a:endParaRPr lang="en-US" sz="1100">
                  <a:latin typeface="Calibri" pitchFamily="34" charset="0"/>
                  <a:cs typeface="Calibri" pitchFamily="34" charset="0"/>
                </a:endParaRPr>
              </a:p>
            </p:txBody>
          </p:sp>
          <p:sp>
            <p:nvSpPr>
              <p:cNvPr id="6195" name="Text Box 301"/>
              <p:cNvSpPr txBox="1">
                <a:spLocks noChangeArrowheads="1"/>
              </p:cNvSpPr>
              <p:nvPr/>
            </p:nvSpPr>
            <p:spPr bwMode="auto">
              <a:xfrm>
                <a:off x="957349" y="14610"/>
                <a:ext cx="334660" cy="266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en-US" sz="1200">
                    <a:solidFill>
                      <a:srgbClr val="C0504D"/>
                    </a:solidFill>
                    <a:latin typeface="Arial Narrow" pitchFamily="34" charset="0"/>
                    <a:cs typeface="Calibri" pitchFamily="34" charset="0"/>
                  </a:rPr>
                  <a:t>16</a:t>
                </a:r>
                <a:endParaRPr lang="en-US" sz="1100">
                  <a:latin typeface="Calibri" pitchFamily="34" charset="0"/>
                  <a:cs typeface="Calibri" pitchFamily="34" charset="0"/>
                </a:endParaRPr>
              </a:p>
            </p:txBody>
          </p:sp>
        </p:grpSp>
        <p:grpSp>
          <p:nvGrpSpPr>
            <p:cNvPr id="6170" name="Group 26"/>
            <p:cNvGrpSpPr>
              <a:grpSpLocks/>
            </p:cNvGrpSpPr>
            <p:nvPr/>
          </p:nvGrpSpPr>
          <p:grpSpPr bwMode="auto">
            <a:xfrm>
              <a:off x="4650941" y="1966947"/>
              <a:ext cx="1295438" cy="663592"/>
              <a:chOff x="-54708" y="-8783"/>
              <a:chExt cx="1346770" cy="663812"/>
            </a:xfrm>
          </p:grpSpPr>
          <p:sp>
            <p:nvSpPr>
              <p:cNvPr id="37" name="Text Box 322"/>
              <p:cNvSpPr txBox="1"/>
              <p:nvPr/>
            </p:nvSpPr>
            <p:spPr>
              <a:xfrm>
                <a:off x="-54340" y="-9045"/>
                <a:ext cx="374563"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17</a:t>
                </a:r>
                <a:endParaRPr lang="en-US" sz="1100">
                  <a:latin typeface="Calibri" pitchFamily="34" charset="0"/>
                  <a:cs typeface="Calibri" pitchFamily="34" charset="0"/>
                </a:endParaRPr>
              </a:p>
            </p:txBody>
          </p:sp>
          <p:sp>
            <p:nvSpPr>
              <p:cNvPr id="38" name="Text Box 323"/>
              <p:cNvSpPr txBox="1"/>
              <p:nvPr/>
            </p:nvSpPr>
            <p:spPr>
              <a:xfrm>
                <a:off x="-34363" y="183125"/>
                <a:ext cx="374563"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18</a:t>
                </a:r>
                <a:endParaRPr lang="en-US" sz="1100">
                  <a:latin typeface="Calibri" pitchFamily="34" charset="0"/>
                  <a:cs typeface="Calibri" pitchFamily="34" charset="0"/>
                </a:endParaRPr>
              </a:p>
            </p:txBody>
          </p:sp>
          <p:sp>
            <p:nvSpPr>
              <p:cNvPr id="39" name="Text Box 324"/>
              <p:cNvSpPr txBox="1"/>
              <p:nvPr/>
            </p:nvSpPr>
            <p:spPr>
              <a:xfrm>
                <a:off x="202860" y="374093"/>
                <a:ext cx="334609"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19</a:t>
                </a:r>
                <a:endParaRPr lang="en-US" sz="1100">
                  <a:latin typeface="Calibri" pitchFamily="34" charset="0"/>
                  <a:cs typeface="Calibri" pitchFamily="34" charset="0"/>
                </a:endParaRPr>
              </a:p>
            </p:txBody>
          </p:sp>
          <p:sp>
            <p:nvSpPr>
              <p:cNvPr id="40" name="Text Box 325"/>
              <p:cNvSpPr txBox="1"/>
              <p:nvPr/>
            </p:nvSpPr>
            <p:spPr>
              <a:xfrm>
                <a:off x="381401" y="374093"/>
                <a:ext cx="334609"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20</a:t>
                </a:r>
                <a:endParaRPr lang="en-US" sz="1100">
                  <a:latin typeface="Calibri" pitchFamily="34" charset="0"/>
                  <a:cs typeface="Calibri" pitchFamily="34" charset="0"/>
                </a:endParaRPr>
              </a:p>
            </p:txBody>
          </p:sp>
          <p:sp>
            <p:nvSpPr>
              <p:cNvPr id="41" name="Text Box 326"/>
              <p:cNvSpPr txBox="1"/>
              <p:nvPr/>
            </p:nvSpPr>
            <p:spPr>
              <a:xfrm>
                <a:off x="558694" y="368088"/>
                <a:ext cx="334609"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21</a:t>
                </a:r>
                <a:endParaRPr lang="en-US" sz="1100">
                  <a:latin typeface="Calibri" pitchFamily="34" charset="0"/>
                  <a:cs typeface="Calibri" pitchFamily="34" charset="0"/>
                </a:endParaRPr>
              </a:p>
            </p:txBody>
          </p:sp>
          <p:sp>
            <p:nvSpPr>
              <p:cNvPr id="42" name="Text Box 327"/>
              <p:cNvSpPr txBox="1"/>
              <p:nvPr/>
            </p:nvSpPr>
            <p:spPr>
              <a:xfrm>
                <a:off x="744727" y="362082"/>
                <a:ext cx="333360"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22</a:t>
                </a:r>
                <a:endParaRPr lang="en-US" sz="1100">
                  <a:latin typeface="Calibri" pitchFamily="34" charset="0"/>
                  <a:cs typeface="Calibri" pitchFamily="34" charset="0"/>
                </a:endParaRPr>
              </a:p>
            </p:txBody>
          </p:sp>
          <p:sp>
            <p:nvSpPr>
              <p:cNvPr id="43" name="Text Box 328"/>
              <p:cNvSpPr txBox="1"/>
              <p:nvPr/>
            </p:nvSpPr>
            <p:spPr>
              <a:xfrm>
                <a:off x="913280" y="184325"/>
                <a:ext cx="334609" cy="281048"/>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23</a:t>
                </a:r>
                <a:endParaRPr lang="en-US" sz="1100">
                  <a:latin typeface="Calibri" pitchFamily="34" charset="0"/>
                  <a:cs typeface="Calibri" pitchFamily="34" charset="0"/>
                </a:endParaRPr>
              </a:p>
            </p:txBody>
          </p:sp>
          <p:sp>
            <p:nvSpPr>
              <p:cNvPr id="6187" name="Text Box 329"/>
              <p:cNvSpPr txBox="1">
                <a:spLocks noChangeArrowheads="1"/>
              </p:cNvSpPr>
              <p:nvPr/>
            </p:nvSpPr>
            <p:spPr bwMode="auto">
              <a:xfrm>
                <a:off x="957360" y="-1479"/>
                <a:ext cx="334702" cy="266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en-US" sz="1200">
                    <a:solidFill>
                      <a:srgbClr val="C0504D"/>
                    </a:solidFill>
                    <a:latin typeface="Arial Narrow" pitchFamily="34" charset="0"/>
                    <a:cs typeface="Calibri" pitchFamily="34" charset="0"/>
                  </a:rPr>
                  <a:t>24</a:t>
                </a:r>
                <a:endParaRPr lang="en-US" sz="1100">
                  <a:latin typeface="Calibri" pitchFamily="34" charset="0"/>
                  <a:cs typeface="Calibri" pitchFamily="34" charset="0"/>
                </a:endParaRPr>
              </a:p>
            </p:txBody>
          </p:sp>
        </p:grpSp>
        <p:grpSp>
          <p:nvGrpSpPr>
            <p:cNvPr id="6171" name="Group 27"/>
            <p:cNvGrpSpPr>
              <a:grpSpLocks/>
            </p:cNvGrpSpPr>
            <p:nvPr/>
          </p:nvGrpSpPr>
          <p:grpSpPr bwMode="auto">
            <a:xfrm>
              <a:off x="4657537" y="2590442"/>
              <a:ext cx="1271683" cy="663353"/>
              <a:chOff x="-34190" y="-8036"/>
              <a:chExt cx="1322336" cy="663573"/>
            </a:xfrm>
          </p:grpSpPr>
          <p:sp>
            <p:nvSpPr>
              <p:cNvPr id="29" name="Text Box 331"/>
              <p:cNvSpPr txBox="1"/>
              <p:nvPr/>
            </p:nvSpPr>
            <p:spPr>
              <a:xfrm>
                <a:off x="-6964" y="-7448"/>
                <a:ext cx="374637"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25</a:t>
                </a:r>
                <a:endParaRPr lang="en-US" sz="1100">
                  <a:latin typeface="Calibri" pitchFamily="34" charset="0"/>
                  <a:cs typeface="Calibri" pitchFamily="34" charset="0"/>
                </a:endParaRPr>
              </a:p>
            </p:txBody>
          </p:sp>
          <p:sp>
            <p:nvSpPr>
              <p:cNvPr id="30" name="Text Box 332"/>
              <p:cNvSpPr txBox="1"/>
              <p:nvPr/>
            </p:nvSpPr>
            <p:spPr>
              <a:xfrm>
                <a:off x="-34437" y="184721"/>
                <a:ext cx="374637" cy="279847"/>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26</a:t>
                </a:r>
                <a:endParaRPr lang="en-US" sz="1100">
                  <a:latin typeface="Calibri" pitchFamily="34" charset="0"/>
                  <a:cs typeface="Calibri" pitchFamily="34" charset="0"/>
                </a:endParaRPr>
              </a:p>
            </p:txBody>
          </p:sp>
          <p:sp>
            <p:nvSpPr>
              <p:cNvPr id="31" name="Text Box 333"/>
              <p:cNvSpPr txBox="1"/>
              <p:nvPr/>
            </p:nvSpPr>
            <p:spPr>
              <a:xfrm>
                <a:off x="201585" y="374489"/>
                <a:ext cx="335924"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27</a:t>
                </a:r>
                <a:endParaRPr lang="en-US" sz="1100">
                  <a:latin typeface="Calibri" pitchFamily="34" charset="0"/>
                  <a:cs typeface="Calibri" pitchFamily="34" charset="0"/>
                </a:endParaRPr>
              </a:p>
            </p:txBody>
          </p:sp>
          <p:sp>
            <p:nvSpPr>
              <p:cNvPr id="32" name="Text Box 334"/>
              <p:cNvSpPr txBox="1"/>
              <p:nvPr/>
            </p:nvSpPr>
            <p:spPr>
              <a:xfrm>
                <a:off x="380161" y="374489"/>
                <a:ext cx="335925" cy="281048"/>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28</a:t>
                </a:r>
                <a:endParaRPr lang="en-US" sz="1100">
                  <a:latin typeface="Calibri" pitchFamily="34" charset="0"/>
                  <a:cs typeface="Calibri" pitchFamily="34" charset="0"/>
                </a:endParaRPr>
              </a:p>
            </p:txBody>
          </p:sp>
          <p:sp>
            <p:nvSpPr>
              <p:cNvPr id="33" name="Text Box 335"/>
              <p:cNvSpPr txBox="1"/>
              <p:nvPr/>
            </p:nvSpPr>
            <p:spPr>
              <a:xfrm>
                <a:off x="558739" y="368483"/>
                <a:ext cx="334676" cy="279847"/>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29</a:t>
                </a:r>
                <a:endParaRPr lang="en-US" sz="1100">
                  <a:latin typeface="Calibri" pitchFamily="34" charset="0"/>
                  <a:cs typeface="Calibri" pitchFamily="34" charset="0"/>
                </a:endParaRPr>
              </a:p>
            </p:txBody>
          </p:sp>
          <p:sp>
            <p:nvSpPr>
              <p:cNvPr id="34" name="Text Box 336"/>
              <p:cNvSpPr txBox="1"/>
              <p:nvPr/>
            </p:nvSpPr>
            <p:spPr>
              <a:xfrm>
                <a:off x="744808" y="362478"/>
                <a:ext cx="334676" cy="279847"/>
              </a:xfrm>
              <a:prstGeom prst="rect">
                <a:avLst/>
              </a:prstGeom>
              <a:noFill/>
              <a:ln>
                <a:noFill/>
              </a:ln>
              <a:effectLst/>
            </p:spPr>
            <p:txBody>
              <a:bodyPr wrap="none">
                <a:spAutoFit/>
              </a:bodyPr>
              <a:lstStyle/>
              <a:p>
                <a:pP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30</a:t>
                </a:r>
                <a:endParaRPr lang="en-US" sz="1100">
                  <a:latin typeface="Calibri" pitchFamily="34" charset="0"/>
                  <a:cs typeface="Calibri" pitchFamily="34" charset="0"/>
                </a:endParaRPr>
              </a:p>
            </p:txBody>
          </p:sp>
          <p:sp>
            <p:nvSpPr>
              <p:cNvPr id="35" name="Text Box 337"/>
              <p:cNvSpPr txBox="1"/>
              <p:nvPr/>
            </p:nvSpPr>
            <p:spPr>
              <a:xfrm>
                <a:off x="912146" y="184721"/>
                <a:ext cx="334676" cy="279847"/>
              </a:xfrm>
              <a:prstGeom prst="rect">
                <a:avLst/>
              </a:prstGeom>
              <a:noFill/>
              <a:ln>
                <a:noFill/>
              </a:ln>
              <a:effectLst/>
            </p:spPr>
            <p:txBody>
              <a:bodyPr wrap="none">
                <a:spAutoFit/>
              </a:bodyPr>
              <a:lstStyle/>
              <a:p>
                <a:pPr algn="ctr">
                  <a:spcBef>
                    <a:spcPct val="0"/>
                  </a:spcBef>
                  <a:defRPr/>
                </a:pPr>
                <a:r>
                  <a:rPr lang="en-US" sz="1200">
                    <a:solidFill>
                      <a:srgbClr val="C0504D"/>
                    </a:solidFill>
                    <a:effectLst>
                      <a:outerShdw blurRad="38100" dist="38100" dir="2700000" algn="tl">
                        <a:srgbClr val="C0C0C0"/>
                      </a:outerShdw>
                    </a:effectLst>
                    <a:latin typeface="Arial Narrow" pitchFamily="34" charset="0"/>
                    <a:cs typeface="Calibri" pitchFamily="34" charset="0"/>
                  </a:rPr>
                  <a:t>31</a:t>
                </a:r>
                <a:endParaRPr lang="en-US" sz="1100">
                  <a:latin typeface="Calibri" pitchFamily="34" charset="0"/>
                  <a:cs typeface="Calibri" pitchFamily="34" charset="0"/>
                </a:endParaRPr>
              </a:p>
            </p:txBody>
          </p:sp>
          <p:sp>
            <p:nvSpPr>
              <p:cNvPr id="6179" name="Text Box 338"/>
              <p:cNvSpPr txBox="1">
                <a:spLocks noChangeArrowheads="1"/>
              </p:cNvSpPr>
              <p:nvPr/>
            </p:nvSpPr>
            <p:spPr bwMode="auto">
              <a:xfrm>
                <a:off x="953377" y="-8036"/>
                <a:ext cx="334769" cy="266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a:solidFill>
                      <a:schemeClr val="tx1"/>
                    </a:solidFill>
                    <a:latin typeface="Arial" charset="0"/>
                    <a:cs typeface="Arial" charset="0"/>
                  </a:defRPr>
                </a:lvl9pPr>
              </a:lstStyle>
              <a:p>
                <a:pPr>
                  <a:spcBef>
                    <a:spcPct val="0"/>
                  </a:spcBef>
                </a:pPr>
                <a:r>
                  <a:rPr lang="en-US" sz="1200">
                    <a:solidFill>
                      <a:srgbClr val="C0504D"/>
                    </a:solidFill>
                    <a:latin typeface="Arial Narrow" pitchFamily="34" charset="0"/>
                    <a:cs typeface="Calibri" pitchFamily="34" charset="0"/>
                  </a:rPr>
                  <a:t>32</a:t>
                </a:r>
                <a:endParaRPr lang="en-US" sz="1100">
                  <a:latin typeface="Calibri" pitchFamily="34" charset="0"/>
                  <a:cs typeface="Calibri" pitchFamily="34" charset="0"/>
                </a:endParaRPr>
              </a:p>
            </p:txBody>
          </p:sp>
        </p:grpSp>
      </p:grpSp>
    </p:spTree>
    <p:extLst>
      <p:ext uri="{BB962C8B-B14F-4D97-AF65-F5344CB8AC3E}">
        <p14:creationId xmlns:p14="http://schemas.microsoft.com/office/powerpoint/2010/main" xmlns="" val="4259804595"/>
      </p:ext>
    </p:extLst>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zh-CN" altLang="en-US" smtClean="0">
                <a:ea typeface="宋体" charset="-122"/>
              </a:rPr>
              <a:t>使用方法</a:t>
            </a:r>
            <a:endParaRPr lang="en-US" smtClean="0"/>
          </a:p>
        </p:txBody>
      </p:sp>
      <p:sp>
        <p:nvSpPr>
          <p:cNvPr id="8195" name="Content Placeholder 2"/>
          <p:cNvSpPr>
            <a:spLocks noGrp="1"/>
          </p:cNvSpPr>
          <p:nvPr>
            <p:ph idx="1"/>
          </p:nvPr>
        </p:nvSpPr>
        <p:spPr>
          <a:xfrm>
            <a:off x="336550" y="1085850"/>
            <a:ext cx="8486775" cy="5021263"/>
          </a:xfrm>
        </p:spPr>
        <p:txBody>
          <a:bodyPr/>
          <a:lstStyle/>
          <a:p>
            <a:r>
              <a:rPr lang="zh-CN" altLang="en-US" smtClean="0">
                <a:ea typeface="宋体" charset="-122"/>
              </a:rPr>
              <a:t>配置</a:t>
            </a:r>
            <a:endParaRPr lang="en-US" smtClean="0"/>
          </a:p>
          <a:p>
            <a:pPr lvl="1"/>
            <a:r>
              <a:rPr lang="en-US" smtClean="0"/>
              <a:t>Rshell</a:t>
            </a:r>
          </a:p>
          <a:p>
            <a:pPr lvl="2"/>
            <a:r>
              <a:rPr lang="en-US" sz="1800" smtClean="0"/>
              <a:t>Antenna Hub Rshell</a:t>
            </a:r>
            <a:r>
              <a:rPr lang="zh-CN" altLang="en-US" sz="1800" smtClean="0">
                <a:ea typeface="宋体" charset="-122"/>
              </a:rPr>
              <a:t>命令</a:t>
            </a:r>
            <a:endParaRPr lang="en-US" sz="1800" smtClean="0"/>
          </a:p>
          <a:p>
            <a:pPr lvl="1"/>
            <a:r>
              <a:rPr lang="en-US" smtClean="0"/>
              <a:t>WebUI</a:t>
            </a:r>
          </a:p>
          <a:p>
            <a:pPr lvl="2"/>
            <a:r>
              <a:rPr lang="zh-CN" altLang="en-US" sz="1800" smtClean="0">
                <a:ea typeface="宋体" charset="-122"/>
              </a:rPr>
              <a:t>网页配置</a:t>
            </a:r>
            <a:endParaRPr lang="en-US" sz="1800" smtClean="0"/>
          </a:p>
          <a:p>
            <a:r>
              <a:rPr lang="zh-CN" altLang="en-US" smtClean="0">
                <a:ea typeface="宋体" charset="-122"/>
              </a:rPr>
              <a:t>编程</a:t>
            </a:r>
            <a:endParaRPr lang="en-US" smtClean="0"/>
          </a:p>
          <a:p>
            <a:pPr lvl="1"/>
            <a:r>
              <a:rPr lang="zh-CN" altLang="en-US" smtClean="0">
                <a:ea typeface="宋体" charset="-122"/>
              </a:rPr>
              <a:t>可以返回</a:t>
            </a:r>
            <a:r>
              <a:rPr lang="en-US" altLang="zh-CN" smtClean="0">
                <a:ea typeface="宋体" charset="-122"/>
              </a:rPr>
              <a:t>32</a:t>
            </a:r>
            <a:r>
              <a:rPr lang="zh-CN" altLang="en-US" smtClean="0">
                <a:ea typeface="宋体" charset="-122"/>
              </a:rPr>
              <a:t>个独立物理端口的序号</a:t>
            </a:r>
            <a:endParaRPr lang="en-US" smtClean="0"/>
          </a:p>
          <a:p>
            <a:pPr lvl="2"/>
            <a:r>
              <a:rPr lang="zh-CN" altLang="en-US" sz="1800" smtClean="0">
                <a:ea typeface="宋体" charset="-122"/>
              </a:rPr>
              <a:t>使用标准的</a:t>
            </a:r>
            <a:r>
              <a:rPr lang="en-US" altLang="zh-CN" sz="1800" smtClean="0">
                <a:ea typeface="宋体" charset="-122"/>
              </a:rPr>
              <a:t>LLRP</a:t>
            </a:r>
            <a:endParaRPr lang="en-US" sz="1800" smtClean="0"/>
          </a:p>
          <a:p>
            <a:pPr lvl="2"/>
            <a:r>
              <a:rPr lang="en-US" sz="1800" smtClean="0"/>
              <a:t>LTK </a:t>
            </a:r>
            <a:r>
              <a:rPr lang="zh-CN" altLang="en-US" sz="1800" smtClean="0">
                <a:ea typeface="宋体" charset="-122"/>
              </a:rPr>
              <a:t>、</a:t>
            </a:r>
            <a:r>
              <a:rPr lang="en-US" sz="1800" smtClean="0"/>
              <a:t>Octane SDK </a:t>
            </a:r>
          </a:p>
          <a:p>
            <a:pPr lvl="2"/>
            <a:r>
              <a:rPr lang="zh-CN" altLang="en-US" sz="1800" smtClean="0">
                <a:ea typeface="宋体" charset="-122"/>
              </a:rPr>
              <a:t>返回的消息包区分</a:t>
            </a:r>
            <a:r>
              <a:rPr lang="en-US" sz="1800" smtClean="0"/>
              <a:t>1-32</a:t>
            </a:r>
            <a:r>
              <a:rPr lang="zh-CN" altLang="en-US" sz="1800" smtClean="0">
                <a:ea typeface="宋体" charset="-122"/>
              </a:rPr>
              <a:t>号天线端口</a:t>
            </a:r>
            <a:endParaRPr lang="en-US" sz="1800" smtClean="0"/>
          </a:p>
          <a:p>
            <a:r>
              <a:rPr lang="en-US" sz="2200" smtClean="0"/>
              <a:t>Octane 4.10</a:t>
            </a:r>
            <a:r>
              <a:rPr lang="zh-CN" altLang="en-US" sz="2200" smtClean="0">
                <a:ea typeface="宋体" charset="-122"/>
              </a:rPr>
              <a:t>固件支持</a:t>
            </a:r>
            <a:endParaRPr lang="en-US" sz="2200" smtClean="0"/>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0538" y="933450"/>
            <a:ext cx="3368675" cy="226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pic>
    </p:spTree>
    <p:extLst>
      <p:ext uri="{BB962C8B-B14F-4D97-AF65-F5344CB8AC3E}">
        <p14:creationId xmlns:p14="http://schemas.microsoft.com/office/powerpoint/2010/main" xmlns="" val="33586696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zh-CN" altLang="en-US" smtClean="0">
                <a:ea typeface="宋体" charset="-122"/>
              </a:rPr>
              <a:t>技术指标</a:t>
            </a:r>
            <a:endParaRPr lang="en-US" smtClean="0"/>
          </a:p>
        </p:txBody>
      </p:sp>
      <p:sp>
        <p:nvSpPr>
          <p:cNvPr id="8195" name="Text Placeholder 3"/>
          <p:cNvSpPr>
            <a:spLocks noGrp="1"/>
          </p:cNvSpPr>
          <p:nvPr>
            <p:ph type="body" sz="half" idx="1"/>
          </p:nvPr>
        </p:nvSpPr>
        <p:spPr/>
        <p:txBody>
          <a:bodyPr/>
          <a:lstStyle/>
          <a:p>
            <a:pPr marL="0" indent="0">
              <a:buFont typeface="Tahoma" pitchFamily="34" charset="0"/>
              <a:buNone/>
            </a:pPr>
            <a:r>
              <a:rPr lang="en-US" sz="2000" smtClean="0"/>
              <a:t>Antenna Hub</a:t>
            </a:r>
            <a:r>
              <a:rPr lang="zh-CN" altLang="en-US" sz="2000" smtClean="0">
                <a:ea typeface="宋体" charset="-122"/>
              </a:rPr>
              <a:t>接口</a:t>
            </a:r>
            <a:endParaRPr lang="en-US" sz="2000" smtClean="0"/>
          </a:p>
          <a:p>
            <a:pPr lvl="1">
              <a:buFont typeface="Arial" charset="0"/>
              <a:buChar char="•"/>
            </a:pPr>
            <a:r>
              <a:rPr lang="en-US" sz="1500" smtClean="0"/>
              <a:t>1 RF </a:t>
            </a:r>
            <a:r>
              <a:rPr lang="zh-CN" altLang="en-US" sz="1500" smtClean="0">
                <a:ea typeface="宋体" charset="-122"/>
              </a:rPr>
              <a:t>输入</a:t>
            </a:r>
            <a:r>
              <a:rPr lang="en-US" sz="1500" smtClean="0"/>
              <a:t>: SMA </a:t>
            </a:r>
          </a:p>
          <a:p>
            <a:pPr lvl="1">
              <a:buFont typeface="Arial" charset="0"/>
              <a:buChar char="•"/>
            </a:pPr>
            <a:r>
              <a:rPr lang="en-US" sz="1500" smtClean="0"/>
              <a:t>8 RF </a:t>
            </a:r>
            <a:r>
              <a:rPr lang="zh-CN" altLang="en-US" sz="1500" smtClean="0">
                <a:ea typeface="宋体" charset="-122"/>
              </a:rPr>
              <a:t>输出</a:t>
            </a:r>
            <a:r>
              <a:rPr lang="en-US" sz="1500" smtClean="0"/>
              <a:t>: SMA </a:t>
            </a:r>
          </a:p>
          <a:p>
            <a:pPr lvl="1">
              <a:buFont typeface="Arial" charset="0"/>
              <a:buChar char="•"/>
            </a:pPr>
            <a:r>
              <a:rPr lang="en-US" sz="1500" smtClean="0"/>
              <a:t>1 </a:t>
            </a:r>
            <a:r>
              <a:rPr lang="zh-CN" altLang="en-US" sz="1500" smtClean="0">
                <a:ea typeface="宋体" charset="-122"/>
              </a:rPr>
              <a:t>数字</a:t>
            </a:r>
            <a:r>
              <a:rPr lang="en-US" altLang="zh-CN" sz="1500" smtClean="0">
                <a:ea typeface="宋体" charset="-122"/>
              </a:rPr>
              <a:t>I/O</a:t>
            </a:r>
            <a:r>
              <a:rPr lang="en-US" sz="1500" smtClean="0"/>
              <a:t>:  RJ45</a:t>
            </a:r>
          </a:p>
          <a:p>
            <a:pPr marL="0" indent="0">
              <a:buFont typeface="Tahoma" pitchFamily="34" charset="0"/>
              <a:buNone/>
            </a:pPr>
            <a:r>
              <a:rPr lang="en-US" sz="2000" smtClean="0"/>
              <a:t>GPIO Adapter</a:t>
            </a:r>
            <a:r>
              <a:rPr lang="zh-CN" altLang="en-US" sz="2000" smtClean="0">
                <a:ea typeface="宋体" charset="-122"/>
              </a:rPr>
              <a:t>接口</a:t>
            </a:r>
            <a:endParaRPr lang="en-US" sz="2000" smtClean="0"/>
          </a:p>
          <a:p>
            <a:pPr lvl="1">
              <a:buFont typeface="Arial" charset="0"/>
              <a:buChar char="•"/>
            </a:pPr>
            <a:r>
              <a:rPr lang="en-US" sz="1500" smtClean="0"/>
              <a:t>1 GPIO </a:t>
            </a:r>
            <a:r>
              <a:rPr lang="zh-CN" altLang="en-US" sz="1500" smtClean="0">
                <a:ea typeface="宋体" charset="-122"/>
              </a:rPr>
              <a:t>输入</a:t>
            </a:r>
            <a:r>
              <a:rPr lang="en-US" sz="1500" smtClean="0"/>
              <a:t>:  HD-15</a:t>
            </a:r>
          </a:p>
          <a:p>
            <a:pPr lvl="1">
              <a:buFont typeface="Arial" charset="0"/>
              <a:buChar char="•"/>
            </a:pPr>
            <a:r>
              <a:rPr lang="en-US" sz="1500" smtClean="0"/>
              <a:t>4 </a:t>
            </a:r>
            <a:r>
              <a:rPr lang="zh-CN" altLang="en-US" sz="1500" smtClean="0">
                <a:ea typeface="宋体" charset="-122"/>
              </a:rPr>
              <a:t>数字</a:t>
            </a:r>
            <a:r>
              <a:rPr lang="en-US" altLang="zh-CN" sz="1500" smtClean="0">
                <a:ea typeface="宋体" charset="-122"/>
              </a:rPr>
              <a:t>I/O</a:t>
            </a:r>
            <a:r>
              <a:rPr lang="en-US" sz="1500" smtClean="0"/>
              <a:t>:  RJ45</a:t>
            </a:r>
          </a:p>
          <a:p>
            <a:pPr marL="0" indent="0">
              <a:buFont typeface="Tahoma" pitchFamily="34" charset="0"/>
              <a:buNone/>
            </a:pPr>
            <a:r>
              <a:rPr lang="zh-CN" altLang="en-US" sz="2000" smtClean="0">
                <a:ea typeface="宋体" charset="-122"/>
              </a:rPr>
              <a:t>安装方式</a:t>
            </a:r>
            <a:r>
              <a:rPr lang="en-US" sz="2000" smtClean="0"/>
              <a:t>: </a:t>
            </a:r>
          </a:p>
          <a:p>
            <a:pPr lvl="1">
              <a:buFont typeface="Arial" charset="0"/>
              <a:buChar char="•"/>
            </a:pPr>
            <a:r>
              <a:rPr lang="zh-CN" altLang="en-US" sz="1500" smtClean="0">
                <a:ea typeface="宋体" charset="-122"/>
              </a:rPr>
              <a:t>螺丝</a:t>
            </a:r>
            <a:endParaRPr lang="en-US" sz="1500" smtClean="0"/>
          </a:p>
          <a:p>
            <a:pPr marL="0" indent="0">
              <a:buFont typeface="Tahoma" pitchFamily="34" charset="0"/>
              <a:buNone/>
            </a:pPr>
            <a:r>
              <a:rPr lang="zh-CN" altLang="en-US" sz="2000" smtClean="0">
                <a:ea typeface="宋体" charset="-122"/>
              </a:rPr>
              <a:t>射频指标</a:t>
            </a:r>
            <a:endParaRPr lang="en-US" sz="2000" smtClean="0"/>
          </a:p>
          <a:p>
            <a:pPr lvl="1">
              <a:buFont typeface="Arial" charset="0"/>
              <a:buChar char="•"/>
            </a:pPr>
            <a:r>
              <a:rPr lang="zh-CN" altLang="en-US" sz="1500" smtClean="0">
                <a:ea typeface="宋体" charset="-122"/>
              </a:rPr>
              <a:t>插入损耗</a:t>
            </a:r>
            <a:r>
              <a:rPr lang="en-US" sz="1500" smtClean="0"/>
              <a:t>:  1.3 dB (</a:t>
            </a:r>
            <a:r>
              <a:rPr lang="zh-CN" altLang="en-US" sz="1500" smtClean="0">
                <a:ea typeface="宋体" charset="-122"/>
              </a:rPr>
              <a:t>最大</a:t>
            </a:r>
            <a:r>
              <a:rPr lang="en-US" sz="1500" smtClean="0"/>
              <a:t>)</a:t>
            </a:r>
          </a:p>
          <a:p>
            <a:pPr lvl="1">
              <a:buFont typeface="Arial" charset="0"/>
              <a:buChar char="•"/>
            </a:pPr>
            <a:r>
              <a:rPr lang="zh-CN" altLang="en-US" sz="1500" smtClean="0">
                <a:ea typeface="宋体" charset="-122"/>
              </a:rPr>
              <a:t>隔离度</a:t>
            </a:r>
            <a:r>
              <a:rPr lang="en-US" sz="1500" smtClean="0"/>
              <a:t>: 36 dB (</a:t>
            </a:r>
            <a:r>
              <a:rPr lang="zh-CN" altLang="en-US" sz="1500" smtClean="0">
                <a:ea typeface="宋体" charset="-122"/>
              </a:rPr>
              <a:t>最小</a:t>
            </a:r>
            <a:r>
              <a:rPr lang="en-US" sz="1500" smtClean="0"/>
              <a:t>)</a:t>
            </a:r>
          </a:p>
          <a:p>
            <a:pPr lvl="1">
              <a:buFont typeface="Arial" charset="0"/>
              <a:buChar char="•"/>
            </a:pPr>
            <a:r>
              <a:rPr lang="zh-CN" altLang="en-US" sz="1500" smtClean="0">
                <a:ea typeface="宋体" charset="-122"/>
              </a:rPr>
              <a:t>电子开关切换速度</a:t>
            </a:r>
            <a:r>
              <a:rPr lang="en-US" sz="1500" smtClean="0"/>
              <a:t>:  ~200µs</a:t>
            </a:r>
          </a:p>
          <a:p>
            <a:pPr lvl="1">
              <a:buFont typeface="Arial" charset="0"/>
              <a:buChar char="•"/>
            </a:pPr>
            <a:r>
              <a:rPr lang="zh-CN" altLang="en-US" sz="1500" smtClean="0">
                <a:ea typeface="宋体" charset="-122"/>
              </a:rPr>
              <a:t>盘点切换速度</a:t>
            </a:r>
            <a:r>
              <a:rPr lang="en-US" sz="1500" smtClean="0"/>
              <a:t>:  ~25ms</a:t>
            </a:r>
          </a:p>
          <a:p>
            <a:pPr marL="0" indent="0">
              <a:buFont typeface="Tahoma" pitchFamily="34" charset="0"/>
              <a:buNone/>
            </a:pPr>
            <a:r>
              <a:rPr lang="zh-CN" altLang="en-US" sz="2000" smtClean="0">
                <a:ea typeface="宋体" charset="-122"/>
              </a:rPr>
              <a:t>工作环境</a:t>
            </a:r>
            <a:endParaRPr lang="en-US" sz="2000" smtClean="0"/>
          </a:p>
          <a:p>
            <a:pPr lvl="1">
              <a:buFont typeface="Arial" charset="0"/>
              <a:buChar char="•"/>
            </a:pPr>
            <a:r>
              <a:rPr lang="zh-CN" altLang="en-US" sz="1500" smtClean="0">
                <a:ea typeface="宋体" charset="-122"/>
              </a:rPr>
              <a:t>工作温度</a:t>
            </a:r>
            <a:r>
              <a:rPr lang="en-US" sz="1500" smtClean="0"/>
              <a:t>:  -20 </a:t>
            </a:r>
            <a:r>
              <a:rPr lang="en-US" altLang="zh-CN" sz="1500" smtClean="0">
                <a:ea typeface="宋体" charset="-122"/>
              </a:rPr>
              <a:t>-</a:t>
            </a:r>
            <a:r>
              <a:rPr lang="en-US" sz="1500" smtClean="0"/>
              <a:t> +80 C</a:t>
            </a:r>
          </a:p>
          <a:p>
            <a:pPr lvl="1">
              <a:buFont typeface="Arial" charset="0"/>
              <a:buChar char="•"/>
            </a:pPr>
            <a:r>
              <a:rPr lang="en-US" sz="1500" smtClean="0"/>
              <a:t>IP</a:t>
            </a:r>
            <a:r>
              <a:rPr lang="zh-CN" altLang="en-US" sz="1500" smtClean="0">
                <a:ea typeface="宋体" charset="-122"/>
              </a:rPr>
              <a:t>等级</a:t>
            </a:r>
            <a:r>
              <a:rPr lang="en-US" sz="1500" smtClean="0"/>
              <a:t>:  IP52</a:t>
            </a:r>
          </a:p>
        </p:txBody>
      </p:sp>
      <p:sp>
        <p:nvSpPr>
          <p:cNvPr id="8196" name="Content Placeholder 2"/>
          <p:cNvSpPr>
            <a:spLocks noGrp="1"/>
          </p:cNvSpPr>
          <p:nvPr>
            <p:ph sz="half" idx="2"/>
          </p:nvPr>
        </p:nvSpPr>
        <p:spPr>
          <a:xfrm>
            <a:off x="4660900" y="965200"/>
            <a:ext cx="4356100" cy="5213350"/>
          </a:xfrm>
        </p:spPr>
        <p:txBody>
          <a:bodyPr/>
          <a:lstStyle/>
          <a:p>
            <a:pPr marL="0" indent="0">
              <a:buFont typeface="Tahoma" pitchFamily="34" charset="0"/>
              <a:buNone/>
            </a:pPr>
            <a:r>
              <a:rPr lang="zh-CN" altLang="en-US" sz="2000" smtClean="0">
                <a:ea typeface="宋体" charset="-122"/>
              </a:rPr>
              <a:t>系统组件</a:t>
            </a:r>
            <a:endParaRPr lang="en-US" sz="2000" smtClean="0"/>
          </a:p>
          <a:p>
            <a:pPr lvl="1">
              <a:buFont typeface="Arial" charset="0"/>
              <a:buChar char="•"/>
            </a:pPr>
            <a:r>
              <a:rPr lang="en-US" sz="1500" smtClean="0"/>
              <a:t>Speedway Revolution R420</a:t>
            </a:r>
          </a:p>
          <a:p>
            <a:pPr lvl="1">
              <a:buFont typeface="Arial" charset="0"/>
              <a:buChar char="•"/>
            </a:pPr>
            <a:r>
              <a:rPr lang="en-US" sz="1500" smtClean="0"/>
              <a:t>HD-15 </a:t>
            </a:r>
            <a:r>
              <a:rPr lang="zh-CN" altLang="en-US" sz="1500" smtClean="0">
                <a:ea typeface="宋体" charset="-122"/>
              </a:rPr>
              <a:t>线</a:t>
            </a:r>
            <a:r>
              <a:rPr lang="en-US" sz="1500" smtClean="0"/>
              <a:t>:  30m (</a:t>
            </a:r>
            <a:r>
              <a:rPr lang="zh-CN" altLang="en-US" sz="1500" smtClean="0">
                <a:ea typeface="宋体" charset="-122"/>
              </a:rPr>
              <a:t>最长</a:t>
            </a:r>
            <a:r>
              <a:rPr lang="en-US" sz="1500" smtClean="0"/>
              <a:t>)</a:t>
            </a:r>
          </a:p>
          <a:p>
            <a:pPr lvl="1">
              <a:buFont typeface="Arial" charset="0"/>
              <a:buChar char="•"/>
            </a:pPr>
            <a:r>
              <a:rPr lang="zh-CN" altLang="en-US" sz="1500" smtClean="0">
                <a:ea typeface="宋体" charset="-122"/>
              </a:rPr>
              <a:t>最大的数字信号长度</a:t>
            </a:r>
            <a:r>
              <a:rPr lang="en-US" sz="1500" smtClean="0"/>
              <a:t> (</a:t>
            </a:r>
            <a:r>
              <a:rPr lang="zh-CN" altLang="en-US" sz="1500" smtClean="0">
                <a:ea typeface="宋体" charset="-122"/>
              </a:rPr>
              <a:t>屏蔽</a:t>
            </a:r>
            <a:r>
              <a:rPr lang="en-US" sz="1500" smtClean="0"/>
              <a:t>/</a:t>
            </a:r>
            <a:r>
              <a:rPr lang="zh-CN" altLang="en-US" sz="1500" smtClean="0">
                <a:ea typeface="宋体" charset="-122"/>
              </a:rPr>
              <a:t>非屏蔽</a:t>
            </a:r>
            <a:r>
              <a:rPr lang="en-US" sz="1500" smtClean="0"/>
              <a:t>):  100m/30m Cat 5</a:t>
            </a:r>
          </a:p>
          <a:p>
            <a:pPr lvl="1">
              <a:buFont typeface="Arial" charset="0"/>
              <a:buChar char="•"/>
            </a:pPr>
            <a:r>
              <a:rPr lang="en-US" altLang="zh-CN" sz="1500" smtClean="0">
                <a:ea typeface="宋体" charset="-122"/>
              </a:rPr>
              <a:t>RF</a:t>
            </a:r>
            <a:r>
              <a:rPr lang="zh-CN" altLang="en-US" sz="1500" smtClean="0">
                <a:ea typeface="宋体" charset="-122"/>
              </a:rPr>
              <a:t>线缆</a:t>
            </a:r>
            <a:r>
              <a:rPr lang="en-US" sz="1500" smtClean="0"/>
              <a:t>:  </a:t>
            </a:r>
            <a:r>
              <a:rPr lang="zh-CN" altLang="en-US" sz="1500" smtClean="0">
                <a:ea typeface="宋体" charset="-122"/>
              </a:rPr>
              <a:t>通常</a:t>
            </a:r>
            <a:r>
              <a:rPr lang="en-US" altLang="zh-CN" sz="1500" smtClean="0">
                <a:ea typeface="宋体" charset="-122"/>
              </a:rPr>
              <a:t>0.5dB/m</a:t>
            </a:r>
            <a:endParaRPr lang="en-US" sz="1500" smtClean="0"/>
          </a:p>
          <a:p>
            <a:pPr marL="0" indent="0">
              <a:buFont typeface="Tahoma" pitchFamily="34" charset="0"/>
              <a:buNone/>
            </a:pPr>
            <a:r>
              <a:rPr lang="zh-CN" altLang="en-US" sz="2000" smtClean="0">
                <a:ea typeface="宋体" charset="-122"/>
              </a:rPr>
              <a:t>认证</a:t>
            </a:r>
            <a:r>
              <a:rPr lang="en-US" sz="2000" smtClean="0"/>
              <a:t>:  FCC, CE, RoHS</a:t>
            </a:r>
          </a:p>
          <a:p>
            <a:pPr marL="0" indent="0">
              <a:buFont typeface="Tahoma" pitchFamily="34" charset="0"/>
              <a:buNone/>
            </a:pPr>
            <a:endParaRPr lang="en-US" sz="2000" smtClean="0"/>
          </a:p>
          <a:p>
            <a:pPr lvl="2"/>
            <a:endParaRPr lang="en-US" sz="1600" smtClean="0"/>
          </a:p>
        </p:txBody>
      </p:sp>
      <p:pic>
        <p:nvPicPr>
          <p:cNvPr id="8197" name="Picture 2" descr="C:\Users\thillstr\AppData\Local\Temp\Ant_Hub_Big.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56175" y="3851275"/>
            <a:ext cx="4138613" cy="232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70953776"/>
      </p:ext>
    </p:extLst>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Antenna Hub</a:t>
            </a:r>
            <a:r>
              <a:rPr lang="zh-CN" altLang="en-US" smtClean="0">
                <a:ea typeface="宋体" charset="-122"/>
              </a:rPr>
              <a:t>应用</a:t>
            </a:r>
            <a:endParaRPr lang="en-US" smtClean="0"/>
          </a:p>
        </p:txBody>
      </p:sp>
      <p:sp>
        <p:nvSpPr>
          <p:cNvPr id="9219" name="Content Placeholder 2"/>
          <p:cNvSpPr>
            <a:spLocks noGrp="1"/>
          </p:cNvSpPr>
          <p:nvPr>
            <p:ph idx="1"/>
          </p:nvPr>
        </p:nvSpPr>
        <p:spPr>
          <a:xfrm>
            <a:off x="457200" y="1239838"/>
            <a:ext cx="4997450" cy="4772025"/>
          </a:xfrm>
        </p:spPr>
        <p:txBody>
          <a:bodyPr/>
          <a:lstStyle/>
          <a:p>
            <a:r>
              <a:rPr lang="zh-CN" altLang="en-US" sz="2000" smtClean="0">
                <a:ea typeface="宋体" charset="-122"/>
              </a:rPr>
              <a:t>零售智能货架</a:t>
            </a:r>
            <a:endParaRPr lang="en-US" sz="2000" smtClean="0"/>
          </a:p>
          <a:p>
            <a:r>
              <a:rPr lang="zh-CN" altLang="en-US" sz="2000" smtClean="0">
                <a:ea typeface="宋体" charset="-122"/>
              </a:rPr>
              <a:t>文档追踪</a:t>
            </a:r>
            <a:endParaRPr lang="en-US" sz="2000" smtClean="0"/>
          </a:p>
          <a:p>
            <a:r>
              <a:rPr lang="zh-CN" altLang="en-US" sz="2000" smtClean="0">
                <a:ea typeface="宋体" charset="-122"/>
              </a:rPr>
              <a:t>医疗</a:t>
            </a:r>
            <a:r>
              <a:rPr lang="en-US" altLang="zh-CN" sz="2000" smtClean="0">
                <a:ea typeface="宋体" charset="-122"/>
              </a:rPr>
              <a:t>- </a:t>
            </a:r>
            <a:r>
              <a:rPr lang="zh-CN" altLang="en-US" sz="2000" smtClean="0">
                <a:ea typeface="宋体" charset="-122"/>
              </a:rPr>
              <a:t>医护追溯</a:t>
            </a:r>
            <a:endParaRPr lang="en-US" sz="2000" smtClean="0"/>
          </a:p>
          <a:p>
            <a:r>
              <a:rPr lang="zh-CN" altLang="en-US" sz="2000" smtClean="0">
                <a:ea typeface="宋体" charset="-122"/>
              </a:rPr>
              <a:t>生产流程管理</a:t>
            </a:r>
            <a:endParaRPr lang="en-US" smtClean="0"/>
          </a:p>
          <a:p>
            <a:endParaRPr lang="en-US" smtClean="0"/>
          </a:p>
        </p:txBody>
      </p:sp>
      <p:pic>
        <p:nvPicPr>
          <p:cNvPr id="9220" name="Picture 1"/>
          <p:cNvPicPr>
            <a:picLocks noChangeAspect="1"/>
          </p:cNvPicPr>
          <p:nvPr/>
        </p:nvPicPr>
        <p:blipFill>
          <a:blip r:embed="rId2" cstate="print">
            <a:extLst>
              <a:ext uri="{28A0092B-C50C-407E-A947-70E740481C1C}">
                <a14:useLocalDpi xmlns:a14="http://schemas.microsoft.com/office/drawing/2010/main" xmlns="" val="0"/>
              </a:ext>
            </a:extLst>
          </a:blip>
          <a:srcRect l="545" t="20032" r="25787" b="-2"/>
          <a:stretch>
            <a:fillRect/>
          </a:stretch>
        </p:blipFill>
        <p:spPr bwMode="auto">
          <a:xfrm>
            <a:off x="3821113" y="1239838"/>
            <a:ext cx="5322887" cy="3686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218096"/>
      </p:ext>
    </p:extLst>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zh-CN" altLang="en-US" smtClean="0">
                <a:ea typeface="宋体" charset="-122"/>
              </a:rPr>
              <a:t>使用注意事项</a:t>
            </a:r>
            <a:endParaRPr lang="en-US" smtClean="0"/>
          </a:p>
        </p:txBody>
      </p:sp>
      <p:sp>
        <p:nvSpPr>
          <p:cNvPr id="3" name="Content Placeholder 2"/>
          <p:cNvSpPr>
            <a:spLocks noGrp="1"/>
          </p:cNvSpPr>
          <p:nvPr>
            <p:ph idx="1"/>
          </p:nvPr>
        </p:nvSpPr>
        <p:spPr/>
        <p:txBody>
          <a:bodyPr/>
          <a:lstStyle/>
          <a:p>
            <a:r>
              <a:rPr lang="zh-CN" altLang="en-US" smtClean="0">
                <a:ea typeface="宋体" charset="-122"/>
              </a:rPr>
              <a:t>优化系统的射频功率</a:t>
            </a:r>
            <a:endParaRPr lang="en-US" smtClean="0"/>
          </a:p>
          <a:p>
            <a:pPr lvl="1"/>
            <a:r>
              <a:rPr lang="zh-CN" altLang="en-US" smtClean="0">
                <a:ea typeface="宋体" charset="-122"/>
              </a:rPr>
              <a:t>增加读写器输出功率</a:t>
            </a:r>
            <a:endParaRPr lang="en-US" smtClean="0"/>
          </a:p>
          <a:p>
            <a:pPr lvl="1"/>
            <a:r>
              <a:rPr lang="zh-CN" altLang="en-US" smtClean="0">
                <a:ea typeface="宋体" charset="-122"/>
              </a:rPr>
              <a:t>使用低损耗线缆</a:t>
            </a:r>
            <a:endParaRPr lang="en-US" smtClean="0"/>
          </a:p>
          <a:p>
            <a:pPr lvl="1"/>
            <a:r>
              <a:rPr lang="zh-CN" altLang="en-US" smtClean="0">
                <a:ea typeface="宋体" charset="-122"/>
              </a:rPr>
              <a:t>减少线缆长度</a:t>
            </a:r>
            <a:endParaRPr lang="en-US" smtClean="0"/>
          </a:p>
          <a:p>
            <a:r>
              <a:rPr lang="zh-CN" altLang="en-US" smtClean="0">
                <a:ea typeface="宋体" charset="-122"/>
              </a:rPr>
              <a:t>注意</a:t>
            </a:r>
            <a:r>
              <a:rPr lang="en-US" altLang="zh-CN" smtClean="0">
                <a:ea typeface="宋体" charset="-122"/>
              </a:rPr>
              <a:t>ESD</a:t>
            </a:r>
            <a:r>
              <a:rPr lang="zh-CN" altLang="en-US" smtClean="0">
                <a:ea typeface="宋体" charset="-122"/>
              </a:rPr>
              <a:t>防护</a:t>
            </a:r>
            <a:endParaRPr lang="en-US" smtClean="0"/>
          </a:p>
          <a:p>
            <a:pPr lvl="1"/>
            <a:r>
              <a:rPr lang="zh-CN" altLang="en-US" smtClean="0">
                <a:ea typeface="宋体" charset="-122"/>
              </a:rPr>
              <a:t>保证接地的完整性</a:t>
            </a:r>
            <a:endParaRPr lang="en-US" smtClean="0"/>
          </a:p>
          <a:p>
            <a:pPr lvl="1"/>
            <a:r>
              <a:rPr lang="zh-CN" altLang="en-US" smtClean="0">
                <a:ea typeface="宋体" charset="-122"/>
              </a:rPr>
              <a:t>在接天线前先进行</a:t>
            </a:r>
            <a:r>
              <a:rPr lang="en-US" altLang="zh-CN" smtClean="0">
                <a:ea typeface="宋体" charset="-122"/>
              </a:rPr>
              <a:t>ESD</a:t>
            </a:r>
            <a:r>
              <a:rPr lang="zh-CN" altLang="en-US" smtClean="0">
                <a:ea typeface="宋体" charset="-122"/>
              </a:rPr>
              <a:t>放电</a:t>
            </a:r>
            <a:endParaRPr lang="en-US" smtClean="0"/>
          </a:p>
        </p:txBody>
      </p:sp>
    </p:spTree>
    <p:extLst>
      <p:ext uri="{BB962C8B-B14F-4D97-AF65-F5344CB8AC3E}">
        <p14:creationId xmlns:p14="http://schemas.microsoft.com/office/powerpoint/2010/main" xmlns="" val="2077402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ctrTitle"/>
          </p:nvPr>
        </p:nvSpPr>
        <p:spPr>
          <a:xfrm>
            <a:off x="695325" y="4321175"/>
            <a:ext cx="7772400" cy="534988"/>
          </a:xfrm>
          <a:noFill/>
        </p:spPr>
        <p:txBody>
          <a:bodyPr/>
          <a:lstStyle/>
          <a:p>
            <a:pPr eaLnBrk="1" hangingPunct="1"/>
            <a:r>
              <a:rPr lang="zh-CN" altLang="en-US" smtClean="0">
                <a:ea typeface="宋体" charset="-122"/>
              </a:rPr>
              <a:t>读写器天线</a:t>
            </a:r>
            <a:endParaRPr lang="en-US" smtClean="0"/>
          </a:p>
        </p:txBody>
      </p:sp>
    </p:spTree>
    <p:extLst>
      <p:ext uri="{BB962C8B-B14F-4D97-AF65-F5344CB8AC3E}">
        <p14:creationId xmlns:p14="http://schemas.microsoft.com/office/powerpoint/2010/main" xmlns="" val="3799428739"/>
      </p:ext>
    </p:extLst>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nchor="ctr"/>
          <a:lstStyle/>
          <a:p>
            <a:pPr eaLnBrk="1" hangingPunct="1"/>
            <a:r>
              <a:rPr lang="zh-CN" altLang="en-US" smtClean="0">
                <a:ea typeface="宋体" charset="-122"/>
              </a:rPr>
              <a:t>耦合方式</a:t>
            </a:r>
            <a:endParaRPr lang="en-US" smtClean="0"/>
          </a:p>
        </p:txBody>
      </p:sp>
      <p:sp>
        <p:nvSpPr>
          <p:cNvPr id="34819" name="Rectangle 3"/>
          <p:cNvSpPr>
            <a:spLocks noGrp="1" noChangeArrowheads="1"/>
          </p:cNvSpPr>
          <p:nvPr>
            <p:ph type="body" sz="half" idx="4294967295"/>
          </p:nvPr>
        </p:nvSpPr>
        <p:spPr>
          <a:xfrm>
            <a:off x="457200" y="965200"/>
            <a:ext cx="4951413" cy="5213350"/>
          </a:xfrm>
        </p:spPr>
        <p:txBody>
          <a:bodyPr/>
          <a:lstStyle/>
          <a:p>
            <a:pPr eaLnBrk="1" hangingPunct="1"/>
            <a:r>
              <a:rPr lang="zh-CN" altLang="en-US" sz="2000" smtClean="0">
                <a:ea typeface="宋体" charset="-122"/>
              </a:rPr>
              <a:t>远场电磁波耦合</a:t>
            </a:r>
            <a:endParaRPr lang="en-US" sz="2000" smtClean="0"/>
          </a:p>
          <a:p>
            <a:pPr eaLnBrk="1" hangingPunct="1"/>
            <a:endParaRPr lang="en-US" sz="2000" smtClean="0"/>
          </a:p>
          <a:p>
            <a:pPr lvl="1" eaLnBrk="1" hangingPunct="1"/>
            <a:endParaRPr lang="en-US" sz="2000" smtClean="0"/>
          </a:p>
          <a:p>
            <a:pPr lvl="1" eaLnBrk="1" hangingPunct="1"/>
            <a:endParaRPr lang="en-US" sz="2000" smtClean="0"/>
          </a:p>
          <a:p>
            <a:pPr lvl="1" eaLnBrk="1" hangingPunct="1"/>
            <a:endParaRPr lang="en-US" sz="2000" smtClean="0"/>
          </a:p>
          <a:p>
            <a:pPr lvl="1" eaLnBrk="1" hangingPunct="1"/>
            <a:endParaRPr lang="en-US" sz="2000" smtClean="0"/>
          </a:p>
          <a:p>
            <a:pPr lvl="1" eaLnBrk="1" hangingPunct="1"/>
            <a:endParaRPr lang="en-US" sz="2000" smtClean="0"/>
          </a:p>
          <a:p>
            <a:pPr eaLnBrk="1" hangingPunct="1"/>
            <a:r>
              <a:rPr lang="zh-CN" altLang="en-US" sz="2000" smtClean="0">
                <a:ea typeface="宋体" charset="-122"/>
              </a:rPr>
              <a:t>近场磁场耦合</a:t>
            </a:r>
            <a:endParaRPr lang="en-US" sz="2000" smtClean="0"/>
          </a:p>
        </p:txBody>
      </p:sp>
      <p:graphicFrame>
        <p:nvGraphicFramePr>
          <p:cNvPr id="972926" name="Group 126"/>
          <p:cNvGraphicFramePr>
            <a:graphicFrameLocks noGrp="1"/>
          </p:cNvGraphicFramePr>
          <p:nvPr>
            <p:ph sz="quarter" idx="4294967295"/>
          </p:nvPr>
        </p:nvGraphicFramePr>
        <p:xfrm>
          <a:off x="5756275" y="1143000"/>
          <a:ext cx="3213100" cy="1878014"/>
        </p:xfrm>
        <a:graphic>
          <a:graphicData uri="http://schemas.openxmlformats.org/drawingml/2006/table">
            <a:tbl>
              <a:tblPr/>
              <a:tblGrid>
                <a:gridCol w="3213100"/>
              </a:tblGrid>
              <a:tr h="396334">
                <a:tc>
                  <a:txBody>
                    <a:bodyPr/>
                    <a:lstStyle/>
                    <a:p>
                      <a:pPr marL="0" marR="0" lvl="0" indent="0" algn="ctr"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2000" b="1" i="0" u="none" strike="noStrike" cap="none" normalizeH="0" baseline="0" smtClean="0">
                          <a:ln>
                            <a:noFill/>
                          </a:ln>
                          <a:solidFill>
                            <a:srgbClr val="FFFF00"/>
                          </a:solidFill>
                          <a:effectLst/>
                          <a:latin typeface="Arial" charset="0"/>
                          <a:ea typeface="宋体" charset="-122"/>
                          <a:cs typeface="Arial" charset="0"/>
                        </a:rPr>
                        <a:t>远场</a:t>
                      </a:r>
                      <a:r>
                        <a:rPr kumimoji="0" lang="en-US" sz="2000" b="1" i="0" u="none" strike="noStrike" cap="none" normalizeH="0" baseline="0" smtClean="0">
                          <a:ln>
                            <a:noFill/>
                          </a:ln>
                          <a:solidFill>
                            <a:srgbClr val="FFFF00"/>
                          </a:solidFill>
                          <a:effectLst/>
                          <a:latin typeface="Arial" charset="0"/>
                          <a:cs typeface="Arial" charset="0"/>
                        </a:rPr>
                        <a:t> UHF RFID</a:t>
                      </a: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hlink"/>
                    </a:solidFill>
                  </a:tcPr>
                </a:tc>
              </a:tr>
              <a:tr h="365847">
                <a:tc>
                  <a:txBody>
                    <a:bodyPr/>
                    <a:lstStyle/>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电磁破耦合</a:t>
                      </a:r>
                      <a:endParaRPr kumimoji="0" lang="en-US" sz="1800" b="1" i="0" u="none" strike="noStrike" cap="none" normalizeH="0" baseline="0" smtClean="0">
                        <a:ln>
                          <a:noFill/>
                        </a:ln>
                        <a:solidFill>
                          <a:schemeClr val="tx1"/>
                        </a:solidFill>
                        <a:effectLst/>
                        <a:latin typeface="Arial" charset="0"/>
                        <a:cs typeface="Arial" charset="0"/>
                      </a:endParaRP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65847">
                <a:tc>
                  <a:txBody>
                    <a:bodyPr/>
                    <a:lstStyle/>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距离长</a:t>
                      </a:r>
                      <a:endParaRPr kumimoji="0" lang="en-US" sz="1800" b="1" i="0" u="none" strike="noStrike" cap="none" normalizeH="0" baseline="0" smtClean="0">
                        <a:ln>
                          <a:noFill/>
                        </a:ln>
                        <a:solidFill>
                          <a:schemeClr val="tx1"/>
                        </a:solidFill>
                        <a:effectLst/>
                        <a:latin typeface="Arial" charset="0"/>
                        <a:cs typeface="Arial" charset="0"/>
                      </a:endParaRP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749986">
                <a:tc>
                  <a:txBody>
                    <a:bodyPr/>
                    <a:lstStyle/>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受介质影响大</a:t>
                      </a:r>
                      <a:endParaRPr kumimoji="0" lang="en-US" altLang="zh-CN" sz="1800" b="1" i="0" u="none" strike="noStrike" cap="none" normalizeH="0" baseline="0" smtClean="0">
                        <a:ln>
                          <a:noFill/>
                        </a:ln>
                        <a:solidFill>
                          <a:schemeClr val="tx1"/>
                        </a:solidFill>
                        <a:effectLst/>
                        <a:latin typeface="Arial" charset="0"/>
                        <a:ea typeface="宋体" charset="-122"/>
                        <a:cs typeface="Arial" charset="0"/>
                      </a:endParaRPr>
                    </a:p>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大部分能量被辐射出去</a:t>
                      </a:r>
                      <a:endParaRPr kumimoji="0" lang="en-US" sz="1800" b="1" i="0" u="none" strike="noStrike" cap="none" normalizeH="0" baseline="0" smtClean="0">
                        <a:ln>
                          <a:noFill/>
                        </a:ln>
                        <a:solidFill>
                          <a:schemeClr val="tx1"/>
                        </a:solidFill>
                        <a:effectLst/>
                        <a:latin typeface="Arial" charset="0"/>
                        <a:cs typeface="Arial" charset="0"/>
                      </a:endParaRP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34832" name="Line 4"/>
          <p:cNvSpPr>
            <a:spLocks noChangeShapeType="1"/>
          </p:cNvSpPr>
          <p:nvPr/>
        </p:nvSpPr>
        <p:spPr bwMode="auto">
          <a:xfrm flipH="1">
            <a:off x="1393825" y="2606675"/>
            <a:ext cx="1114425" cy="15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grpSp>
        <p:nvGrpSpPr>
          <p:cNvPr id="34833" name="Group 6"/>
          <p:cNvGrpSpPr>
            <a:grpSpLocks/>
          </p:cNvGrpSpPr>
          <p:nvPr/>
        </p:nvGrpSpPr>
        <p:grpSpPr bwMode="auto">
          <a:xfrm>
            <a:off x="2508250" y="2260600"/>
            <a:ext cx="344488" cy="692150"/>
            <a:chOff x="1816" y="1652"/>
            <a:chExt cx="217" cy="436"/>
          </a:xfrm>
        </p:grpSpPr>
        <p:sp>
          <p:nvSpPr>
            <p:cNvPr id="34865" name="Line 7"/>
            <p:cNvSpPr>
              <a:spLocks noChangeShapeType="1"/>
            </p:cNvSpPr>
            <p:nvPr/>
          </p:nvSpPr>
          <p:spPr bwMode="auto">
            <a:xfrm flipH="1">
              <a:off x="1816" y="1652"/>
              <a:ext cx="217" cy="21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34866" name="Line 8"/>
            <p:cNvSpPr>
              <a:spLocks noChangeShapeType="1"/>
            </p:cNvSpPr>
            <p:nvPr/>
          </p:nvSpPr>
          <p:spPr bwMode="auto">
            <a:xfrm flipH="1" flipV="1">
              <a:off x="1816" y="1870"/>
              <a:ext cx="217" cy="21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grpSp>
      <p:sp>
        <p:nvSpPr>
          <p:cNvPr id="34834" name="Freeform 9"/>
          <p:cNvSpPr>
            <a:spLocks/>
          </p:cNvSpPr>
          <p:nvPr/>
        </p:nvSpPr>
        <p:spPr bwMode="auto">
          <a:xfrm>
            <a:off x="3544888" y="2400300"/>
            <a:ext cx="236537" cy="412750"/>
          </a:xfrm>
          <a:custGeom>
            <a:avLst/>
            <a:gdLst>
              <a:gd name="T0" fmla="*/ 0 w 149"/>
              <a:gd name="T1" fmla="*/ 0 h 750"/>
              <a:gd name="T2" fmla="*/ 2147483647 w 149"/>
              <a:gd name="T3" fmla="*/ 2147483647 h 750"/>
              <a:gd name="T4" fmla="*/ 2147483647 w 149"/>
              <a:gd name="T5" fmla="*/ 2147483647 h 750"/>
              <a:gd name="T6" fmla="*/ 0 60000 65536"/>
              <a:gd name="T7" fmla="*/ 0 60000 65536"/>
              <a:gd name="T8" fmla="*/ 0 60000 65536"/>
              <a:gd name="T9" fmla="*/ 0 w 149"/>
              <a:gd name="T10" fmla="*/ 0 h 750"/>
              <a:gd name="T11" fmla="*/ 149 w 149"/>
              <a:gd name="T12" fmla="*/ 750 h 750"/>
            </a:gdLst>
            <a:ahLst/>
            <a:cxnLst>
              <a:cxn ang="T6">
                <a:pos x="T0" y="T1"/>
              </a:cxn>
              <a:cxn ang="T7">
                <a:pos x="T2" y="T3"/>
              </a:cxn>
              <a:cxn ang="T8">
                <a:pos x="T4" y="T5"/>
              </a:cxn>
            </a:cxnLst>
            <a:rect l="T9" t="T10" r="T11" b="T12"/>
            <a:pathLst>
              <a:path w="149" h="750">
                <a:moveTo>
                  <a:pt x="0" y="0"/>
                </a:moveTo>
                <a:cubicBezTo>
                  <a:pt x="70" y="107"/>
                  <a:pt x="141" y="214"/>
                  <a:pt x="145" y="339"/>
                </a:cubicBezTo>
                <a:cubicBezTo>
                  <a:pt x="149" y="464"/>
                  <a:pt x="45" y="681"/>
                  <a:pt x="25" y="750"/>
                </a:cubicBez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en-US"/>
          </a:p>
        </p:txBody>
      </p:sp>
      <p:sp>
        <p:nvSpPr>
          <p:cNvPr id="34835" name="Freeform 10"/>
          <p:cNvSpPr>
            <a:spLocks/>
          </p:cNvSpPr>
          <p:nvPr/>
        </p:nvSpPr>
        <p:spPr bwMode="auto">
          <a:xfrm>
            <a:off x="4021138" y="2400300"/>
            <a:ext cx="203200" cy="412750"/>
          </a:xfrm>
          <a:custGeom>
            <a:avLst/>
            <a:gdLst>
              <a:gd name="T0" fmla="*/ 0 w 149"/>
              <a:gd name="T1" fmla="*/ 0 h 750"/>
              <a:gd name="T2" fmla="*/ 2147483647 w 149"/>
              <a:gd name="T3" fmla="*/ 2147483647 h 750"/>
              <a:gd name="T4" fmla="*/ 2147483647 w 149"/>
              <a:gd name="T5" fmla="*/ 2147483647 h 750"/>
              <a:gd name="T6" fmla="*/ 0 60000 65536"/>
              <a:gd name="T7" fmla="*/ 0 60000 65536"/>
              <a:gd name="T8" fmla="*/ 0 60000 65536"/>
              <a:gd name="T9" fmla="*/ 0 w 149"/>
              <a:gd name="T10" fmla="*/ 0 h 750"/>
              <a:gd name="T11" fmla="*/ 149 w 149"/>
              <a:gd name="T12" fmla="*/ 750 h 750"/>
            </a:gdLst>
            <a:ahLst/>
            <a:cxnLst>
              <a:cxn ang="T6">
                <a:pos x="T0" y="T1"/>
              </a:cxn>
              <a:cxn ang="T7">
                <a:pos x="T2" y="T3"/>
              </a:cxn>
              <a:cxn ang="T8">
                <a:pos x="T4" y="T5"/>
              </a:cxn>
            </a:cxnLst>
            <a:rect l="T9" t="T10" r="T11" b="T12"/>
            <a:pathLst>
              <a:path w="149" h="750">
                <a:moveTo>
                  <a:pt x="0" y="0"/>
                </a:moveTo>
                <a:cubicBezTo>
                  <a:pt x="70" y="107"/>
                  <a:pt x="141" y="214"/>
                  <a:pt x="145" y="339"/>
                </a:cubicBezTo>
                <a:cubicBezTo>
                  <a:pt x="149" y="464"/>
                  <a:pt x="45" y="681"/>
                  <a:pt x="25" y="750"/>
                </a:cubicBez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
        <p:nvSpPr>
          <p:cNvPr id="34836" name="Freeform 11"/>
          <p:cNvSpPr>
            <a:spLocks/>
          </p:cNvSpPr>
          <p:nvPr/>
        </p:nvSpPr>
        <p:spPr bwMode="auto">
          <a:xfrm>
            <a:off x="4467225" y="2398713"/>
            <a:ext cx="236538" cy="412750"/>
          </a:xfrm>
          <a:custGeom>
            <a:avLst/>
            <a:gdLst>
              <a:gd name="T0" fmla="*/ 0 w 149"/>
              <a:gd name="T1" fmla="*/ 0 h 750"/>
              <a:gd name="T2" fmla="*/ 2147483647 w 149"/>
              <a:gd name="T3" fmla="*/ 2147483647 h 750"/>
              <a:gd name="T4" fmla="*/ 2147483647 w 149"/>
              <a:gd name="T5" fmla="*/ 2147483647 h 750"/>
              <a:gd name="T6" fmla="*/ 0 60000 65536"/>
              <a:gd name="T7" fmla="*/ 0 60000 65536"/>
              <a:gd name="T8" fmla="*/ 0 60000 65536"/>
              <a:gd name="T9" fmla="*/ 0 w 149"/>
              <a:gd name="T10" fmla="*/ 0 h 750"/>
              <a:gd name="T11" fmla="*/ 149 w 149"/>
              <a:gd name="T12" fmla="*/ 750 h 750"/>
            </a:gdLst>
            <a:ahLst/>
            <a:cxnLst>
              <a:cxn ang="T6">
                <a:pos x="T0" y="T1"/>
              </a:cxn>
              <a:cxn ang="T7">
                <a:pos x="T2" y="T3"/>
              </a:cxn>
              <a:cxn ang="T8">
                <a:pos x="T4" y="T5"/>
              </a:cxn>
            </a:cxnLst>
            <a:rect l="T9" t="T10" r="T11" b="T12"/>
            <a:pathLst>
              <a:path w="149" h="750">
                <a:moveTo>
                  <a:pt x="0" y="0"/>
                </a:moveTo>
                <a:cubicBezTo>
                  <a:pt x="70" y="107"/>
                  <a:pt x="141" y="214"/>
                  <a:pt x="145" y="339"/>
                </a:cubicBezTo>
                <a:cubicBezTo>
                  <a:pt x="149" y="464"/>
                  <a:pt x="45" y="681"/>
                  <a:pt x="25" y="750"/>
                </a:cubicBez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en-US"/>
          </a:p>
        </p:txBody>
      </p:sp>
      <p:sp>
        <p:nvSpPr>
          <p:cNvPr id="34837" name="Freeform 12"/>
          <p:cNvSpPr>
            <a:spLocks/>
          </p:cNvSpPr>
          <p:nvPr/>
        </p:nvSpPr>
        <p:spPr bwMode="auto">
          <a:xfrm>
            <a:off x="3084513" y="2398713"/>
            <a:ext cx="236537" cy="412750"/>
          </a:xfrm>
          <a:custGeom>
            <a:avLst/>
            <a:gdLst>
              <a:gd name="T0" fmla="*/ 0 w 149"/>
              <a:gd name="T1" fmla="*/ 0 h 750"/>
              <a:gd name="T2" fmla="*/ 2147483647 w 149"/>
              <a:gd name="T3" fmla="*/ 2147483647 h 750"/>
              <a:gd name="T4" fmla="*/ 2147483647 w 149"/>
              <a:gd name="T5" fmla="*/ 2147483647 h 750"/>
              <a:gd name="T6" fmla="*/ 0 60000 65536"/>
              <a:gd name="T7" fmla="*/ 0 60000 65536"/>
              <a:gd name="T8" fmla="*/ 0 60000 65536"/>
              <a:gd name="T9" fmla="*/ 0 w 149"/>
              <a:gd name="T10" fmla="*/ 0 h 750"/>
              <a:gd name="T11" fmla="*/ 149 w 149"/>
              <a:gd name="T12" fmla="*/ 750 h 750"/>
            </a:gdLst>
            <a:ahLst/>
            <a:cxnLst>
              <a:cxn ang="T6">
                <a:pos x="T0" y="T1"/>
              </a:cxn>
              <a:cxn ang="T7">
                <a:pos x="T2" y="T3"/>
              </a:cxn>
              <a:cxn ang="T8">
                <a:pos x="T4" y="T5"/>
              </a:cxn>
            </a:cxnLst>
            <a:rect l="T9" t="T10" r="T11" b="T12"/>
            <a:pathLst>
              <a:path w="149" h="750">
                <a:moveTo>
                  <a:pt x="0" y="0"/>
                </a:moveTo>
                <a:cubicBezTo>
                  <a:pt x="70" y="107"/>
                  <a:pt x="141" y="214"/>
                  <a:pt x="145" y="339"/>
                </a:cubicBezTo>
                <a:cubicBezTo>
                  <a:pt x="149" y="464"/>
                  <a:pt x="45" y="681"/>
                  <a:pt x="25" y="750"/>
                </a:cubicBez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en-US"/>
          </a:p>
        </p:txBody>
      </p:sp>
      <p:pic>
        <p:nvPicPr>
          <p:cNvPr id="34838" name="Picture 13" descr="Impinj_thin_propeller_inlay"/>
          <p:cNvPicPr>
            <a:picLocks noChangeAspect="1" noChangeArrowheads="1"/>
          </p:cNvPicPr>
          <p:nvPr/>
        </p:nvPicPr>
        <p:blipFill>
          <a:blip r:embed="rId3" cstate="print">
            <a:lum bright="-66000" contrast="90000"/>
            <a:extLst>
              <a:ext uri="{28A0092B-C50C-407E-A947-70E740481C1C}">
                <a14:useLocalDpi xmlns:a14="http://schemas.microsoft.com/office/drawing/2010/main" xmlns="" val="0"/>
              </a:ext>
            </a:extLst>
          </a:blip>
          <a:srcRect/>
          <a:stretch>
            <a:fillRect/>
          </a:stretch>
        </p:blipFill>
        <p:spPr bwMode="auto">
          <a:xfrm>
            <a:off x="4921250" y="1531938"/>
            <a:ext cx="276225" cy="2054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graphicFrame>
        <p:nvGraphicFramePr>
          <p:cNvPr id="371767" name="Group 55"/>
          <p:cNvGraphicFramePr>
            <a:graphicFrameLocks noGrp="1"/>
          </p:cNvGraphicFramePr>
          <p:nvPr>
            <p:ph sz="quarter" idx="4294967295"/>
          </p:nvPr>
        </p:nvGraphicFramePr>
        <p:xfrm>
          <a:off x="5551488" y="3859213"/>
          <a:ext cx="3419475" cy="1878011"/>
        </p:xfrm>
        <a:graphic>
          <a:graphicData uri="http://schemas.openxmlformats.org/drawingml/2006/table">
            <a:tbl>
              <a:tblPr/>
              <a:tblGrid>
                <a:gridCol w="3419475"/>
              </a:tblGrid>
              <a:tr h="396334">
                <a:tc>
                  <a:txBody>
                    <a:bodyPr/>
                    <a:lstStyle/>
                    <a:p>
                      <a:pPr marL="0" marR="0" lvl="0" indent="0" algn="ctr"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2000" b="1" i="0" u="none" strike="noStrike" cap="none" normalizeH="0" baseline="0" smtClean="0">
                          <a:ln>
                            <a:noFill/>
                          </a:ln>
                          <a:solidFill>
                            <a:srgbClr val="FFFF00"/>
                          </a:solidFill>
                          <a:effectLst/>
                          <a:latin typeface="Arial" charset="0"/>
                          <a:ea typeface="宋体" charset="-122"/>
                          <a:cs typeface="Arial" charset="0"/>
                        </a:rPr>
                        <a:t>近场</a:t>
                      </a:r>
                      <a:r>
                        <a:rPr kumimoji="0" lang="en-US" sz="2000" b="1" i="0" u="none" strike="noStrike" cap="none" normalizeH="0" baseline="0" smtClean="0">
                          <a:ln>
                            <a:noFill/>
                          </a:ln>
                          <a:solidFill>
                            <a:srgbClr val="FFFF00"/>
                          </a:solidFill>
                          <a:effectLst/>
                          <a:latin typeface="Arial" charset="0"/>
                          <a:cs typeface="Arial" charset="0"/>
                        </a:rPr>
                        <a:t> UHF RFID</a:t>
                      </a: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hlink"/>
                    </a:solidFill>
                  </a:tcPr>
                </a:tc>
              </a:tr>
              <a:tr h="365846">
                <a:tc>
                  <a:txBody>
                    <a:bodyPr/>
                    <a:lstStyle/>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磁场耦合</a:t>
                      </a:r>
                      <a:endParaRPr kumimoji="0" lang="en-US" sz="1800" b="1" i="0" u="none" strike="noStrike" cap="none" normalizeH="0" baseline="0" smtClean="0">
                        <a:ln>
                          <a:noFill/>
                        </a:ln>
                        <a:solidFill>
                          <a:schemeClr val="tx1"/>
                        </a:solidFill>
                        <a:effectLst/>
                        <a:latin typeface="Arial" charset="0"/>
                        <a:cs typeface="Arial" charset="0"/>
                      </a:endParaRP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65846">
                <a:tc>
                  <a:txBody>
                    <a:bodyPr/>
                    <a:lstStyle/>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距离短</a:t>
                      </a:r>
                      <a:endParaRPr kumimoji="0" lang="en-US" sz="1800" b="1" i="0" u="none" strike="noStrike" cap="none" normalizeH="0" baseline="0" smtClean="0">
                        <a:ln>
                          <a:noFill/>
                        </a:ln>
                        <a:solidFill>
                          <a:schemeClr val="tx1"/>
                        </a:solidFill>
                        <a:effectLst/>
                        <a:latin typeface="Arial" charset="0"/>
                        <a:cs typeface="Arial" charset="0"/>
                      </a:endParaRP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749985">
                <a:tc>
                  <a:txBody>
                    <a:bodyPr/>
                    <a:lstStyle/>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受介质影响小</a:t>
                      </a:r>
                      <a:endParaRPr kumimoji="0" lang="en-US" altLang="zh-CN" sz="1800" b="1" i="0" u="none" strike="noStrike" cap="none" normalizeH="0" baseline="0" smtClean="0">
                        <a:ln>
                          <a:noFill/>
                        </a:ln>
                        <a:solidFill>
                          <a:schemeClr val="tx1"/>
                        </a:solidFill>
                        <a:effectLst/>
                        <a:latin typeface="Arial" charset="0"/>
                        <a:ea typeface="宋体" charset="-122"/>
                        <a:cs typeface="Arial" charset="0"/>
                      </a:endParaRPr>
                    </a:p>
                    <a:p>
                      <a:pPr marL="0" marR="0" lvl="0" indent="0" algn="l" defTabSz="914400" rtl="0" eaLnBrk="1" fontAlgn="base" latinLnBrk="0" hangingPunct="1">
                        <a:lnSpc>
                          <a:spcPct val="100000"/>
                        </a:lnSpc>
                        <a:spcBef>
                          <a:spcPct val="40000"/>
                        </a:spcBef>
                        <a:spcAft>
                          <a:spcPct val="0"/>
                        </a:spcAft>
                        <a:buClr>
                          <a:srgbClr val="FFFF00"/>
                        </a:buClr>
                        <a:buSzTx/>
                        <a:buFont typeface="Tahoma" pitchFamily="34" charset="0"/>
                        <a:buNone/>
                        <a:tabLst/>
                      </a:pPr>
                      <a:r>
                        <a:rPr kumimoji="0" lang="en-US" altLang="zh-CN" sz="1800" b="1" i="0" u="none" strike="noStrike" cap="none" normalizeH="0" baseline="0" smtClean="0">
                          <a:ln>
                            <a:noFill/>
                          </a:ln>
                          <a:solidFill>
                            <a:schemeClr val="tx1"/>
                          </a:solidFill>
                          <a:effectLst/>
                          <a:latin typeface="Arial" charset="0"/>
                          <a:ea typeface="宋体" charset="-122"/>
                          <a:cs typeface="Arial" charset="0"/>
                        </a:rPr>
                        <a:t>Impinj</a:t>
                      </a:r>
                      <a:r>
                        <a:rPr kumimoji="0" lang="zh-CN" altLang="en-US" sz="1800" b="1" i="0" u="none" strike="noStrike" cap="none" normalizeH="0" baseline="0" smtClean="0">
                          <a:ln>
                            <a:noFill/>
                          </a:ln>
                          <a:solidFill>
                            <a:schemeClr val="tx1"/>
                          </a:solidFill>
                          <a:effectLst/>
                          <a:latin typeface="Arial" charset="0"/>
                          <a:ea typeface="宋体" charset="-122"/>
                          <a:cs typeface="Arial" charset="0"/>
                        </a:rPr>
                        <a:t>载波抑制技术</a:t>
                      </a:r>
                      <a:endParaRPr kumimoji="0" lang="en-US" altLang="zh-CN" sz="1800" b="1" i="0" u="none" strike="noStrike" cap="none" normalizeH="0" baseline="0" smtClean="0">
                        <a:ln>
                          <a:noFill/>
                        </a:ln>
                        <a:solidFill>
                          <a:schemeClr val="tx1"/>
                        </a:solidFill>
                        <a:effectLst/>
                        <a:latin typeface="Arial" charset="0"/>
                        <a:ea typeface="宋体" charset="-122"/>
                        <a:cs typeface="Arial" charset="0"/>
                      </a:endParaRPr>
                    </a:p>
                  </a:txBody>
                  <a:tcPr marT="45731" marB="4573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34851" name="Line 14"/>
          <p:cNvSpPr>
            <a:spLocks noChangeShapeType="1"/>
          </p:cNvSpPr>
          <p:nvPr/>
        </p:nvSpPr>
        <p:spPr bwMode="auto">
          <a:xfrm flipH="1">
            <a:off x="1393825" y="5330825"/>
            <a:ext cx="111442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34852" name="Oval 16"/>
          <p:cNvSpPr>
            <a:spLocks noChangeArrowheads="1"/>
          </p:cNvSpPr>
          <p:nvPr/>
        </p:nvSpPr>
        <p:spPr bwMode="auto">
          <a:xfrm>
            <a:off x="2544763" y="5060950"/>
            <a:ext cx="354012" cy="538163"/>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pic>
        <p:nvPicPr>
          <p:cNvPr id="34853" name="Picture 17" descr="button_antenna"/>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05338" y="5060950"/>
            <a:ext cx="576262"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854" name="Group 18"/>
          <p:cNvGrpSpPr>
            <a:grpSpLocks/>
          </p:cNvGrpSpPr>
          <p:nvPr/>
        </p:nvGrpSpPr>
        <p:grpSpPr bwMode="auto">
          <a:xfrm>
            <a:off x="3084513" y="4994275"/>
            <a:ext cx="1381125" cy="835025"/>
            <a:chOff x="2408" y="2634"/>
            <a:chExt cx="1137" cy="1600"/>
          </a:xfrm>
        </p:grpSpPr>
        <p:grpSp>
          <p:nvGrpSpPr>
            <p:cNvPr id="34857" name="Group 19"/>
            <p:cNvGrpSpPr>
              <a:grpSpLocks/>
            </p:cNvGrpSpPr>
            <p:nvPr/>
          </p:nvGrpSpPr>
          <p:grpSpPr bwMode="auto">
            <a:xfrm>
              <a:off x="2408" y="2634"/>
              <a:ext cx="1137" cy="1103"/>
              <a:chOff x="3920" y="2488"/>
              <a:chExt cx="1137" cy="1103"/>
            </a:xfrm>
          </p:grpSpPr>
          <p:sp>
            <p:nvSpPr>
              <p:cNvPr id="34862" name="Oval 20"/>
              <p:cNvSpPr>
                <a:spLocks noChangeArrowheads="1"/>
              </p:cNvSpPr>
              <p:nvPr/>
            </p:nvSpPr>
            <p:spPr bwMode="auto">
              <a:xfrm>
                <a:off x="3920" y="2488"/>
                <a:ext cx="1137" cy="1030"/>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sp>
            <p:nvSpPr>
              <p:cNvPr id="34863" name="Oval 21"/>
              <p:cNvSpPr>
                <a:spLocks noChangeArrowheads="1"/>
              </p:cNvSpPr>
              <p:nvPr/>
            </p:nvSpPr>
            <p:spPr bwMode="auto">
              <a:xfrm>
                <a:off x="4017" y="2524"/>
                <a:ext cx="895" cy="1031"/>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sp>
            <p:nvSpPr>
              <p:cNvPr id="34864" name="Oval 22"/>
              <p:cNvSpPr>
                <a:spLocks noChangeArrowheads="1"/>
              </p:cNvSpPr>
              <p:nvPr/>
            </p:nvSpPr>
            <p:spPr bwMode="auto">
              <a:xfrm>
                <a:off x="4113" y="2560"/>
                <a:ext cx="677" cy="1031"/>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grpSp>
        <p:grpSp>
          <p:nvGrpSpPr>
            <p:cNvPr id="34858" name="Group 23"/>
            <p:cNvGrpSpPr>
              <a:grpSpLocks/>
            </p:cNvGrpSpPr>
            <p:nvPr/>
          </p:nvGrpSpPr>
          <p:grpSpPr bwMode="auto">
            <a:xfrm flipV="1">
              <a:off x="2408" y="3187"/>
              <a:ext cx="1137" cy="1047"/>
              <a:chOff x="3920" y="2558"/>
              <a:chExt cx="1137" cy="1047"/>
            </a:xfrm>
          </p:grpSpPr>
          <p:sp>
            <p:nvSpPr>
              <p:cNvPr id="34859" name="Oval 24"/>
              <p:cNvSpPr>
                <a:spLocks noChangeArrowheads="1"/>
              </p:cNvSpPr>
              <p:nvPr/>
            </p:nvSpPr>
            <p:spPr bwMode="auto">
              <a:xfrm>
                <a:off x="3920" y="2573"/>
                <a:ext cx="1137" cy="1032"/>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rot="10800000"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sp>
            <p:nvSpPr>
              <p:cNvPr id="34860" name="Oval 25"/>
              <p:cNvSpPr>
                <a:spLocks noChangeArrowheads="1"/>
              </p:cNvSpPr>
              <p:nvPr/>
            </p:nvSpPr>
            <p:spPr bwMode="auto">
              <a:xfrm>
                <a:off x="4017" y="2564"/>
                <a:ext cx="895" cy="1032"/>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rot="10800000"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sp>
            <p:nvSpPr>
              <p:cNvPr id="34861" name="Oval 26"/>
              <p:cNvSpPr>
                <a:spLocks noChangeArrowheads="1"/>
              </p:cNvSpPr>
              <p:nvPr/>
            </p:nvSpPr>
            <p:spPr bwMode="auto">
              <a:xfrm>
                <a:off x="4113" y="2558"/>
                <a:ext cx="677" cy="1032"/>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rot="10800000" anchor="ctr">
                <a:spAutoFit/>
              </a:bodyPr>
              <a:lstStyle/>
              <a:p>
                <a:pPr algn="ctr" eaLnBrk="1" hangingPunct="1">
                  <a:lnSpc>
                    <a:spcPct val="90000"/>
                  </a:lnSpc>
                  <a:spcBef>
                    <a:spcPct val="40000"/>
                  </a:spcBef>
                  <a:buClr>
                    <a:srgbClr val="FFFF00"/>
                  </a:buClr>
                  <a:buFontTx/>
                  <a:buNone/>
                </a:pPr>
                <a:endParaRPr lang="en-US" sz="2200">
                  <a:latin typeface="Tahoma" pitchFamily="34" charset="0"/>
                  <a:ea typeface="PMingLiU" pitchFamily="18" charset="-120"/>
                </a:endParaRPr>
              </a:p>
            </p:txBody>
          </p:sp>
        </p:grpSp>
      </p:grpSp>
      <p:pic>
        <p:nvPicPr>
          <p:cNvPr id="34855" name="Picture 51" descr="speed4downwht"/>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61950" y="2179638"/>
            <a:ext cx="876300" cy="89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6" name="Picture 52" descr="speed4downwht"/>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4488" y="4770438"/>
            <a:ext cx="876300" cy="89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8678414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a:off x="1444625" y="1925638"/>
            <a:ext cx="5916613" cy="0"/>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67" name="Line 3"/>
          <p:cNvSpPr>
            <a:spLocks noChangeShapeType="1"/>
          </p:cNvSpPr>
          <p:nvPr/>
        </p:nvSpPr>
        <p:spPr bwMode="auto">
          <a:xfrm>
            <a:off x="1792288" y="1781175"/>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68" name="Line 4"/>
          <p:cNvSpPr>
            <a:spLocks noChangeShapeType="1"/>
          </p:cNvSpPr>
          <p:nvPr/>
        </p:nvSpPr>
        <p:spPr bwMode="auto">
          <a:xfrm>
            <a:off x="2692400" y="178276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69" name="Line 5"/>
          <p:cNvSpPr>
            <a:spLocks noChangeShapeType="1"/>
          </p:cNvSpPr>
          <p:nvPr/>
        </p:nvSpPr>
        <p:spPr bwMode="auto">
          <a:xfrm>
            <a:off x="4492625" y="1787525"/>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70" name="Line 6"/>
          <p:cNvSpPr>
            <a:spLocks noChangeShapeType="1"/>
          </p:cNvSpPr>
          <p:nvPr/>
        </p:nvSpPr>
        <p:spPr bwMode="auto">
          <a:xfrm>
            <a:off x="5392738" y="1792288"/>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71" name="Line 7"/>
          <p:cNvSpPr>
            <a:spLocks noChangeShapeType="1"/>
          </p:cNvSpPr>
          <p:nvPr/>
        </p:nvSpPr>
        <p:spPr bwMode="auto">
          <a:xfrm>
            <a:off x="6292850" y="1792288"/>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72" name="Text Box 8"/>
          <p:cNvSpPr txBox="1">
            <a:spLocks noChangeArrowheads="1"/>
          </p:cNvSpPr>
          <p:nvPr/>
        </p:nvSpPr>
        <p:spPr bwMode="auto">
          <a:xfrm>
            <a:off x="1533525" y="1482725"/>
            <a:ext cx="547688"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900</a:t>
            </a:r>
          </a:p>
        </p:txBody>
      </p:sp>
      <p:sp>
        <p:nvSpPr>
          <p:cNvPr id="11273" name="Text Box 9"/>
          <p:cNvSpPr txBox="1">
            <a:spLocks noChangeArrowheads="1"/>
          </p:cNvSpPr>
          <p:nvPr/>
        </p:nvSpPr>
        <p:spPr bwMode="auto">
          <a:xfrm>
            <a:off x="2433638" y="1482725"/>
            <a:ext cx="54768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905</a:t>
            </a:r>
          </a:p>
        </p:txBody>
      </p:sp>
      <p:sp>
        <p:nvSpPr>
          <p:cNvPr id="11274" name="Text Box 10"/>
          <p:cNvSpPr txBox="1">
            <a:spLocks noChangeArrowheads="1"/>
          </p:cNvSpPr>
          <p:nvPr/>
        </p:nvSpPr>
        <p:spPr bwMode="auto">
          <a:xfrm>
            <a:off x="5111750" y="1482725"/>
            <a:ext cx="547688"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920</a:t>
            </a:r>
          </a:p>
        </p:txBody>
      </p:sp>
      <p:sp>
        <p:nvSpPr>
          <p:cNvPr id="11275" name="Text Box 11"/>
          <p:cNvSpPr txBox="1">
            <a:spLocks noChangeArrowheads="1"/>
          </p:cNvSpPr>
          <p:nvPr/>
        </p:nvSpPr>
        <p:spPr bwMode="auto">
          <a:xfrm>
            <a:off x="6011863" y="1482725"/>
            <a:ext cx="54768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925</a:t>
            </a:r>
          </a:p>
        </p:txBody>
      </p:sp>
      <p:sp>
        <p:nvSpPr>
          <p:cNvPr id="11276" name="Text Box 12"/>
          <p:cNvSpPr txBox="1">
            <a:spLocks noChangeArrowheads="1"/>
          </p:cNvSpPr>
          <p:nvPr/>
        </p:nvSpPr>
        <p:spPr bwMode="auto">
          <a:xfrm>
            <a:off x="6840538" y="1482725"/>
            <a:ext cx="54768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930</a:t>
            </a:r>
          </a:p>
        </p:txBody>
      </p:sp>
      <p:grpSp>
        <p:nvGrpSpPr>
          <p:cNvPr id="11277" name="Group 13"/>
          <p:cNvGrpSpPr>
            <a:grpSpLocks/>
          </p:cNvGrpSpPr>
          <p:nvPr/>
        </p:nvGrpSpPr>
        <p:grpSpPr bwMode="auto">
          <a:xfrm>
            <a:off x="3492500" y="2900363"/>
            <a:ext cx="1008063" cy="349250"/>
            <a:chOff x="1315" y="2235"/>
            <a:chExt cx="635" cy="220"/>
          </a:xfrm>
        </p:grpSpPr>
        <p:sp>
          <p:nvSpPr>
            <p:cNvPr id="11341" name="AutoShape 14"/>
            <p:cNvSpPr>
              <a:spLocks noChangeArrowheads="1"/>
            </p:cNvSpPr>
            <p:nvPr/>
          </p:nvSpPr>
          <p:spPr bwMode="auto">
            <a:xfrm>
              <a:off x="1398" y="2235"/>
              <a:ext cx="453" cy="129"/>
            </a:xfrm>
            <a:prstGeom prst="roundRect">
              <a:avLst>
                <a:gd name="adj" fmla="val 16667"/>
              </a:avLst>
            </a:prstGeom>
            <a:solidFill>
              <a:srgbClr val="99CCFF"/>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Korea</a:t>
              </a:r>
            </a:p>
          </p:txBody>
        </p:sp>
        <p:sp>
          <p:nvSpPr>
            <p:cNvPr id="11342" name="Text Box 15"/>
            <p:cNvSpPr txBox="1">
              <a:spLocks noChangeArrowheads="1"/>
            </p:cNvSpPr>
            <p:nvPr/>
          </p:nvSpPr>
          <p:spPr bwMode="auto">
            <a:xfrm>
              <a:off x="1315" y="2343"/>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910</a:t>
              </a:r>
            </a:p>
          </p:txBody>
        </p:sp>
        <p:sp>
          <p:nvSpPr>
            <p:cNvPr id="11343" name="Text Box 16"/>
            <p:cNvSpPr txBox="1">
              <a:spLocks noChangeArrowheads="1"/>
            </p:cNvSpPr>
            <p:nvPr/>
          </p:nvSpPr>
          <p:spPr bwMode="auto">
            <a:xfrm>
              <a:off x="1764" y="2341"/>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914</a:t>
              </a:r>
            </a:p>
          </p:txBody>
        </p:sp>
      </p:grpSp>
      <p:grpSp>
        <p:nvGrpSpPr>
          <p:cNvPr id="11278" name="Group 17"/>
          <p:cNvGrpSpPr>
            <a:grpSpLocks/>
          </p:cNvGrpSpPr>
          <p:nvPr/>
        </p:nvGrpSpPr>
        <p:grpSpPr bwMode="auto">
          <a:xfrm>
            <a:off x="5178425" y="2900363"/>
            <a:ext cx="977900" cy="338137"/>
            <a:chOff x="3288" y="1548"/>
            <a:chExt cx="616" cy="213"/>
          </a:xfrm>
        </p:grpSpPr>
        <p:sp>
          <p:nvSpPr>
            <p:cNvPr id="11338" name="AutoShape 18"/>
            <p:cNvSpPr>
              <a:spLocks noChangeArrowheads="1"/>
            </p:cNvSpPr>
            <p:nvPr/>
          </p:nvSpPr>
          <p:spPr bwMode="auto">
            <a:xfrm>
              <a:off x="3368" y="1548"/>
              <a:ext cx="453" cy="129"/>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500" b="0">
                  <a:solidFill>
                    <a:schemeClr val="bg1"/>
                  </a:solidFill>
                  <a:latin typeface="Tahoma" pitchFamily="34" charset="0"/>
                  <a:ea typeface="PMingLiU" pitchFamily="18" charset="-120"/>
                </a:rPr>
                <a:t>Malaysia</a:t>
              </a:r>
            </a:p>
          </p:txBody>
        </p:sp>
        <p:sp>
          <p:nvSpPr>
            <p:cNvPr id="11339" name="Text Box 19"/>
            <p:cNvSpPr txBox="1">
              <a:spLocks noChangeArrowheads="1"/>
            </p:cNvSpPr>
            <p:nvPr/>
          </p:nvSpPr>
          <p:spPr bwMode="auto">
            <a:xfrm>
              <a:off x="3288" y="1649"/>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919</a:t>
              </a:r>
            </a:p>
          </p:txBody>
        </p:sp>
        <p:sp>
          <p:nvSpPr>
            <p:cNvPr id="11340" name="Text Box 20"/>
            <p:cNvSpPr txBox="1">
              <a:spLocks noChangeArrowheads="1"/>
            </p:cNvSpPr>
            <p:nvPr/>
          </p:nvSpPr>
          <p:spPr bwMode="auto">
            <a:xfrm>
              <a:off x="3718" y="1649"/>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923</a:t>
              </a:r>
            </a:p>
          </p:txBody>
        </p:sp>
      </p:grpSp>
      <p:grpSp>
        <p:nvGrpSpPr>
          <p:cNvPr id="11279" name="Group 21"/>
          <p:cNvGrpSpPr>
            <a:grpSpLocks/>
          </p:cNvGrpSpPr>
          <p:nvPr/>
        </p:nvGrpSpPr>
        <p:grpSpPr bwMode="auto">
          <a:xfrm>
            <a:off x="5278438" y="3224213"/>
            <a:ext cx="1166812" cy="355600"/>
            <a:chOff x="3351" y="1759"/>
            <a:chExt cx="735" cy="224"/>
          </a:xfrm>
        </p:grpSpPr>
        <p:sp>
          <p:nvSpPr>
            <p:cNvPr id="11335" name="AutoShape 22"/>
            <p:cNvSpPr>
              <a:spLocks noChangeArrowheads="1"/>
            </p:cNvSpPr>
            <p:nvPr/>
          </p:nvSpPr>
          <p:spPr bwMode="auto">
            <a:xfrm>
              <a:off x="3441" y="1759"/>
              <a:ext cx="567" cy="129"/>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400" b="0">
                  <a:solidFill>
                    <a:schemeClr val="bg1"/>
                  </a:solidFill>
                  <a:latin typeface="Tahoma" pitchFamily="34" charset="0"/>
                  <a:ea typeface="PMingLiU" pitchFamily="18" charset="-120"/>
                </a:rPr>
                <a:t>Hong Kong</a:t>
              </a:r>
            </a:p>
          </p:txBody>
        </p:sp>
        <p:sp>
          <p:nvSpPr>
            <p:cNvPr id="11336" name="Text Box 23"/>
            <p:cNvSpPr txBox="1">
              <a:spLocks noChangeArrowheads="1"/>
            </p:cNvSpPr>
            <p:nvPr/>
          </p:nvSpPr>
          <p:spPr bwMode="auto">
            <a:xfrm>
              <a:off x="3351" y="1867"/>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920</a:t>
              </a:r>
            </a:p>
          </p:txBody>
        </p:sp>
        <p:sp>
          <p:nvSpPr>
            <p:cNvPr id="11337" name="Text Box 24"/>
            <p:cNvSpPr txBox="1">
              <a:spLocks noChangeArrowheads="1"/>
            </p:cNvSpPr>
            <p:nvPr/>
          </p:nvSpPr>
          <p:spPr bwMode="auto">
            <a:xfrm>
              <a:off x="3900" y="1871"/>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925</a:t>
              </a:r>
            </a:p>
          </p:txBody>
        </p:sp>
      </p:grpSp>
      <p:grpSp>
        <p:nvGrpSpPr>
          <p:cNvPr id="11280" name="Group 25"/>
          <p:cNvGrpSpPr>
            <a:grpSpLocks/>
          </p:cNvGrpSpPr>
          <p:nvPr/>
        </p:nvGrpSpPr>
        <p:grpSpPr bwMode="auto">
          <a:xfrm>
            <a:off x="5364163" y="3540125"/>
            <a:ext cx="1039812" cy="347663"/>
            <a:chOff x="3426" y="1951"/>
            <a:chExt cx="655" cy="219"/>
          </a:xfrm>
        </p:grpSpPr>
        <p:sp>
          <p:nvSpPr>
            <p:cNvPr id="11332" name="AutoShape 26"/>
            <p:cNvSpPr>
              <a:spLocks noChangeArrowheads="1"/>
            </p:cNvSpPr>
            <p:nvPr/>
          </p:nvSpPr>
          <p:spPr bwMode="auto">
            <a:xfrm>
              <a:off x="3516" y="1951"/>
              <a:ext cx="453" cy="129"/>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China</a:t>
              </a:r>
            </a:p>
          </p:txBody>
        </p:sp>
        <p:sp>
          <p:nvSpPr>
            <p:cNvPr id="11333" name="Text Box 27"/>
            <p:cNvSpPr txBox="1">
              <a:spLocks noChangeArrowheads="1"/>
            </p:cNvSpPr>
            <p:nvPr/>
          </p:nvSpPr>
          <p:spPr bwMode="auto">
            <a:xfrm>
              <a:off x="3426" y="2058"/>
              <a:ext cx="227"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920.5</a:t>
              </a:r>
            </a:p>
          </p:txBody>
        </p:sp>
        <p:sp>
          <p:nvSpPr>
            <p:cNvPr id="11334" name="Text Box 28"/>
            <p:cNvSpPr txBox="1">
              <a:spLocks noChangeArrowheads="1"/>
            </p:cNvSpPr>
            <p:nvPr/>
          </p:nvSpPr>
          <p:spPr bwMode="auto">
            <a:xfrm>
              <a:off x="3854" y="2058"/>
              <a:ext cx="227"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924.5</a:t>
              </a:r>
            </a:p>
          </p:txBody>
        </p:sp>
      </p:grpSp>
      <p:grpSp>
        <p:nvGrpSpPr>
          <p:cNvPr id="11281" name="Group 29"/>
          <p:cNvGrpSpPr>
            <a:grpSpLocks/>
          </p:cNvGrpSpPr>
          <p:nvPr/>
        </p:nvGrpSpPr>
        <p:grpSpPr bwMode="auto">
          <a:xfrm>
            <a:off x="5616575" y="3871913"/>
            <a:ext cx="1357313" cy="349250"/>
            <a:chOff x="3639" y="2178"/>
            <a:chExt cx="855" cy="220"/>
          </a:xfrm>
        </p:grpSpPr>
        <p:sp>
          <p:nvSpPr>
            <p:cNvPr id="11329" name="AutoShape 30"/>
            <p:cNvSpPr>
              <a:spLocks noChangeArrowheads="1"/>
            </p:cNvSpPr>
            <p:nvPr/>
          </p:nvSpPr>
          <p:spPr bwMode="auto">
            <a:xfrm>
              <a:off x="3729" y="2178"/>
              <a:ext cx="680" cy="129"/>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Taiwan</a:t>
              </a:r>
            </a:p>
          </p:txBody>
        </p:sp>
        <p:sp>
          <p:nvSpPr>
            <p:cNvPr id="11330" name="Text Box 31"/>
            <p:cNvSpPr txBox="1">
              <a:spLocks noChangeArrowheads="1"/>
            </p:cNvSpPr>
            <p:nvPr/>
          </p:nvSpPr>
          <p:spPr bwMode="auto">
            <a:xfrm>
              <a:off x="3639" y="2286"/>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922</a:t>
              </a:r>
            </a:p>
          </p:txBody>
        </p:sp>
        <p:sp>
          <p:nvSpPr>
            <p:cNvPr id="11331" name="Text Box 32"/>
            <p:cNvSpPr txBox="1">
              <a:spLocks noChangeArrowheads="1"/>
            </p:cNvSpPr>
            <p:nvPr/>
          </p:nvSpPr>
          <p:spPr bwMode="auto">
            <a:xfrm>
              <a:off x="4308" y="2284"/>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928</a:t>
              </a:r>
            </a:p>
          </p:txBody>
        </p:sp>
      </p:grpSp>
      <p:sp>
        <p:nvSpPr>
          <p:cNvPr id="11282" name="Line 33"/>
          <p:cNvSpPr>
            <a:spLocks noChangeShapeType="1"/>
          </p:cNvSpPr>
          <p:nvPr/>
        </p:nvSpPr>
        <p:spPr bwMode="auto">
          <a:xfrm>
            <a:off x="249238" y="1927225"/>
            <a:ext cx="1119187" cy="0"/>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83" name="Line 34"/>
          <p:cNvSpPr>
            <a:spLocks noChangeShapeType="1"/>
          </p:cNvSpPr>
          <p:nvPr/>
        </p:nvSpPr>
        <p:spPr bwMode="auto">
          <a:xfrm>
            <a:off x="250825" y="179546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84" name="Line 35"/>
          <p:cNvSpPr>
            <a:spLocks noChangeShapeType="1"/>
          </p:cNvSpPr>
          <p:nvPr/>
        </p:nvSpPr>
        <p:spPr bwMode="auto">
          <a:xfrm>
            <a:off x="1143000" y="17970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85" name="Text Box 36"/>
          <p:cNvSpPr txBox="1">
            <a:spLocks noChangeArrowheads="1"/>
          </p:cNvSpPr>
          <p:nvPr/>
        </p:nvSpPr>
        <p:spPr bwMode="auto">
          <a:xfrm>
            <a:off x="3175" y="1497013"/>
            <a:ext cx="547688"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865</a:t>
            </a:r>
          </a:p>
        </p:txBody>
      </p:sp>
      <p:sp>
        <p:nvSpPr>
          <p:cNvPr id="11286" name="Text Box 37"/>
          <p:cNvSpPr txBox="1">
            <a:spLocks noChangeArrowheads="1"/>
          </p:cNvSpPr>
          <p:nvPr/>
        </p:nvSpPr>
        <p:spPr bwMode="auto">
          <a:xfrm>
            <a:off x="900113" y="1497013"/>
            <a:ext cx="54768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870</a:t>
            </a:r>
          </a:p>
        </p:txBody>
      </p:sp>
      <p:grpSp>
        <p:nvGrpSpPr>
          <p:cNvPr id="11287" name="Group 38"/>
          <p:cNvGrpSpPr>
            <a:grpSpLocks/>
          </p:cNvGrpSpPr>
          <p:nvPr/>
        </p:nvGrpSpPr>
        <p:grpSpPr bwMode="auto">
          <a:xfrm>
            <a:off x="179388" y="2133600"/>
            <a:ext cx="658812" cy="355600"/>
            <a:chOff x="84" y="1344"/>
            <a:chExt cx="415" cy="224"/>
          </a:xfrm>
        </p:grpSpPr>
        <p:sp>
          <p:nvSpPr>
            <p:cNvPr id="11326" name="AutoShape 39"/>
            <p:cNvSpPr>
              <a:spLocks noChangeArrowheads="1"/>
            </p:cNvSpPr>
            <p:nvPr/>
          </p:nvSpPr>
          <p:spPr bwMode="auto">
            <a:xfrm>
              <a:off x="174" y="1344"/>
              <a:ext cx="227" cy="129"/>
            </a:xfrm>
            <a:prstGeom prst="roundRect">
              <a:avLst>
                <a:gd name="adj" fmla="val 16667"/>
              </a:avLst>
            </a:prstGeom>
            <a:solidFill>
              <a:srgbClr val="CC99FF"/>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500" b="0">
                  <a:solidFill>
                    <a:schemeClr val="bg1"/>
                  </a:solidFill>
                  <a:latin typeface="Tahoma" pitchFamily="34" charset="0"/>
                  <a:ea typeface="PMingLiU" pitchFamily="18" charset="-120"/>
                </a:rPr>
                <a:t>EU</a:t>
              </a:r>
            </a:p>
          </p:txBody>
        </p:sp>
        <p:sp>
          <p:nvSpPr>
            <p:cNvPr id="11327" name="Text Box 40"/>
            <p:cNvSpPr txBox="1">
              <a:spLocks noChangeArrowheads="1"/>
            </p:cNvSpPr>
            <p:nvPr/>
          </p:nvSpPr>
          <p:spPr bwMode="auto">
            <a:xfrm>
              <a:off x="84" y="1452"/>
              <a:ext cx="227"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865.6</a:t>
              </a:r>
            </a:p>
          </p:txBody>
        </p:sp>
        <p:sp>
          <p:nvSpPr>
            <p:cNvPr id="11328" name="Text Box 41"/>
            <p:cNvSpPr txBox="1">
              <a:spLocks noChangeArrowheads="1"/>
            </p:cNvSpPr>
            <p:nvPr/>
          </p:nvSpPr>
          <p:spPr bwMode="auto">
            <a:xfrm>
              <a:off x="272" y="1456"/>
              <a:ext cx="227"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867.6</a:t>
              </a:r>
            </a:p>
          </p:txBody>
        </p:sp>
      </p:grpSp>
      <p:sp>
        <p:nvSpPr>
          <p:cNvPr id="11288" name="Line 42"/>
          <p:cNvSpPr>
            <a:spLocks noChangeShapeType="1"/>
          </p:cNvSpPr>
          <p:nvPr/>
        </p:nvSpPr>
        <p:spPr bwMode="auto">
          <a:xfrm>
            <a:off x="7431088" y="1920875"/>
            <a:ext cx="1425575" cy="0"/>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89" name="Line 43"/>
          <p:cNvSpPr>
            <a:spLocks noChangeShapeType="1"/>
          </p:cNvSpPr>
          <p:nvPr/>
        </p:nvSpPr>
        <p:spPr bwMode="auto">
          <a:xfrm flipH="1">
            <a:off x="7380288" y="1808163"/>
            <a:ext cx="107950" cy="25241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90" name="Line 44"/>
          <p:cNvSpPr>
            <a:spLocks noChangeShapeType="1"/>
          </p:cNvSpPr>
          <p:nvPr/>
        </p:nvSpPr>
        <p:spPr bwMode="auto">
          <a:xfrm>
            <a:off x="7618413" y="17891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91" name="Line 45"/>
          <p:cNvSpPr>
            <a:spLocks noChangeShapeType="1"/>
          </p:cNvSpPr>
          <p:nvPr/>
        </p:nvSpPr>
        <p:spPr bwMode="auto">
          <a:xfrm>
            <a:off x="8758238" y="179070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92" name="Text Box 46"/>
          <p:cNvSpPr txBox="1">
            <a:spLocks noChangeArrowheads="1"/>
          </p:cNvSpPr>
          <p:nvPr/>
        </p:nvSpPr>
        <p:spPr bwMode="auto">
          <a:xfrm>
            <a:off x="7342188" y="1490663"/>
            <a:ext cx="54768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950</a:t>
            </a:r>
          </a:p>
        </p:txBody>
      </p:sp>
      <p:sp>
        <p:nvSpPr>
          <p:cNvPr id="11293" name="Text Box 47"/>
          <p:cNvSpPr txBox="1">
            <a:spLocks noChangeArrowheads="1"/>
          </p:cNvSpPr>
          <p:nvPr/>
        </p:nvSpPr>
        <p:spPr bwMode="auto">
          <a:xfrm>
            <a:off x="8477250" y="1482725"/>
            <a:ext cx="714375"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955</a:t>
            </a:r>
            <a:r>
              <a:rPr lang="en-US" sz="600" b="0">
                <a:latin typeface="Tahoma" pitchFamily="34" charset="0"/>
                <a:ea typeface="PMingLiU" pitchFamily="18" charset="-120"/>
              </a:rPr>
              <a:t> MHz</a:t>
            </a:r>
            <a:endParaRPr lang="en-US" sz="1800" b="0">
              <a:latin typeface="Tahoma" pitchFamily="34" charset="0"/>
              <a:ea typeface="PMingLiU" pitchFamily="18" charset="-120"/>
            </a:endParaRPr>
          </a:p>
        </p:txBody>
      </p:sp>
      <p:grpSp>
        <p:nvGrpSpPr>
          <p:cNvPr id="11294" name="Group 48"/>
          <p:cNvGrpSpPr>
            <a:grpSpLocks/>
          </p:cNvGrpSpPr>
          <p:nvPr/>
        </p:nvGrpSpPr>
        <p:grpSpPr bwMode="auto">
          <a:xfrm>
            <a:off x="8064500" y="2133600"/>
            <a:ext cx="658813" cy="349250"/>
            <a:chOff x="4982" y="2235"/>
            <a:chExt cx="415" cy="220"/>
          </a:xfrm>
        </p:grpSpPr>
        <p:sp>
          <p:nvSpPr>
            <p:cNvPr id="11323" name="AutoShape 49"/>
            <p:cNvSpPr>
              <a:spLocks noChangeArrowheads="1"/>
            </p:cNvSpPr>
            <p:nvPr/>
          </p:nvSpPr>
          <p:spPr bwMode="auto">
            <a:xfrm>
              <a:off x="5072" y="2235"/>
              <a:ext cx="227" cy="129"/>
            </a:xfrm>
            <a:prstGeom prst="roundRect">
              <a:avLst>
                <a:gd name="adj" fmla="val 16667"/>
              </a:avLst>
            </a:prstGeom>
            <a:solidFill>
              <a:srgbClr val="CC99FF"/>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000" b="0">
                  <a:solidFill>
                    <a:schemeClr val="bg1"/>
                  </a:solidFill>
                  <a:latin typeface="Tahoma" pitchFamily="34" charset="0"/>
                  <a:ea typeface="PMingLiU" pitchFamily="18" charset="-120"/>
                </a:rPr>
                <a:t>Japan</a:t>
              </a:r>
            </a:p>
          </p:txBody>
        </p:sp>
        <p:sp>
          <p:nvSpPr>
            <p:cNvPr id="11324" name="Text Box 50"/>
            <p:cNvSpPr txBox="1">
              <a:spLocks noChangeArrowheads="1"/>
            </p:cNvSpPr>
            <p:nvPr/>
          </p:nvSpPr>
          <p:spPr bwMode="auto">
            <a:xfrm>
              <a:off x="4982" y="2343"/>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952</a:t>
              </a:r>
            </a:p>
          </p:txBody>
        </p:sp>
        <p:sp>
          <p:nvSpPr>
            <p:cNvPr id="11325" name="Text Box 51"/>
            <p:cNvSpPr txBox="1">
              <a:spLocks noChangeArrowheads="1"/>
            </p:cNvSpPr>
            <p:nvPr/>
          </p:nvSpPr>
          <p:spPr bwMode="auto">
            <a:xfrm>
              <a:off x="5211" y="2341"/>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954</a:t>
              </a:r>
            </a:p>
          </p:txBody>
        </p:sp>
      </p:grpSp>
      <p:grpSp>
        <p:nvGrpSpPr>
          <p:cNvPr id="11295" name="Group 52"/>
          <p:cNvGrpSpPr>
            <a:grpSpLocks/>
          </p:cNvGrpSpPr>
          <p:nvPr/>
        </p:nvGrpSpPr>
        <p:grpSpPr bwMode="auto">
          <a:xfrm>
            <a:off x="7272338" y="4340225"/>
            <a:ext cx="1598612" cy="712788"/>
            <a:chOff x="4581" y="3199"/>
            <a:chExt cx="1007" cy="449"/>
          </a:xfrm>
        </p:grpSpPr>
        <p:sp>
          <p:nvSpPr>
            <p:cNvPr id="11320" name="AutoShape 53"/>
            <p:cNvSpPr>
              <a:spLocks noChangeArrowheads="1"/>
            </p:cNvSpPr>
            <p:nvPr/>
          </p:nvSpPr>
          <p:spPr bwMode="auto">
            <a:xfrm>
              <a:off x="4581" y="3199"/>
              <a:ext cx="1006" cy="129"/>
            </a:xfrm>
            <a:prstGeom prst="roundRect">
              <a:avLst>
                <a:gd name="adj" fmla="val 16667"/>
              </a:avLst>
            </a:prstGeom>
            <a:solidFill>
              <a:srgbClr val="CC99FF"/>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b="0" dirty="0">
                  <a:solidFill>
                    <a:schemeClr val="bg1"/>
                  </a:solidFill>
                  <a:latin typeface="Tahoma" pitchFamily="34" charset="0"/>
                  <a:ea typeface="PMingLiU" pitchFamily="18" charset="-120"/>
                </a:rPr>
                <a:t>LBT or no LBT w/ sub</a:t>
              </a:r>
            </a:p>
          </p:txBody>
        </p:sp>
        <p:sp>
          <p:nvSpPr>
            <p:cNvPr id="11321" name="AutoShape 54"/>
            <p:cNvSpPr>
              <a:spLocks noChangeArrowheads="1"/>
            </p:cNvSpPr>
            <p:nvPr/>
          </p:nvSpPr>
          <p:spPr bwMode="auto">
            <a:xfrm>
              <a:off x="4581" y="3359"/>
              <a:ext cx="1004" cy="129"/>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b="0">
                  <a:solidFill>
                    <a:schemeClr val="bg1"/>
                  </a:solidFill>
                  <a:latin typeface="Tahoma" pitchFamily="34" charset="0"/>
                  <a:ea typeface="PMingLiU" pitchFamily="18" charset="-120"/>
                </a:rPr>
                <a:t>FHSS</a:t>
              </a:r>
            </a:p>
          </p:txBody>
        </p:sp>
        <p:sp>
          <p:nvSpPr>
            <p:cNvPr id="11322" name="AutoShape 55"/>
            <p:cNvSpPr>
              <a:spLocks noChangeArrowheads="1"/>
            </p:cNvSpPr>
            <p:nvPr/>
          </p:nvSpPr>
          <p:spPr bwMode="auto">
            <a:xfrm>
              <a:off x="4581" y="3519"/>
              <a:ext cx="1007" cy="129"/>
            </a:xfrm>
            <a:prstGeom prst="roundRect">
              <a:avLst>
                <a:gd name="adj" fmla="val 16667"/>
              </a:avLst>
            </a:prstGeom>
            <a:solidFill>
              <a:srgbClr val="99CCFF"/>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b="0">
                  <a:solidFill>
                    <a:schemeClr val="bg1"/>
                  </a:solidFill>
                  <a:latin typeface="Tahoma" pitchFamily="34" charset="0"/>
                  <a:ea typeface="PMingLiU" pitchFamily="18" charset="-120"/>
                </a:rPr>
                <a:t>FHSS and/or LBT</a:t>
              </a:r>
            </a:p>
          </p:txBody>
        </p:sp>
      </p:grpSp>
      <p:sp>
        <p:nvSpPr>
          <p:cNvPr id="11296" name="Rectangle 56"/>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eaLnBrk="1" hangingPunct="1">
              <a:lnSpc>
                <a:spcPct val="85000"/>
              </a:lnSpc>
              <a:spcBef>
                <a:spcPct val="0"/>
              </a:spcBef>
              <a:buClrTx/>
              <a:buFontTx/>
              <a:buNone/>
            </a:pPr>
            <a:r>
              <a:rPr lang="zh-CN" altLang="en-US" sz="3200" b="1" dirty="0">
                <a:solidFill>
                  <a:schemeClr val="tx2"/>
                </a:solidFill>
                <a:latin typeface="+mj-lt"/>
                <a:ea typeface="宋体" charset="-122"/>
                <a:cs typeface="+mj-cs"/>
              </a:rPr>
              <a:t>国家波段分布</a:t>
            </a:r>
            <a:endParaRPr lang="en-US" sz="3200" b="1" dirty="0">
              <a:solidFill>
                <a:schemeClr val="tx2"/>
              </a:solidFill>
              <a:latin typeface="+mj-lt"/>
              <a:ea typeface="宋体" charset="-122"/>
              <a:cs typeface="+mj-cs"/>
            </a:endParaRPr>
          </a:p>
        </p:txBody>
      </p:sp>
      <p:sp>
        <p:nvSpPr>
          <p:cNvPr id="11297" name="Line 57"/>
          <p:cNvSpPr>
            <a:spLocks noChangeShapeType="1"/>
          </p:cNvSpPr>
          <p:nvPr/>
        </p:nvSpPr>
        <p:spPr bwMode="auto">
          <a:xfrm>
            <a:off x="3592513" y="17843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298" name="Text Box 58"/>
          <p:cNvSpPr txBox="1">
            <a:spLocks noChangeArrowheads="1"/>
          </p:cNvSpPr>
          <p:nvPr/>
        </p:nvSpPr>
        <p:spPr bwMode="auto">
          <a:xfrm>
            <a:off x="3333750" y="1484313"/>
            <a:ext cx="547688"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910</a:t>
            </a:r>
          </a:p>
        </p:txBody>
      </p:sp>
      <p:sp>
        <p:nvSpPr>
          <p:cNvPr id="11299" name="Line 59"/>
          <p:cNvSpPr>
            <a:spLocks noChangeShapeType="1"/>
          </p:cNvSpPr>
          <p:nvPr/>
        </p:nvSpPr>
        <p:spPr bwMode="auto">
          <a:xfrm>
            <a:off x="7200900" y="17970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300" name="Text Box 60"/>
          <p:cNvSpPr txBox="1">
            <a:spLocks noChangeArrowheads="1"/>
          </p:cNvSpPr>
          <p:nvPr/>
        </p:nvSpPr>
        <p:spPr bwMode="auto">
          <a:xfrm>
            <a:off x="4211638" y="1484313"/>
            <a:ext cx="54768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915</a:t>
            </a:r>
          </a:p>
        </p:txBody>
      </p:sp>
      <p:sp>
        <p:nvSpPr>
          <p:cNvPr id="11301" name="AutoShape 61"/>
          <p:cNvSpPr>
            <a:spLocks noChangeArrowheads="1"/>
          </p:cNvSpPr>
          <p:nvPr/>
        </p:nvSpPr>
        <p:spPr bwMode="auto">
          <a:xfrm>
            <a:off x="1944688" y="2097088"/>
            <a:ext cx="1081087" cy="193675"/>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400" b="0">
                <a:solidFill>
                  <a:schemeClr val="bg1"/>
                </a:solidFill>
                <a:latin typeface="Tahoma" pitchFamily="34" charset="0"/>
                <a:ea typeface="PMingLiU" pitchFamily="18" charset="-120"/>
              </a:rPr>
              <a:t>Brazil</a:t>
            </a:r>
          </a:p>
        </p:txBody>
      </p:sp>
      <p:sp>
        <p:nvSpPr>
          <p:cNvPr id="11302" name="Text Box 62"/>
          <p:cNvSpPr txBox="1">
            <a:spLocks noChangeArrowheads="1"/>
          </p:cNvSpPr>
          <p:nvPr/>
        </p:nvSpPr>
        <p:spPr bwMode="auto">
          <a:xfrm>
            <a:off x="1801813" y="2268538"/>
            <a:ext cx="4191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000">
                <a:latin typeface="Tahoma" pitchFamily="34" charset="0"/>
                <a:ea typeface="PMingLiU" pitchFamily="18" charset="-120"/>
              </a:rPr>
              <a:t>902</a:t>
            </a:r>
          </a:p>
        </p:txBody>
      </p:sp>
      <p:grpSp>
        <p:nvGrpSpPr>
          <p:cNvPr id="11303" name="Group 64"/>
          <p:cNvGrpSpPr>
            <a:grpSpLocks/>
          </p:cNvGrpSpPr>
          <p:nvPr/>
        </p:nvGrpSpPr>
        <p:grpSpPr bwMode="auto">
          <a:xfrm>
            <a:off x="4464050" y="3224213"/>
            <a:ext cx="971550" cy="347662"/>
            <a:chOff x="2767" y="2341"/>
            <a:chExt cx="612" cy="219"/>
          </a:xfrm>
        </p:grpSpPr>
        <p:sp>
          <p:nvSpPr>
            <p:cNvPr id="11317" name="AutoShape 65"/>
            <p:cNvSpPr>
              <a:spLocks noChangeArrowheads="1"/>
            </p:cNvSpPr>
            <p:nvPr/>
          </p:nvSpPr>
          <p:spPr bwMode="auto">
            <a:xfrm>
              <a:off x="2857" y="2341"/>
              <a:ext cx="431" cy="129"/>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RSA</a:t>
              </a:r>
            </a:p>
          </p:txBody>
        </p:sp>
        <p:sp>
          <p:nvSpPr>
            <p:cNvPr id="11318" name="Text Box 66"/>
            <p:cNvSpPr txBox="1">
              <a:spLocks noChangeArrowheads="1"/>
            </p:cNvSpPr>
            <p:nvPr/>
          </p:nvSpPr>
          <p:spPr bwMode="auto">
            <a:xfrm>
              <a:off x="2767" y="2448"/>
              <a:ext cx="227"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915.4</a:t>
              </a:r>
            </a:p>
          </p:txBody>
        </p:sp>
        <p:sp>
          <p:nvSpPr>
            <p:cNvPr id="11319" name="Text Box 67"/>
            <p:cNvSpPr txBox="1">
              <a:spLocks noChangeArrowheads="1"/>
            </p:cNvSpPr>
            <p:nvPr/>
          </p:nvSpPr>
          <p:spPr bwMode="auto">
            <a:xfrm>
              <a:off x="3193" y="2448"/>
              <a:ext cx="186" cy="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600" b="0">
                  <a:latin typeface="Tahoma" pitchFamily="34" charset="0"/>
                  <a:ea typeface="PMingLiU" pitchFamily="18" charset="-120"/>
                </a:rPr>
                <a:t>919</a:t>
              </a:r>
            </a:p>
          </p:txBody>
        </p:sp>
      </p:grpSp>
      <p:sp>
        <p:nvSpPr>
          <p:cNvPr id="11304" name="Text Box 68"/>
          <p:cNvSpPr txBox="1">
            <a:spLocks noChangeArrowheads="1"/>
          </p:cNvSpPr>
          <p:nvPr/>
        </p:nvSpPr>
        <p:spPr bwMode="auto">
          <a:xfrm>
            <a:off x="603250" y="5426075"/>
            <a:ext cx="3868738"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zh-CN" altLang="en-US" sz="1400" b="0" dirty="0">
                <a:latin typeface="Tahoma" pitchFamily="34" charset="0"/>
                <a:ea typeface="PMingLiU" pitchFamily="18" charset="-120"/>
              </a:rPr>
              <a:t>中国</a:t>
            </a:r>
            <a:r>
              <a:rPr lang="en-US" altLang="zh-CN" sz="1400" b="0" dirty="0">
                <a:latin typeface="Tahoma" pitchFamily="34" charset="0"/>
                <a:ea typeface="PMingLiU" pitchFamily="18" charset="-120"/>
              </a:rPr>
              <a:t>920-925MHz</a:t>
            </a:r>
            <a:r>
              <a:rPr lang="zh-CN" altLang="en-US" sz="1400" b="0" dirty="0">
                <a:latin typeface="Tahoma" pitchFamily="34" charset="0"/>
                <a:ea typeface="PMingLiU" pitchFamily="18" charset="-120"/>
              </a:rPr>
              <a:t> 有</a:t>
            </a:r>
            <a:r>
              <a:rPr lang="en-US" altLang="zh-CN" sz="1400" b="0" dirty="0">
                <a:latin typeface="Tahoma" pitchFamily="34" charset="0"/>
                <a:ea typeface="PMingLiU" pitchFamily="18" charset="-120"/>
              </a:rPr>
              <a:t>20</a:t>
            </a:r>
            <a:r>
              <a:rPr lang="zh-CN" altLang="en-US" sz="1400" b="0" dirty="0">
                <a:latin typeface="Tahoma" pitchFamily="34" charset="0"/>
                <a:ea typeface="PMingLiU" pitchFamily="18" charset="-120"/>
              </a:rPr>
              <a:t>个信道</a:t>
            </a:r>
            <a:r>
              <a:rPr lang="en-US" sz="1400" b="0" dirty="0">
                <a:latin typeface="Tahoma" pitchFamily="34" charset="0"/>
                <a:ea typeface="PMingLiU" pitchFamily="18" charset="-120"/>
              </a:rPr>
              <a:t>(</a:t>
            </a:r>
            <a:r>
              <a:rPr lang="en-US" altLang="zh-CN" sz="1400" b="0" dirty="0">
                <a:latin typeface="Tahoma" pitchFamily="34" charset="0"/>
                <a:ea typeface="PMingLiU" pitchFamily="18" charset="-120"/>
              </a:rPr>
              <a:t>25</a:t>
            </a:r>
            <a:r>
              <a:rPr lang="en-US" sz="1400" b="0" dirty="0">
                <a:latin typeface="Tahoma" pitchFamily="34" charset="0"/>
                <a:ea typeface="PMingLiU" pitchFamily="18" charset="-120"/>
              </a:rPr>
              <a:t>0kHz</a:t>
            </a:r>
            <a:r>
              <a:rPr lang="zh-CN" altLang="en-US" sz="1400" b="0" dirty="0">
                <a:latin typeface="Tahoma" pitchFamily="34" charset="0"/>
                <a:ea typeface="PMingLiU" pitchFamily="18" charset="-120"/>
              </a:rPr>
              <a:t>每信道</a:t>
            </a:r>
            <a:r>
              <a:rPr lang="en-US" sz="1400" b="0" dirty="0">
                <a:latin typeface="Tahoma" pitchFamily="34" charset="0"/>
                <a:ea typeface="PMingLiU" pitchFamily="18" charset="-120"/>
              </a:rPr>
              <a:t>)</a:t>
            </a:r>
          </a:p>
          <a:p>
            <a:pPr eaLnBrk="1" hangingPunct="1">
              <a:spcBef>
                <a:spcPct val="0"/>
              </a:spcBef>
              <a:buClrTx/>
            </a:pPr>
            <a:r>
              <a:rPr lang="zh-CN" altLang="en-US" sz="1400" b="0" dirty="0">
                <a:latin typeface="Tahoma" pitchFamily="34" charset="0"/>
                <a:ea typeface="PMingLiU" pitchFamily="18" charset="-120"/>
              </a:rPr>
              <a:t>中国</a:t>
            </a:r>
            <a:r>
              <a:rPr lang="en-US" altLang="zh-CN" sz="1400" b="0" dirty="0">
                <a:latin typeface="Tahoma" pitchFamily="34" charset="0"/>
                <a:ea typeface="PMingLiU" pitchFamily="18" charset="-120"/>
              </a:rPr>
              <a:t>840-845MHz</a:t>
            </a:r>
            <a:r>
              <a:rPr lang="zh-CN" altLang="en-US" sz="1400" b="0" dirty="0">
                <a:latin typeface="Tahoma" pitchFamily="34" charset="0"/>
                <a:ea typeface="PMingLiU" pitchFamily="18" charset="-120"/>
              </a:rPr>
              <a:t> 有</a:t>
            </a:r>
            <a:r>
              <a:rPr lang="en-US" altLang="zh-CN" sz="1400" b="0" dirty="0">
                <a:latin typeface="Tahoma" pitchFamily="34" charset="0"/>
                <a:ea typeface="PMingLiU" pitchFamily="18" charset="-120"/>
              </a:rPr>
              <a:t>20</a:t>
            </a:r>
            <a:r>
              <a:rPr lang="zh-CN" altLang="en-US" sz="1400" b="0" dirty="0">
                <a:latin typeface="Tahoma" pitchFamily="34" charset="0"/>
                <a:ea typeface="PMingLiU" pitchFamily="18" charset="-120"/>
              </a:rPr>
              <a:t>个信道</a:t>
            </a:r>
            <a:r>
              <a:rPr lang="en-US" sz="1400" b="0" dirty="0">
                <a:latin typeface="Tahoma" pitchFamily="34" charset="0"/>
                <a:ea typeface="PMingLiU" pitchFamily="18" charset="-120"/>
              </a:rPr>
              <a:t>(</a:t>
            </a:r>
            <a:r>
              <a:rPr lang="en-US" altLang="zh-CN" sz="1400" b="0" dirty="0">
                <a:latin typeface="Tahoma" pitchFamily="34" charset="0"/>
                <a:ea typeface="PMingLiU" pitchFamily="18" charset="-120"/>
              </a:rPr>
              <a:t>25</a:t>
            </a:r>
            <a:r>
              <a:rPr lang="en-US" sz="1400" b="0" dirty="0">
                <a:latin typeface="Tahoma" pitchFamily="34" charset="0"/>
                <a:ea typeface="PMingLiU" pitchFamily="18" charset="-120"/>
              </a:rPr>
              <a:t>0kHz</a:t>
            </a:r>
            <a:r>
              <a:rPr lang="zh-CN" altLang="en-US" sz="1400" b="0" dirty="0">
                <a:latin typeface="Tahoma" pitchFamily="34" charset="0"/>
                <a:ea typeface="PMingLiU" pitchFamily="18" charset="-120"/>
              </a:rPr>
              <a:t>每信道</a:t>
            </a:r>
            <a:r>
              <a:rPr lang="en-US" sz="1400" b="0" dirty="0">
                <a:latin typeface="Tahoma" pitchFamily="34" charset="0"/>
                <a:ea typeface="PMingLiU" pitchFamily="18" charset="-120"/>
              </a:rPr>
              <a:t>)  </a:t>
            </a:r>
          </a:p>
        </p:txBody>
      </p:sp>
      <p:sp>
        <p:nvSpPr>
          <p:cNvPr id="11305" name="Line 69"/>
          <p:cNvSpPr>
            <a:spLocks noChangeShapeType="1"/>
          </p:cNvSpPr>
          <p:nvPr/>
        </p:nvSpPr>
        <p:spPr bwMode="auto">
          <a:xfrm flipH="1">
            <a:off x="7308850" y="1808163"/>
            <a:ext cx="107950" cy="25241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306" name="Line 70"/>
          <p:cNvSpPr>
            <a:spLocks noChangeShapeType="1"/>
          </p:cNvSpPr>
          <p:nvPr/>
        </p:nvSpPr>
        <p:spPr bwMode="auto">
          <a:xfrm flipH="1">
            <a:off x="1366838" y="1808163"/>
            <a:ext cx="107950" cy="25241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307" name="Line 71"/>
          <p:cNvSpPr>
            <a:spLocks noChangeShapeType="1"/>
          </p:cNvSpPr>
          <p:nvPr/>
        </p:nvSpPr>
        <p:spPr bwMode="auto">
          <a:xfrm flipH="1">
            <a:off x="1295400" y="1808163"/>
            <a:ext cx="107950" cy="25241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308" name="AutoShape 61"/>
          <p:cNvSpPr>
            <a:spLocks noChangeArrowheads="1"/>
          </p:cNvSpPr>
          <p:nvPr/>
        </p:nvSpPr>
        <p:spPr bwMode="auto">
          <a:xfrm>
            <a:off x="1936750" y="2579688"/>
            <a:ext cx="4895850" cy="204787"/>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a:solidFill>
                  <a:schemeClr val="bg1"/>
                </a:solidFill>
                <a:latin typeface="Tahoma" pitchFamily="34" charset="0"/>
                <a:ea typeface="PMingLiU" pitchFamily="18" charset="-120"/>
              </a:rPr>
              <a:t>U.S</a:t>
            </a:r>
            <a:r>
              <a:rPr lang="en-US" sz="1600" b="0">
                <a:solidFill>
                  <a:schemeClr val="bg1"/>
                </a:solidFill>
                <a:latin typeface="Tahoma" pitchFamily="34" charset="0"/>
                <a:ea typeface="PMingLiU" pitchFamily="18" charset="-120"/>
              </a:rPr>
              <a:t>.</a:t>
            </a:r>
          </a:p>
        </p:txBody>
      </p:sp>
      <p:sp>
        <p:nvSpPr>
          <p:cNvPr id="11309" name="Text Box 62"/>
          <p:cNvSpPr txBox="1">
            <a:spLocks noChangeArrowheads="1"/>
          </p:cNvSpPr>
          <p:nvPr/>
        </p:nvSpPr>
        <p:spPr bwMode="auto">
          <a:xfrm>
            <a:off x="1793875" y="2779713"/>
            <a:ext cx="461963"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200">
                <a:latin typeface="Tahoma" pitchFamily="34" charset="0"/>
                <a:ea typeface="PMingLiU" pitchFamily="18" charset="-120"/>
              </a:rPr>
              <a:t>902</a:t>
            </a:r>
          </a:p>
        </p:txBody>
      </p:sp>
      <p:sp>
        <p:nvSpPr>
          <p:cNvPr id="11310" name="Text Box 63"/>
          <p:cNvSpPr txBox="1">
            <a:spLocks noChangeArrowheads="1"/>
          </p:cNvSpPr>
          <p:nvPr/>
        </p:nvSpPr>
        <p:spPr bwMode="auto">
          <a:xfrm>
            <a:off x="6681788" y="2759075"/>
            <a:ext cx="461962"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200">
                <a:latin typeface="Tahoma" pitchFamily="34" charset="0"/>
                <a:ea typeface="PMingLiU" pitchFamily="18" charset="-120"/>
              </a:rPr>
              <a:t>928</a:t>
            </a:r>
          </a:p>
        </p:txBody>
      </p:sp>
      <p:sp>
        <p:nvSpPr>
          <p:cNvPr id="11311" name="Text Box 62"/>
          <p:cNvSpPr txBox="1">
            <a:spLocks noChangeArrowheads="1"/>
          </p:cNvSpPr>
          <p:nvPr/>
        </p:nvSpPr>
        <p:spPr bwMode="auto">
          <a:xfrm>
            <a:off x="2784475" y="2270125"/>
            <a:ext cx="417513"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000">
                <a:latin typeface="Tahoma" pitchFamily="34" charset="0"/>
                <a:ea typeface="PMingLiU" pitchFamily="18" charset="-120"/>
              </a:rPr>
              <a:t>907</a:t>
            </a:r>
          </a:p>
        </p:txBody>
      </p:sp>
      <p:sp>
        <p:nvSpPr>
          <p:cNvPr id="11312" name="AutoShape 61"/>
          <p:cNvSpPr>
            <a:spLocks noChangeArrowheads="1"/>
          </p:cNvSpPr>
          <p:nvPr/>
        </p:nvSpPr>
        <p:spPr bwMode="auto">
          <a:xfrm>
            <a:off x="4495800" y="2089150"/>
            <a:ext cx="2328863" cy="21113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400" b="0">
                <a:solidFill>
                  <a:schemeClr val="bg1"/>
                </a:solidFill>
                <a:latin typeface="Tahoma" pitchFamily="34" charset="0"/>
                <a:ea typeface="PMingLiU" pitchFamily="18" charset="-120"/>
              </a:rPr>
              <a:t>Brazil</a:t>
            </a:r>
          </a:p>
        </p:txBody>
      </p:sp>
      <p:sp>
        <p:nvSpPr>
          <p:cNvPr id="11313" name="Text Box 62"/>
          <p:cNvSpPr txBox="1">
            <a:spLocks noChangeArrowheads="1"/>
          </p:cNvSpPr>
          <p:nvPr/>
        </p:nvSpPr>
        <p:spPr bwMode="auto">
          <a:xfrm>
            <a:off x="4362450" y="2251075"/>
            <a:ext cx="4191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000">
                <a:latin typeface="Tahoma" pitchFamily="34" charset="0"/>
                <a:ea typeface="PMingLiU" pitchFamily="18" charset="-120"/>
              </a:rPr>
              <a:t>915</a:t>
            </a:r>
          </a:p>
        </p:txBody>
      </p:sp>
      <p:sp>
        <p:nvSpPr>
          <p:cNvPr id="11314" name="Text Box 62"/>
          <p:cNvSpPr txBox="1">
            <a:spLocks noChangeArrowheads="1"/>
          </p:cNvSpPr>
          <p:nvPr/>
        </p:nvSpPr>
        <p:spPr bwMode="auto">
          <a:xfrm>
            <a:off x="6565900" y="2252663"/>
            <a:ext cx="417513"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000">
                <a:latin typeface="Tahoma" pitchFamily="34" charset="0"/>
                <a:ea typeface="PMingLiU" pitchFamily="18" charset="-120"/>
              </a:rPr>
              <a:t>928</a:t>
            </a:r>
          </a:p>
        </p:txBody>
      </p:sp>
      <p:sp>
        <p:nvSpPr>
          <p:cNvPr id="79" name="AutoShape 61"/>
          <p:cNvSpPr>
            <a:spLocks noChangeArrowheads="1"/>
          </p:cNvSpPr>
          <p:nvPr/>
        </p:nvSpPr>
        <p:spPr bwMode="auto">
          <a:xfrm>
            <a:off x="7747000" y="2803525"/>
            <a:ext cx="1220788" cy="509588"/>
          </a:xfrm>
          <a:prstGeom prst="roundRect">
            <a:avLst>
              <a:gd name="adj" fmla="val 16667"/>
            </a:avLst>
          </a:prstGeom>
          <a:solidFill>
            <a:srgbClr val="00B050"/>
          </a:solidFill>
          <a:ln w="12700">
            <a:solidFill>
              <a:schemeClr val="tx1"/>
            </a:solidFill>
            <a:round/>
            <a:headEnd/>
            <a:tailEnd/>
          </a:ln>
        </p:spPr>
        <p:txBody>
          <a:bodyPr wrap="none" lIns="85708" tIns="42853" rIns="85708" bIns="42853" anchor="ctr"/>
          <a:lstStyle/>
          <a:p>
            <a:pPr algn="ctr" eaLnBrk="1" hangingPunct="1">
              <a:spcBef>
                <a:spcPct val="0"/>
              </a:spcBef>
              <a:buClrTx/>
              <a:buFontTx/>
              <a:buNone/>
              <a:defRPr/>
            </a:pPr>
            <a:r>
              <a:rPr lang="en-US" altLang="zh-CN" sz="1400" b="0" dirty="0" smtClean="0">
                <a:solidFill>
                  <a:schemeClr val="bg1"/>
                </a:solidFill>
                <a:latin typeface="Tahoma" pitchFamily="34" charset="0"/>
                <a:ea typeface="PMingLiU" pitchFamily="18" charset="-120"/>
              </a:rPr>
              <a:t>FCC&lt;-2018</a:t>
            </a:r>
            <a:endParaRPr lang="en-US" sz="1400" b="0" dirty="0">
              <a:solidFill>
                <a:schemeClr val="bg1"/>
              </a:solidFill>
              <a:latin typeface="Tahoma" pitchFamily="34" charset="0"/>
              <a:ea typeface="PMingLiU" pitchFamily="18" charset="-120"/>
            </a:endParaRPr>
          </a:p>
        </p:txBody>
      </p:sp>
      <p:sp>
        <p:nvSpPr>
          <p:cNvPr id="11316" name="Down Arrow 3"/>
          <p:cNvSpPr>
            <a:spLocks noChangeArrowheads="1"/>
          </p:cNvSpPr>
          <p:nvPr/>
        </p:nvSpPr>
        <p:spPr bwMode="auto">
          <a:xfrm>
            <a:off x="8358188" y="2338388"/>
            <a:ext cx="46037" cy="465137"/>
          </a:xfrm>
          <a:prstGeom prst="downArrow">
            <a:avLst>
              <a:gd name="adj1" fmla="val 50000"/>
              <a:gd name="adj2" fmla="val 49676"/>
            </a:avLst>
          </a:prstGeom>
          <a:noFill/>
          <a:ln w="28575" algn="ctr">
            <a:solidFill>
              <a:schemeClr val="tx1"/>
            </a:solidFill>
            <a:round/>
            <a:headEnd/>
            <a:tailEnd type="triangle" w="lg"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64008" tIns="64008" rIns="64008" bIns="64008" anchor="ctr" anchorCtr="1">
            <a:spAutoFit/>
          </a:bodyPr>
          <a:lstStyle/>
          <a:p>
            <a:pPr marL="271463" indent="-271463"/>
            <a:endParaRPr lang="en-US"/>
          </a:p>
        </p:txBody>
      </p:sp>
      <p:sp>
        <p:nvSpPr>
          <p:cNvPr id="83" name="AutoShape 53"/>
          <p:cNvSpPr>
            <a:spLocks noChangeArrowheads="1"/>
          </p:cNvSpPr>
          <p:nvPr/>
        </p:nvSpPr>
        <p:spPr bwMode="auto">
          <a:xfrm>
            <a:off x="539750" y="4298156"/>
            <a:ext cx="1597025" cy="204788"/>
          </a:xfrm>
          <a:prstGeom prst="roundRect">
            <a:avLst>
              <a:gd name="adj" fmla="val 16667"/>
            </a:avLst>
          </a:prstGeom>
          <a:solidFill>
            <a:srgbClr val="CC99FF"/>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dirty="0" smtClean="0">
                <a:solidFill>
                  <a:schemeClr val="bg1"/>
                </a:solidFill>
                <a:latin typeface="Tahoma" pitchFamily="34" charset="0"/>
                <a:ea typeface="PMingLiU" pitchFamily="18" charset="-120"/>
              </a:rPr>
              <a:t>ETSI</a:t>
            </a:r>
            <a:endParaRPr lang="en-US" sz="1200" b="0" dirty="0">
              <a:solidFill>
                <a:schemeClr val="bg1"/>
              </a:solidFill>
              <a:latin typeface="Tahoma" pitchFamily="34" charset="0"/>
              <a:ea typeface="PMingLiU" pitchFamily="18" charset="-120"/>
            </a:endParaRPr>
          </a:p>
        </p:txBody>
      </p:sp>
      <p:sp>
        <p:nvSpPr>
          <p:cNvPr id="84" name="AutoShape 54"/>
          <p:cNvSpPr>
            <a:spLocks noChangeArrowheads="1"/>
          </p:cNvSpPr>
          <p:nvPr/>
        </p:nvSpPr>
        <p:spPr bwMode="auto">
          <a:xfrm>
            <a:off x="542925" y="4076701"/>
            <a:ext cx="1593850"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dirty="0" smtClean="0">
                <a:solidFill>
                  <a:schemeClr val="bg1"/>
                </a:solidFill>
                <a:latin typeface="Tahoma" pitchFamily="34" charset="0"/>
                <a:ea typeface="PMingLiU" pitchFamily="18" charset="-120"/>
              </a:rPr>
              <a:t>FCC</a:t>
            </a:r>
            <a:endParaRPr lang="en-US" sz="1200" b="0" dirty="0">
              <a:solidFill>
                <a:schemeClr val="bg1"/>
              </a:solidFill>
              <a:latin typeface="Tahoma" pitchFamily="34" charset="0"/>
              <a:ea typeface="PMingLiU" pitchFamily="18" charset="-120"/>
            </a:endParaRPr>
          </a:p>
        </p:txBody>
      </p:sp>
      <p:sp>
        <p:nvSpPr>
          <p:cNvPr id="85" name="AutoShape 55"/>
          <p:cNvSpPr>
            <a:spLocks noChangeArrowheads="1"/>
          </p:cNvSpPr>
          <p:nvPr/>
        </p:nvSpPr>
        <p:spPr bwMode="auto">
          <a:xfrm>
            <a:off x="541338" y="4518025"/>
            <a:ext cx="1598612" cy="204788"/>
          </a:xfrm>
          <a:prstGeom prst="roundRect">
            <a:avLst>
              <a:gd name="adj" fmla="val 16667"/>
            </a:avLst>
          </a:prstGeom>
          <a:solidFill>
            <a:srgbClr val="00B050"/>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dirty="0" smtClean="0">
                <a:solidFill>
                  <a:schemeClr val="bg1"/>
                </a:solidFill>
                <a:latin typeface="Tahoma" pitchFamily="34" charset="0"/>
                <a:ea typeface="PMingLiU" pitchFamily="18" charset="-120"/>
              </a:rPr>
              <a:t>Japan</a:t>
            </a:r>
            <a:endParaRPr lang="en-US" sz="1200" b="0" dirty="0">
              <a:solidFill>
                <a:schemeClr val="bg1"/>
              </a:solidFill>
              <a:latin typeface="Tahoma" pitchFamily="34" charset="0"/>
              <a:ea typeface="PMingLiU" pitchFamily="18" charset="-120"/>
            </a:endParaRPr>
          </a:p>
        </p:txBody>
      </p:sp>
      <p:sp>
        <p:nvSpPr>
          <p:cNvPr id="86" name="AutoShape 55"/>
          <p:cNvSpPr>
            <a:spLocks noChangeArrowheads="1"/>
          </p:cNvSpPr>
          <p:nvPr/>
        </p:nvSpPr>
        <p:spPr bwMode="auto">
          <a:xfrm>
            <a:off x="541338" y="4733925"/>
            <a:ext cx="1598612" cy="204788"/>
          </a:xfrm>
          <a:prstGeom prst="roundRect">
            <a:avLst>
              <a:gd name="adj" fmla="val 16667"/>
            </a:avLst>
          </a:prstGeom>
          <a:solidFill>
            <a:srgbClr val="FFC000"/>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dirty="0" smtClean="0">
                <a:solidFill>
                  <a:schemeClr val="bg1"/>
                </a:solidFill>
                <a:latin typeface="Tahoma" pitchFamily="34" charset="0"/>
                <a:ea typeface="PMingLiU" pitchFamily="18" charset="-120"/>
              </a:rPr>
              <a:t>GX1</a:t>
            </a:r>
            <a:endParaRPr lang="en-US" sz="1200" b="0" dirty="0">
              <a:solidFill>
                <a:schemeClr val="bg1"/>
              </a:solidFill>
              <a:latin typeface="Tahoma" pitchFamily="34" charset="0"/>
              <a:ea typeface="PMingLiU" pitchFamily="18" charset="-120"/>
            </a:endParaRPr>
          </a:p>
        </p:txBody>
      </p:sp>
      <p:sp>
        <p:nvSpPr>
          <p:cNvPr id="87" name="AutoShape 55"/>
          <p:cNvSpPr>
            <a:spLocks noChangeArrowheads="1"/>
          </p:cNvSpPr>
          <p:nvPr/>
        </p:nvSpPr>
        <p:spPr bwMode="auto">
          <a:xfrm>
            <a:off x="554038" y="4949825"/>
            <a:ext cx="1598612" cy="204788"/>
          </a:xfrm>
          <a:prstGeom prst="roundRect">
            <a:avLst>
              <a:gd name="adj" fmla="val 16667"/>
            </a:avLst>
          </a:prstGeom>
          <a:solidFill>
            <a:srgbClr val="FF0000"/>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200" dirty="0" smtClean="0">
                <a:solidFill>
                  <a:schemeClr val="bg1"/>
                </a:solidFill>
                <a:latin typeface="Tahoma" pitchFamily="34" charset="0"/>
                <a:ea typeface="PMingLiU" pitchFamily="18" charset="-120"/>
              </a:rPr>
              <a:t>GX2</a:t>
            </a:r>
            <a:endParaRPr lang="en-US" sz="1200" b="0" dirty="0">
              <a:solidFill>
                <a:schemeClr val="bg1"/>
              </a:solidFill>
              <a:latin typeface="Tahoma" pitchFamily="34" charset="0"/>
              <a:ea typeface="PMingLiU" pitchFamily="18" charset="-120"/>
            </a:endParaRPr>
          </a:p>
        </p:txBody>
      </p:sp>
    </p:spTree>
    <p:extLst>
      <p:ext uri="{BB962C8B-B14F-4D97-AF65-F5344CB8AC3E}">
        <p14:creationId xmlns:p14="http://schemas.microsoft.com/office/powerpoint/2010/main" xmlns="" val="200372111"/>
      </p:ext>
    </p:extLst>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smtClean="0">
                <a:ea typeface="宋体" charset="-122"/>
              </a:rPr>
              <a:t>天线技术</a:t>
            </a:r>
            <a:endParaRPr lang="en-US" smtClean="0"/>
          </a:p>
        </p:txBody>
      </p:sp>
      <p:sp>
        <p:nvSpPr>
          <p:cNvPr id="35843" name="Rectangle 3"/>
          <p:cNvSpPr>
            <a:spLocks noGrp="1" noChangeArrowheads="1"/>
          </p:cNvSpPr>
          <p:nvPr>
            <p:ph type="body" idx="1"/>
          </p:nvPr>
        </p:nvSpPr>
        <p:spPr>
          <a:xfrm>
            <a:off x="457200" y="965200"/>
            <a:ext cx="5072063" cy="5213350"/>
          </a:xfrm>
        </p:spPr>
        <p:txBody>
          <a:bodyPr/>
          <a:lstStyle/>
          <a:p>
            <a:pPr eaLnBrk="1" hangingPunct="1"/>
            <a:r>
              <a:rPr lang="zh-CN" altLang="en-US" sz="2200" smtClean="0">
                <a:ea typeface="宋体" charset="-122"/>
              </a:rPr>
              <a:t>近场</a:t>
            </a:r>
            <a:r>
              <a:rPr lang="en-US" sz="2200" smtClean="0"/>
              <a:t> vs </a:t>
            </a:r>
            <a:r>
              <a:rPr lang="zh-CN" altLang="en-US" sz="2200" smtClean="0">
                <a:ea typeface="宋体" charset="-122"/>
              </a:rPr>
              <a:t>远场</a:t>
            </a:r>
            <a:endParaRPr lang="en-US" sz="2200" smtClean="0"/>
          </a:p>
        </p:txBody>
      </p:sp>
      <p:pic>
        <p:nvPicPr>
          <p:cNvPr id="35844"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37113" y="1447800"/>
            <a:ext cx="4089400" cy="4648200"/>
          </a:xfrm>
          <a:prstGeom prst="rect">
            <a:avLst/>
          </a:prstGeom>
          <a:solidFill>
            <a:schemeClr val="bg1">
              <a:alpha val="0"/>
            </a:schemeClr>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3584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9600" y="1600200"/>
            <a:ext cx="2314575" cy="23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6"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200" y="4343400"/>
            <a:ext cx="14382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4606483"/>
      </p:ext>
    </p:extLst>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zh-CN" altLang="en-US" smtClean="0">
                <a:ea typeface="宋体" charset="-122"/>
              </a:rPr>
              <a:t>天线技术</a:t>
            </a:r>
            <a:endParaRPr lang="en-US" smtClean="0"/>
          </a:p>
        </p:txBody>
      </p:sp>
      <p:sp>
        <p:nvSpPr>
          <p:cNvPr id="144387" name="Rectangle 3"/>
          <p:cNvSpPr>
            <a:spLocks noGrp="1" noChangeArrowheads="1"/>
          </p:cNvSpPr>
          <p:nvPr>
            <p:ph type="body" idx="1"/>
          </p:nvPr>
        </p:nvSpPr>
        <p:spPr>
          <a:xfrm>
            <a:off x="457200" y="1231900"/>
            <a:ext cx="4041775" cy="4946650"/>
          </a:xfrm>
        </p:spPr>
        <p:txBody>
          <a:bodyPr/>
          <a:lstStyle/>
          <a:p>
            <a:pPr eaLnBrk="1" hangingPunct="1"/>
            <a:r>
              <a:rPr lang="zh-CN" altLang="en-US" smtClean="0">
                <a:ea typeface="宋体" charset="-122"/>
              </a:rPr>
              <a:t>极化方式</a:t>
            </a:r>
            <a:endParaRPr lang="en-US" smtClean="0"/>
          </a:p>
          <a:p>
            <a:pPr lvl="1" eaLnBrk="1" hangingPunct="1"/>
            <a:r>
              <a:rPr lang="zh-CN" altLang="en-US" sz="2400" smtClean="0">
                <a:ea typeface="宋体" charset="-122"/>
              </a:rPr>
              <a:t>线极化</a:t>
            </a:r>
            <a:endParaRPr lang="en-US" sz="2400" smtClean="0"/>
          </a:p>
          <a:p>
            <a:pPr lvl="2" eaLnBrk="1" hangingPunct="1"/>
            <a:r>
              <a:rPr lang="zh-CN" altLang="en-US" smtClean="0">
                <a:ea typeface="宋体" charset="-122"/>
              </a:rPr>
              <a:t>对于摆放方向高敏感性</a:t>
            </a:r>
            <a:r>
              <a:rPr lang="en-US" smtClean="0"/>
              <a:t>.</a:t>
            </a:r>
          </a:p>
          <a:p>
            <a:pPr lvl="2" eaLnBrk="1" hangingPunct="1"/>
            <a:r>
              <a:rPr lang="zh-CN" altLang="en-US" smtClean="0">
                <a:ea typeface="宋体" charset="-122"/>
              </a:rPr>
              <a:t>可能造成标签不能读取</a:t>
            </a:r>
            <a:endParaRPr lang="en-US" smtClean="0"/>
          </a:p>
          <a:p>
            <a:pPr lvl="2" eaLnBrk="1" hangingPunct="1"/>
            <a:r>
              <a:rPr lang="zh-CN" altLang="en-US" smtClean="0">
                <a:ea typeface="宋体" charset="-122"/>
              </a:rPr>
              <a:t>线极化能量更集中</a:t>
            </a:r>
            <a:endParaRPr lang="en-US" smtClean="0"/>
          </a:p>
          <a:p>
            <a:pPr lvl="3" eaLnBrk="1" hangingPunct="1"/>
            <a:r>
              <a:rPr lang="zh-CN" altLang="en-US" smtClean="0">
                <a:ea typeface="宋体" charset="-122"/>
              </a:rPr>
              <a:t>提高读取距离和穿透性</a:t>
            </a:r>
            <a:endParaRPr lang="en-US" smtClean="0"/>
          </a:p>
          <a:p>
            <a:pPr lvl="1" eaLnBrk="1" hangingPunct="1"/>
            <a:r>
              <a:rPr lang="zh-CN" altLang="en-US" smtClean="0">
                <a:ea typeface="宋体" charset="-122"/>
              </a:rPr>
              <a:t>圆极化</a:t>
            </a:r>
            <a:endParaRPr lang="en-US" smtClean="0"/>
          </a:p>
          <a:p>
            <a:pPr lvl="2" eaLnBrk="1" hangingPunct="1"/>
            <a:r>
              <a:rPr lang="zh-CN" altLang="en-US" smtClean="0">
                <a:ea typeface="宋体" charset="-122"/>
              </a:rPr>
              <a:t>对摆放方向不敏感</a:t>
            </a:r>
            <a:endParaRPr lang="en-US" smtClean="0"/>
          </a:p>
          <a:p>
            <a:pPr lvl="2" eaLnBrk="1" hangingPunct="1"/>
            <a:r>
              <a:rPr lang="zh-CN" altLang="en-US" smtClean="0">
                <a:ea typeface="宋体" charset="-122"/>
              </a:rPr>
              <a:t>功率不集中</a:t>
            </a:r>
            <a:endParaRPr lang="en-US" smtClean="0"/>
          </a:p>
          <a:p>
            <a:pPr lvl="1" eaLnBrk="1" hangingPunct="1">
              <a:buFont typeface="Arial" charset="0"/>
              <a:buNone/>
            </a:pPr>
            <a:endParaRPr lang="en-US" sz="2400" smtClean="0"/>
          </a:p>
        </p:txBody>
      </p:sp>
      <p:pic>
        <p:nvPicPr>
          <p:cNvPr id="144388" name="Picture 4" descr="circular vs linear polarizati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81600" y="1371600"/>
            <a:ext cx="3817938" cy="476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01457217"/>
      </p:ext>
    </p:extLst>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zh-CN" altLang="en-US" smtClean="0">
                <a:ea typeface="宋体" charset="-122"/>
              </a:rPr>
              <a:t>天线的数据手册</a:t>
            </a:r>
            <a:endParaRPr lang="en-US" smtClean="0"/>
          </a:p>
        </p:txBody>
      </p:sp>
      <p:sp>
        <p:nvSpPr>
          <p:cNvPr id="145411" name="Rectangle 6"/>
          <p:cNvSpPr>
            <a:spLocks noChangeArrowheads="1"/>
          </p:cNvSpPr>
          <p:nvPr/>
        </p:nvSpPr>
        <p:spPr bwMode="auto">
          <a:xfrm>
            <a:off x="174625" y="3725863"/>
            <a:ext cx="5870575" cy="1354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36538" indent="-236538" eaLnBrk="1" hangingPunct="1">
              <a:lnSpc>
                <a:spcPct val="80000"/>
              </a:lnSpc>
              <a:spcBef>
                <a:spcPct val="40000"/>
              </a:spcBef>
              <a:buClr>
                <a:schemeClr val="tx2"/>
              </a:buClr>
              <a:buFont typeface="Tahoma" pitchFamily="34" charset="0"/>
              <a:buChar char="•"/>
            </a:pPr>
            <a:r>
              <a:rPr lang="zh-CN" altLang="en-US" sz="1800" b="0" dirty="0">
                <a:ea typeface="宋体" charset="-122"/>
              </a:rPr>
              <a:t>增益</a:t>
            </a:r>
            <a:endParaRPr lang="en-US" sz="1800" b="0" dirty="0"/>
          </a:p>
          <a:p>
            <a:pPr marL="685800" lvl="1" indent="-222250" eaLnBrk="1" hangingPunct="1">
              <a:lnSpc>
                <a:spcPct val="80000"/>
              </a:lnSpc>
              <a:buClr>
                <a:schemeClr val="tx2"/>
              </a:buClr>
              <a:buFont typeface="Arial" charset="0"/>
              <a:buChar char="–"/>
            </a:pPr>
            <a:r>
              <a:rPr lang="en-US" sz="1800" b="0" dirty="0" err="1"/>
              <a:t>dBi</a:t>
            </a:r>
            <a:r>
              <a:rPr lang="en-US" sz="1800" b="0" dirty="0"/>
              <a:t> </a:t>
            </a:r>
            <a:r>
              <a:rPr lang="zh-CN" altLang="en-US" sz="1800" b="0" dirty="0">
                <a:ea typeface="宋体" charset="-122"/>
              </a:rPr>
              <a:t>或</a:t>
            </a:r>
            <a:r>
              <a:rPr lang="en-US" sz="1800" b="0" dirty="0"/>
              <a:t> </a:t>
            </a:r>
            <a:r>
              <a:rPr lang="en-US" sz="1800" b="0" dirty="0" err="1"/>
              <a:t>dBic</a:t>
            </a:r>
            <a:endParaRPr lang="en-US" sz="1800" b="0" dirty="0"/>
          </a:p>
          <a:p>
            <a:pPr marL="236538" indent="-236538" eaLnBrk="1" hangingPunct="1">
              <a:lnSpc>
                <a:spcPct val="80000"/>
              </a:lnSpc>
              <a:spcBef>
                <a:spcPct val="40000"/>
              </a:spcBef>
              <a:buClr>
                <a:schemeClr val="tx2"/>
              </a:buClr>
              <a:buFont typeface="Tahoma" pitchFamily="34" charset="0"/>
              <a:buChar char="•"/>
            </a:pPr>
            <a:r>
              <a:rPr lang="zh-CN" altLang="en-US" sz="1800" b="0" dirty="0">
                <a:ea typeface="宋体" charset="-122"/>
              </a:rPr>
              <a:t>波瓣宽宽</a:t>
            </a:r>
            <a:r>
              <a:rPr lang="en-US" sz="1800" b="0" dirty="0"/>
              <a:t> (</a:t>
            </a:r>
            <a:r>
              <a:rPr lang="zh-CN" altLang="en-US" sz="1800" b="0" dirty="0">
                <a:ea typeface="宋体" charset="-122"/>
              </a:rPr>
              <a:t>半功率波瓣宽度</a:t>
            </a:r>
            <a:r>
              <a:rPr lang="en-US" sz="1800" b="0" dirty="0"/>
              <a:t>)</a:t>
            </a:r>
          </a:p>
          <a:p>
            <a:pPr marL="236538" indent="-236538" eaLnBrk="1" hangingPunct="1">
              <a:lnSpc>
                <a:spcPct val="80000"/>
              </a:lnSpc>
              <a:spcBef>
                <a:spcPct val="40000"/>
              </a:spcBef>
              <a:buClr>
                <a:schemeClr val="tx2"/>
              </a:buClr>
              <a:buFont typeface="Tahoma" pitchFamily="34" charset="0"/>
              <a:buChar char="•"/>
            </a:pPr>
            <a:r>
              <a:rPr lang="zh-CN" altLang="en-US" sz="1800" b="0" dirty="0">
                <a:ea typeface="宋体" charset="-122"/>
              </a:rPr>
              <a:t>前后比</a:t>
            </a:r>
            <a:r>
              <a:rPr lang="en-US" sz="1800" b="0" dirty="0"/>
              <a:t>(</a:t>
            </a:r>
            <a:r>
              <a:rPr lang="zh-CN" altLang="en-US" sz="1800" b="0" dirty="0">
                <a:ea typeface="宋体" charset="-122"/>
              </a:rPr>
              <a:t>越高越好</a:t>
            </a:r>
            <a:r>
              <a:rPr lang="en-US" sz="1800" b="0" dirty="0"/>
              <a:t>)</a:t>
            </a:r>
          </a:p>
          <a:p>
            <a:pPr marL="236538" indent="-236538" eaLnBrk="1" hangingPunct="1">
              <a:lnSpc>
                <a:spcPct val="80000"/>
              </a:lnSpc>
              <a:spcBef>
                <a:spcPct val="40000"/>
              </a:spcBef>
              <a:buClr>
                <a:schemeClr val="tx2"/>
              </a:buClr>
              <a:buFont typeface="Tahoma" pitchFamily="34" charset="0"/>
              <a:buChar char="•"/>
            </a:pPr>
            <a:r>
              <a:rPr lang="zh-CN" altLang="en-US" sz="1800" b="0" dirty="0">
                <a:ea typeface="宋体" charset="-122"/>
              </a:rPr>
              <a:t>回波损耗 或</a:t>
            </a:r>
            <a:r>
              <a:rPr lang="en-US" sz="1800" b="0" dirty="0"/>
              <a:t> VSWR</a:t>
            </a:r>
          </a:p>
          <a:p>
            <a:pPr marL="685800" lvl="1" indent="-222250" eaLnBrk="1" hangingPunct="1">
              <a:lnSpc>
                <a:spcPct val="80000"/>
              </a:lnSpc>
              <a:buClr>
                <a:schemeClr val="tx2"/>
              </a:buClr>
              <a:buFont typeface="Arial" charset="0"/>
              <a:buChar char="–"/>
            </a:pPr>
            <a:r>
              <a:rPr lang="zh-CN" altLang="en-US" sz="1700" b="0" dirty="0">
                <a:ea typeface="宋体" charset="-122"/>
              </a:rPr>
              <a:t>回波损耗越大越好</a:t>
            </a:r>
            <a:endParaRPr lang="en-US" sz="1700" b="0" dirty="0"/>
          </a:p>
          <a:p>
            <a:pPr marL="685800" lvl="1" indent="-222250" eaLnBrk="1" hangingPunct="1">
              <a:lnSpc>
                <a:spcPct val="80000"/>
              </a:lnSpc>
              <a:buClr>
                <a:schemeClr val="tx2"/>
              </a:buClr>
              <a:buFont typeface="Arial" charset="0"/>
              <a:buChar char="–"/>
            </a:pPr>
            <a:r>
              <a:rPr lang="en-US" sz="1700" b="0" dirty="0"/>
              <a:t>VSWR</a:t>
            </a:r>
            <a:r>
              <a:rPr lang="zh-CN" altLang="en-US" sz="1700" b="0" dirty="0">
                <a:ea typeface="宋体" charset="-122"/>
              </a:rPr>
              <a:t>越小越好</a:t>
            </a:r>
            <a:endParaRPr lang="en-US" sz="1700" b="0" dirty="0"/>
          </a:p>
          <a:p>
            <a:pPr marL="685800" lvl="1" indent="-222250" eaLnBrk="1" hangingPunct="1">
              <a:lnSpc>
                <a:spcPct val="80000"/>
              </a:lnSpc>
              <a:buClr>
                <a:schemeClr val="tx2"/>
              </a:buClr>
              <a:buFont typeface="Arial" charset="0"/>
              <a:buChar char="–"/>
            </a:pPr>
            <a:r>
              <a:rPr lang="zh-CN" altLang="en-US" sz="1700" b="0" dirty="0">
                <a:ea typeface="宋体" charset="-122"/>
              </a:rPr>
              <a:t>回波损耗</a:t>
            </a:r>
            <a:r>
              <a:rPr lang="en-US" sz="1700" b="0" dirty="0"/>
              <a:t>&gt;10dB, VSWR&lt;1.9 </a:t>
            </a:r>
          </a:p>
        </p:txBody>
      </p:sp>
      <p:pic>
        <p:nvPicPr>
          <p:cNvPr id="145412" name="Picture 9" descr=" lin_patch_ptrn_colo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57863" y="1135063"/>
            <a:ext cx="318135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5413" name="Picture 10" descr="antenna spec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5425" y="1008063"/>
            <a:ext cx="536257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12455069"/>
      </p:ext>
    </p:extLst>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zh-CN" altLang="en-US" smtClean="0">
                <a:ea typeface="宋体" charset="-122"/>
              </a:rPr>
              <a:t>天线波瓣宽度</a:t>
            </a:r>
            <a:endParaRPr lang="en-US" smtClean="0"/>
          </a:p>
        </p:txBody>
      </p:sp>
      <p:pic>
        <p:nvPicPr>
          <p:cNvPr id="146435"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xmlns="" val="0"/>
              </a:ext>
            </a:extLst>
          </a:blip>
          <a:srcRect/>
          <a:stretch>
            <a:fillRect/>
          </a:stretch>
        </p:blipFill>
        <p:spPr>
          <a:xfrm>
            <a:off x="0" y="885825"/>
            <a:ext cx="9144000" cy="5213350"/>
          </a:xfrm>
        </p:spPr>
      </p:pic>
    </p:spTree>
    <p:extLst>
      <p:ext uri="{BB962C8B-B14F-4D97-AF65-F5344CB8AC3E}">
        <p14:creationId xmlns:p14="http://schemas.microsoft.com/office/powerpoint/2010/main" xmlns="" val="1100284824"/>
      </p:ext>
    </p:extLst>
  </p:cSld>
  <p:clrMapOvr>
    <a:masterClrMapping/>
  </p:clrMapOvr>
  <p:transition spd="med">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smtClean="0"/>
              <a:t>Impinj</a:t>
            </a:r>
            <a:r>
              <a:rPr lang="zh-CN" altLang="en-US" smtClean="0">
                <a:ea typeface="宋体" charset="-122"/>
              </a:rPr>
              <a:t>读写器天线</a:t>
            </a:r>
            <a:endParaRPr lang="en-US" smtClean="0"/>
          </a:p>
        </p:txBody>
      </p:sp>
      <p:sp>
        <p:nvSpPr>
          <p:cNvPr id="147459" name="Text Box 3"/>
          <p:cNvSpPr txBox="1">
            <a:spLocks noChangeArrowheads="1"/>
          </p:cNvSpPr>
          <p:nvPr/>
        </p:nvSpPr>
        <p:spPr bwMode="auto">
          <a:xfrm>
            <a:off x="4846638" y="1604963"/>
            <a:ext cx="1343025"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a:solidFill>
                  <a:schemeClr val="bg1"/>
                </a:solidFill>
                <a:latin typeface="Tahoma" pitchFamily="34" charset="0"/>
                <a:ea typeface="Arial Unicode MS" pitchFamily="34" charset="-122"/>
                <a:cs typeface="Arial Unicode MS" pitchFamily="34" charset="-122"/>
              </a:rPr>
              <a:t>Guardwall</a:t>
            </a:r>
          </a:p>
        </p:txBody>
      </p:sp>
      <p:sp>
        <p:nvSpPr>
          <p:cNvPr id="147460" name="Text Box 4"/>
          <p:cNvSpPr txBox="1">
            <a:spLocks noChangeArrowheads="1"/>
          </p:cNvSpPr>
          <p:nvPr/>
        </p:nvSpPr>
        <p:spPr bwMode="auto">
          <a:xfrm>
            <a:off x="5883275" y="3748088"/>
            <a:ext cx="1824038"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a:solidFill>
                  <a:schemeClr val="bg1"/>
                </a:solidFill>
                <a:latin typeface="Tahoma" pitchFamily="34" charset="0"/>
                <a:ea typeface="Arial Unicode MS" pitchFamily="34" charset="-122"/>
                <a:cs typeface="Arial Unicode MS" pitchFamily="34" charset="-122"/>
              </a:rPr>
              <a:t>Mini-Guardrail</a:t>
            </a:r>
          </a:p>
        </p:txBody>
      </p:sp>
      <p:sp>
        <p:nvSpPr>
          <p:cNvPr id="147461" name="Text Box 5"/>
          <p:cNvSpPr txBox="1">
            <a:spLocks noChangeArrowheads="1"/>
          </p:cNvSpPr>
          <p:nvPr/>
        </p:nvSpPr>
        <p:spPr bwMode="auto">
          <a:xfrm>
            <a:off x="344488" y="4446588"/>
            <a:ext cx="130968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a:solidFill>
                  <a:schemeClr val="bg1"/>
                </a:solidFill>
                <a:latin typeface="Tahoma" pitchFamily="34" charset="0"/>
                <a:ea typeface="Arial Unicode MS" pitchFamily="34" charset="-122"/>
                <a:cs typeface="Arial Unicode MS" pitchFamily="34" charset="-122"/>
              </a:rPr>
              <a:t>Threshold</a:t>
            </a:r>
          </a:p>
        </p:txBody>
      </p:sp>
      <p:pic>
        <p:nvPicPr>
          <p:cNvPr id="147462"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sp>
        <p:nvSpPr>
          <p:cNvPr id="147463" name="Rectangle 7"/>
          <p:cNvSpPr>
            <a:spLocks noGrp="1" noChangeArrowheads="1"/>
          </p:cNvSpPr>
          <p:nvPr>
            <p:ph type="body" idx="1"/>
          </p:nvPr>
        </p:nvSpPr>
        <p:spPr>
          <a:xfrm>
            <a:off x="457200" y="1069975"/>
            <a:ext cx="7866063" cy="1198563"/>
          </a:xfrm>
          <a:noFill/>
        </p:spPr>
        <p:txBody>
          <a:bodyPr/>
          <a:lstStyle/>
          <a:p>
            <a:pPr eaLnBrk="1" hangingPunct="1"/>
            <a:r>
              <a:rPr lang="en-US" smtClean="0"/>
              <a:t>Impinj</a:t>
            </a:r>
            <a:r>
              <a:rPr lang="zh-CN" altLang="en-US" smtClean="0">
                <a:ea typeface="宋体" charset="-122"/>
              </a:rPr>
              <a:t>天线用于区域控制要求严格的多种应用</a:t>
            </a:r>
            <a:endParaRPr lang="en-US" smtClean="0"/>
          </a:p>
          <a:p>
            <a:pPr lvl="1" eaLnBrk="1" hangingPunct="1">
              <a:buFont typeface="Arial" charset="0"/>
              <a:buNone/>
            </a:pPr>
            <a:endParaRPr lang="en-US" smtClean="0"/>
          </a:p>
        </p:txBody>
      </p:sp>
      <p:pic>
        <p:nvPicPr>
          <p:cNvPr id="147464" name="Picture 8" descr="group_antennas_"/>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057400" y="2320925"/>
            <a:ext cx="4724400" cy="35433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9620658"/>
      </p:ext>
    </p:extLst>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smtClean="0"/>
              <a:t>Matchbox</a:t>
            </a:r>
          </a:p>
        </p:txBody>
      </p:sp>
      <p:sp>
        <p:nvSpPr>
          <p:cNvPr id="148483" name="Rectangle 3"/>
          <p:cNvSpPr>
            <a:spLocks noGrp="1" noChangeArrowheads="1"/>
          </p:cNvSpPr>
          <p:nvPr>
            <p:ph type="body" idx="1"/>
          </p:nvPr>
        </p:nvSpPr>
        <p:spPr/>
        <p:txBody>
          <a:bodyPr/>
          <a:lstStyle/>
          <a:p>
            <a:pPr eaLnBrk="1" hangingPunct="1"/>
            <a:r>
              <a:rPr lang="zh-CN" altLang="en-US" smtClean="0">
                <a:ea typeface="宋体" charset="-122"/>
              </a:rPr>
              <a:t>单品级应用</a:t>
            </a:r>
            <a:r>
              <a:rPr lang="en-US" smtClean="0"/>
              <a:t> &lt;5cm</a:t>
            </a:r>
          </a:p>
          <a:p>
            <a:pPr lvl="1" eaLnBrk="1" hangingPunct="1"/>
            <a:r>
              <a:rPr lang="zh-CN" altLang="en-US" smtClean="0">
                <a:ea typeface="宋体" charset="-122"/>
              </a:rPr>
              <a:t>连续编码应用，近场能量集中</a:t>
            </a:r>
            <a:endParaRPr lang="en-US" smtClean="0"/>
          </a:p>
        </p:txBody>
      </p:sp>
      <p:pic>
        <p:nvPicPr>
          <p:cNvPr id="148484"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2450" y="2533650"/>
            <a:ext cx="3903663" cy="201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pic>
        <p:nvPicPr>
          <p:cNvPr id="14848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97450" y="2401888"/>
            <a:ext cx="3455988" cy="2744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Tree>
    <p:extLst>
      <p:ext uri="{BB962C8B-B14F-4D97-AF65-F5344CB8AC3E}">
        <p14:creationId xmlns:p14="http://schemas.microsoft.com/office/powerpoint/2010/main" xmlns="" val="2281775366"/>
      </p:ext>
    </p:extLst>
  </p:cSld>
  <p:clrMapOvr>
    <a:masterClrMapping/>
  </p:clrMapOvr>
  <p:transition spd="med">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smtClean="0"/>
              <a:t>Guardwall</a:t>
            </a:r>
          </a:p>
        </p:txBody>
      </p:sp>
      <p:sp>
        <p:nvSpPr>
          <p:cNvPr id="149507" name="Rectangle 3"/>
          <p:cNvSpPr>
            <a:spLocks noGrp="1" noChangeArrowheads="1"/>
          </p:cNvSpPr>
          <p:nvPr>
            <p:ph type="body" idx="1"/>
          </p:nvPr>
        </p:nvSpPr>
        <p:spPr>
          <a:xfrm>
            <a:off x="457200" y="965200"/>
            <a:ext cx="7866063" cy="5213350"/>
          </a:xfrm>
        </p:spPr>
        <p:txBody>
          <a:bodyPr/>
          <a:lstStyle/>
          <a:p>
            <a:pPr eaLnBrk="1" hangingPunct="1"/>
            <a:endParaRPr lang="en-US" smtClean="0"/>
          </a:p>
          <a:p>
            <a:pPr eaLnBrk="1" hangingPunct="1"/>
            <a:r>
              <a:rPr lang="zh-CN" altLang="en-US" smtClean="0">
                <a:ea typeface="宋体" charset="-122"/>
              </a:rPr>
              <a:t>适用于在生产和包装线上箱级应用，能量集中</a:t>
            </a:r>
            <a:endParaRPr lang="en-US" smtClean="0"/>
          </a:p>
          <a:p>
            <a:pPr eaLnBrk="1" hangingPunct="1"/>
            <a:endParaRPr lang="en-US" smtClean="0"/>
          </a:p>
          <a:p>
            <a:pPr lvl="1" eaLnBrk="1" hangingPunct="1">
              <a:buFont typeface="Arial" charset="0"/>
              <a:buNone/>
            </a:pPr>
            <a:endParaRPr lang="en-US" smtClean="0"/>
          </a:p>
        </p:txBody>
      </p:sp>
      <p:sp>
        <p:nvSpPr>
          <p:cNvPr id="149508" name="AutoShape 4" descr="image001"/>
          <p:cNvSpPr>
            <a:spLocks noChangeAspect="1" noChangeArrowheads="1"/>
          </p:cNvSpPr>
          <p:nvPr/>
        </p:nvSpPr>
        <p:spPr bwMode="auto">
          <a:xfrm>
            <a:off x="2657475" y="2052638"/>
            <a:ext cx="3829050"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149509"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pic>
        <p:nvPicPr>
          <p:cNvPr id="149510" name="Picture 6" descr="guardwall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9600" y="2971800"/>
            <a:ext cx="4064000" cy="240347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49511" name="Picture 7" descr="dual gw read zo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57800" y="2971800"/>
            <a:ext cx="3200400" cy="234950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7039747"/>
      </p:ext>
    </p:extLst>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smtClean="0"/>
              <a:t>Mini Guardrail</a:t>
            </a:r>
          </a:p>
        </p:txBody>
      </p:sp>
      <p:sp>
        <p:nvSpPr>
          <p:cNvPr id="150531" name="Rectangle 3"/>
          <p:cNvSpPr>
            <a:spLocks noGrp="1" noChangeArrowheads="1"/>
          </p:cNvSpPr>
          <p:nvPr>
            <p:ph type="body" idx="1"/>
          </p:nvPr>
        </p:nvSpPr>
        <p:spPr>
          <a:xfrm>
            <a:off x="457200" y="965200"/>
            <a:ext cx="7866063" cy="5213350"/>
          </a:xfrm>
        </p:spPr>
        <p:txBody>
          <a:bodyPr/>
          <a:lstStyle/>
          <a:p>
            <a:pPr eaLnBrk="1" hangingPunct="1"/>
            <a:endParaRPr lang="en-US" smtClean="0"/>
          </a:p>
          <a:p>
            <a:pPr eaLnBrk="1" hangingPunct="1"/>
            <a:r>
              <a:rPr lang="zh-CN" altLang="en-US" smtClean="0">
                <a:ea typeface="宋体" charset="-122"/>
              </a:rPr>
              <a:t>适用于单品级难读产品</a:t>
            </a:r>
            <a:endParaRPr lang="en-US" smtClean="0"/>
          </a:p>
          <a:p>
            <a:pPr lvl="1" eaLnBrk="1" hangingPunct="1">
              <a:buFont typeface="Arial" charset="0"/>
              <a:buNone/>
            </a:pPr>
            <a:endParaRPr lang="en-US" smtClean="0"/>
          </a:p>
        </p:txBody>
      </p:sp>
      <p:sp>
        <p:nvSpPr>
          <p:cNvPr id="150532" name="AutoShape 4" descr="image001"/>
          <p:cNvSpPr>
            <a:spLocks noChangeAspect="1" noChangeArrowheads="1"/>
          </p:cNvSpPr>
          <p:nvPr/>
        </p:nvSpPr>
        <p:spPr bwMode="auto">
          <a:xfrm>
            <a:off x="2657475" y="2052638"/>
            <a:ext cx="3829050"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1505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pic>
        <p:nvPicPr>
          <p:cNvPr id="150534" name="Picture 6" descr="mini_guardrail_front"/>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54100" y="2954338"/>
            <a:ext cx="3559175" cy="2732087"/>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50535" name="Picture 7" descr="mgr read zo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86400" y="2895600"/>
            <a:ext cx="2921000" cy="2763838"/>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93455737"/>
      </p:ext>
    </p:extLst>
  </p:cSld>
  <p:clrMapOvr>
    <a:masterClrMapping/>
  </p:clrMapOvr>
  <p:transition spd="med">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6427788" y="2819400"/>
            <a:ext cx="2209800" cy="2743200"/>
          </a:xfrm>
          <a:prstGeom prst="rect">
            <a:avLst/>
          </a:prstGeom>
          <a:solidFill>
            <a:schemeClr val="bg1"/>
          </a:solidFill>
          <a:ln w="9525">
            <a:solidFill>
              <a:schemeClr val="accent1"/>
            </a:solidFill>
            <a:miter lim="800000"/>
            <a:headEnd/>
            <a:tailEnd/>
          </a:ln>
        </p:spPr>
        <p:txBody>
          <a:bodyPr wrap="none" anchor="ctr"/>
          <a:lstStyle/>
          <a:p>
            <a:endParaRPr lang="en-US"/>
          </a:p>
        </p:txBody>
      </p:sp>
      <p:sp>
        <p:nvSpPr>
          <p:cNvPr id="151555" name="Rectangle 3"/>
          <p:cNvSpPr>
            <a:spLocks noChangeArrowheads="1"/>
          </p:cNvSpPr>
          <p:nvPr/>
        </p:nvSpPr>
        <p:spPr bwMode="auto">
          <a:xfrm>
            <a:off x="3962400" y="2819400"/>
            <a:ext cx="2209800" cy="2743200"/>
          </a:xfrm>
          <a:prstGeom prst="rect">
            <a:avLst/>
          </a:prstGeom>
          <a:solidFill>
            <a:schemeClr val="bg1"/>
          </a:solidFill>
          <a:ln w="9525">
            <a:solidFill>
              <a:schemeClr val="accent1"/>
            </a:solidFill>
            <a:miter lim="800000"/>
            <a:headEnd/>
            <a:tailEnd/>
          </a:ln>
        </p:spPr>
        <p:txBody>
          <a:bodyPr wrap="none" anchor="ctr"/>
          <a:lstStyle/>
          <a:p>
            <a:endParaRPr lang="en-US"/>
          </a:p>
        </p:txBody>
      </p:sp>
      <p:sp>
        <p:nvSpPr>
          <p:cNvPr id="151556" name="Rectangle 4"/>
          <p:cNvSpPr>
            <a:spLocks noGrp="1" noChangeArrowheads="1"/>
          </p:cNvSpPr>
          <p:nvPr>
            <p:ph type="title"/>
          </p:nvPr>
        </p:nvSpPr>
        <p:spPr/>
        <p:txBody>
          <a:bodyPr/>
          <a:lstStyle/>
          <a:p>
            <a:pPr eaLnBrk="1" hangingPunct="1"/>
            <a:r>
              <a:rPr lang="en-US" smtClean="0"/>
              <a:t>Threshold</a:t>
            </a:r>
          </a:p>
        </p:txBody>
      </p:sp>
      <p:sp>
        <p:nvSpPr>
          <p:cNvPr id="151557" name="Rectangle 5"/>
          <p:cNvSpPr>
            <a:spLocks noGrp="1" noChangeArrowheads="1"/>
          </p:cNvSpPr>
          <p:nvPr>
            <p:ph type="body" idx="1"/>
          </p:nvPr>
        </p:nvSpPr>
        <p:spPr/>
        <p:txBody>
          <a:bodyPr/>
          <a:lstStyle/>
          <a:p>
            <a:pPr eaLnBrk="1" hangingPunct="1"/>
            <a:r>
              <a:rPr lang="zh-CN" altLang="en-US" smtClean="0">
                <a:ea typeface="宋体" charset="-122"/>
              </a:rPr>
              <a:t>线极化</a:t>
            </a:r>
            <a:endParaRPr lang="en-US" smtClean="0"/>
          </a:p>
          <a:p>
            <a:pPr eaLnBrk="1" hangingPunct="1"/>
            <a:r>
              <a:rPr lang="zh-CN" altLang="en-US" smtClean="0">
                <a:ea typeface="宋体" charset="-122"/>
              </a:rPr>
              <a:t>识别区域和角度大</a:t>
            </a:r>
            <a:endParaRPr lang="en-US" smtClean="0"/>
          </a:p>
          <a:p>
            <a:pPr eaLnBrk="1" hangingPunct="1"/>
            <a:r>
              <a:rPr lang="zh-CN" altLang="en-US" smtClean="0">
                <a:ea typeface="宋体" charset="-122"/>
              </a:rPr>
              <a:t>读取区域内读取稳定</a:t>
            </a:r>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p:txBody>
      </p:sp>
      <p:pic>
        <p:nvPicPr>
          <p:cNvPr id="151558"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pic>
        <p:nvPicPr>
          <p:cNvPr id="151559" name="Picture 7" descr="Threshold_Antenna"/>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3505200"/>
            <a:ext cx="2865438" cy="154305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51560" name="Picture 8" descr="threshold read zone"/>
          <p:cNvPicPr>
            <a:picLocks noChangeAspect="1" noChangeArrowheads="1"/>
          </p:cNvPicPr>
          <p:nvPr/>
        </p:nvPicPr>
        <p:blipFill>
          <a:blip r:embed="rId5" cstate="print">
            <a:extLst>
              <a:ext uri="{28A0092B-C50C-407E-A947-70E740481C1C}">
                <a14:useLocalDpi xmlns:a14="http://schemas.microsoft.com/office/drawing/2010/main" xmlns="" val="0"/>
              </a:ext>
            </a:extLst>
          </a:blip>
          <a:srcRect l="24361" t="50058" r="28172" b="11856"/>
          <a:stretch>
            <a:fillRect/>
          </a:stretch>
        </p:blipFill>
        <p:spPr bwMode="auto">
          <a:xfrm>
            <a:off x="4038600" y="2895600"/>
            <a:ext cx="19812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61" name="Picture 9" descr="threshold read zone"/>
          <p:cNvPicPr>
            <a:picLocks noChangeAspect="1" noChangeArrowheads="1"/>
          </p:cNvPicPr>
          <p:nvPr/>
        </p:nvPicPr>
        <p:blipFill>
          <a:blip r:embed="rId6" cstate="print">
            <a:extLst>
              <a:ext uri="{28A0092B-C50C-407E-A947-70E740481C1C}">
                <a14:useLocalDpi xmlns:a14="http://schemas.microsoft.com/office/drawing/2010/main" xmlns="" val="0"/>
              </a:ext>
            </a:extLst>
          </a:blip>
          <a:srcRect l="30673" t="7828" r="28021" b="57231"/>
          <a:stretch>
            <a:fillRect/>
          </a:stretch>
        </p:blipFill>
        <p:spPr bwMode="auto">
          <a:xfrm>
            <a:off x="6705600" y="2895600"/>
            <a:ext cx="1724025" cy="181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62" name="Picture 10" descr="Threshold_top"/>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395788" y="5032375"/>
            <a:ext cx="15621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63" name="Picture 11" descr="Threshold_side-15de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580188" y="4910138"/>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1564" name="Line 12"/>
          <p:cNvSpPr>
            <a:spLocks noChangeShapeType="1"/>
          </p:cNvSpPr>
          <p:nvPr/>
        </p:nvSpPr>
        <p:spPr bwMode="auto">
          <a:xfrm flipH="1">
            <a:off x="4527550" y="3937000"/>
            <a:ext cx="476250" cy="1168400"/>
          </a:xfrm>
          <a:prstGeom prst="line">
            <a:avLst/>
          </a:prstGeom>
          <a:noFill/>
          <a:ln w="12700">
            <a:solidFill>
              <a:srgbClr val="CC3333"/>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51565" name="Line 13"/>
          <p:cNvSpPr>
            <a:spLocks noChangeShapeType="1"/>
          </p:cNvSpPr>
          <p:nvPr/>
        </p:nvSpPr>
        <p:spPr bwMode="auto">
          <a:xfrm>
            <a:off x="5367338" y="3925888"/>
            <a:ext cx="476250" cy="1168400"/>
          </a:xfrm>
          <a:prstGeom prst="line">
            <a:avLst/>
          </a:prstGeom>
          <a:noFill/>
          <a:ln w="12700">
            <a:solidFill>
              <a:srgbClr val="CC3333"/>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51566" name="Line 14"/>
          <p:cNvSpPr>
            <a:spLocks noChangeShapeType="1"/>
          </p:cNvSpPr>
          <p:nvPr/>
        </p:nvSpPr>
        <p:spPr bwMode="auto">
          <a:xfrm flipH="1">
            <a:off x="6651625" y="4518025"/>
            <a:ext cx="755650" cy="469900"/>
          </a:xfrm>
          <a:prstGeom prst="line">
            <a:avLst/>
          </a:prstGeom>
          <a:noFill/>
          <a:ln w="12700">
            <a:solidFill>
              <a:srgbClr val="CC3333"/>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51567" name="Line 15"/>
          <p:cNvSpPr>
            <a:spLocks noChangeShapeType="1"/>
          </p:cNvSpPr>
          <p:nvPr/>
        </p:nvSpPr>
        <p:spPr bwMode="auto">
          <a:xfrm>
            <a:off x="7770813" y="4506913"/>
            <a:ext cx="615950" cy="457200"/>
          </a:xfrm>
          <a:prstGeom prst="line">
            <a:avLst/>
          </a:prstGeom>
          <a:noFill/>
          <a:ln w="12700">
            <a:solidFill>
              <a:srgbClr val="CC3333"/>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Tree>
    <p:extLst>
      <p:ext uri="{BB962C8B-B14F-4D97-AF65-F5344CB8AC3E}">
        <p14:creationId xmlns:p14="http://schemas.microsoft.com/office/powerpoint/2010/main" xmlns="" val="3126959439"/>
      </p:ext>
    </p:extLst>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smtClean="0"/>
              <a:t>Brickyard</a:t>
            </a:r>
          </a:p>
        </p:txBody>
      </p:sp>
      <p:sp>
        <p:nvSpPr>
          <p:cNvPr id="152579" name="Rectangle 3"/>
          <p:cNvSpPr>
            <a:spLocks noGrp="1" noChangeArrowheads="1"/>
          </p:cNvSpPr>
          <p:nvPr>
            <p:ph type="body" idx="1"/>
          </p:nvPr>
        </p:nvSpPr>
        <p:spPr/>
        <p:txBody>
          <a:bodyPr/>
          <a:lstStyle/>
          <a:p>
            <a:pPr eaLnBrk="1" hangingPunct="1"/>
            <a:endParaRPr lang="en-US" smtClean="0"/>
          </a:p>
          <a:p>
            <a:pPr eaLnBrk="1" hangingPunct="1"/>
            <a:r>
              <a:rPr lang="zh-CN" altLang="en-US" smtClean="0">
                <a:ea typeface="宋体" charset="-122"/>
              </a:rPr>
              <a:t>角度限制，方向垂直的</a:t>
            </a:r>
            <a:r>
              <a:rPr lang="en-US" altLang="zh-CN" smtClean="0">
                <a:ea typeface="宋体" charset="-122"/>
              </a:rPr>
              <a:t>POS</a:t>
            </a:r>
            <a:r>
              <a:rPr lang="zh-CN" altLang="en-US" smtClean="0">
                <a:ea typeface="宋体" charset="-122"/>
              </a:rPr>
              <a:t>应用</a:t>
            </a:r>
            <a:endParaRPr lang="en-US" smtClean="0"/>
          </a:p>
        </p:txBody>
      </p:sp>
      <p:pic>
        <p:nvPicPr>
          <p:cNvPr id="152580"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pic>
        <p:nvPicPr>
          <p:cNvPr id="152581" name="Picture 5" descr="brickyard"/>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3000" y="2971800"/>
            <a:ext cx="2819400" cy="252571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52582" name="Picture 6" descr="brickyard read zo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57800" y="2895600"/>
            <a:ext cx="2246313" cy="274320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613032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dirty="0" smtClean="0">
                <a:ea typeface="宋体" charset="-122"/>
              </a:rPr>
              <a:t>信道</a:t>
            </a:r>
            <a:endParaRPr lang="en-US" dirty="0" smtClean="0"/>
          </a:p>
        </p:txBody>
      </p:sp>
      <p:sp>
        <p:nvSpPr>
          <p:cNvPr id="5" name="Line 2"/>
          <p:cNvSpPr>
            <a:spLocks noChangeShapeType="1"/>
          </p:cNvSpPr>
          <p:nvPr/>
        </p:nvSpPr>
        <p:spPr bwMode="auto">
          <a:xfrm>
            <a:off x="1216025" y="1925638"/>
            <a:ext cx="5916613" cy="0"/>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6" name="Line 3"/>
          <p:cNvSpPr>
            <a:spLocks noChangeShapeType="1"/>
          </p:cNvSpPr>
          <p:nvPr/>
        </p:nvSpPr>
        <p:spPr bwMode="auto">
          <a:xfrm>
            <a:off x="1157288" y="1781175"/>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7" name="Line 4"/>
          <p:cNvSpPr>
            <a:spLocks noChangeShapeType="1"/>
          </p:cNvSpPr>
          <p:nvPr/>
        </p:nvSpPr>
        <p:spPr bwMode="auto">
          <a:xfrm>
            <a:off x="1714500" y="178276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 name="Line 5"/>
          <p:cNvSpPr>
            <a:spLocks noChangeShapeType="1"/>
          </p:cNvSpPr>
          <p:nvPr/>
        </p:nvSpPr>
        <p:spPr bwMode="auto">
          <a:xfrm>
            <a:off x="3641725" y="1787525"/>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9" name="Line 6"/>
          <p:cNvSpPr>
            <a:spLocks noChangeShapeType="1"/>
          </p:cNvSpPr>
          <p:nvPr/>
        </p:nvSpPr>
        <p:spPr bwMode="auto">
          <a:xfrm>
            <a:off x="4262438" y="1792288"/>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0" name="Line 7"/>
          <p:cNvSpPr>
            <a:spLocks noChangeShapeType="1"/>
          </p:cNvSpPr>
          <p:nvPr/>
        </p:nvSpPr>
        <p:spPr bwMode="auto">
          <a:xfrm>
            <a:off x="4883150" y="1804988"/>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1" name="Text Box 8"/>
          <p:cNvSpPr txBox="1">
            <a:spLocks noChangeArrowheads="1"/>
          </p:cNvSpPr>
          <p:nvPr/>
        </p:nvSpPr>
        <p:spPr bwMode="auto">
          <a:xfrm>
            <a:off x="695325" y="14954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921.125</a:t>
            </a:r>
            <a:endParaRPr lang="en-US" sz="1800" b="0" dirty="0">
              <a:latin typeface="Tahoma" pitchFamily="34" charset="0"/>
              <a:ea typeface="PMingLiU" pitchFamily="18" charset="-120"/>
            </a:endParaRPr>
          </a:p>
        </p:txBody>
      </p:sp>
      <p:sp>
        <p:nvSpPr>
          <p:cNvPr id="12" name="Text Box 9"/>
          <p:cNvSpPr txBox="1">
            <a:spLocks noChangeArrowheads="1"/>
          </p:cNvSpPr>
          <p:nvPr/>
        </p:nvSpPr>
        <p:spPr bwMode="auto">
          <a:xfrm>
            <a:off x="1836738" y="11271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921.625</a:t>
            </a:r>
            <a:endParaRPr lang="en-US" sz="1800" b="0" dirty="0">
              <a:latin typeface="Tahoma" pitchFamily="34" charset="0"/>
              <a:ea typeface="PMingLiU" pitchFamily="18" charset="-120"/>
            </a:endParaRPr>
          </a:p>
        </p:txBody>
      </p:sp>
      <p:sp>
        <p:nvSpPr>
          <p:cNvPr id="13" name="Text Box 10"/>
          <p:cNvSpPr txBox="1">
            <a:spLocks noChangeArrowheads="1"/>
          </p:cNvSpPr>
          <p:nvPr/>
        </p:nvSpPr>
        <p:spPr bwMode="auto">
          <a:xfrm>
            <a:off x="5010150" y="24225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922.875</a:t>
            </a:r>
            <a:endParaRPr lang="en-US" sz="1800" b="0" dirty="0">
              <a:latin typeface="Tahoma" pitchFamily="34" charset="0"/>
              <a:ea typeface="PMingLiU" pitchFamily="18" charset="-120"/>
            </a:endParaRPr>
          </a:p>
        </p:txBody>
      </p:sp>
      <p:sp>
        <p:nvSpPr>
          <p:cNvPr id="14" name="Text Box 11"/>
          <p:cNvSpPr txBox="1">
            <a:spLocks noChangeArrowheads="1"/>
          </p:cNvSpPr>
          <p:nvPr/>
        </p:nvSpPr>
        <p:spPr bwMode="auto">
          <a:xfrm>
            <a:off x="5656263" y="1482725"/>
            <a:ext cx="1001202"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923.125</a:t>
            </a:r>
            <a:endParaRPr lang="en-US" sz="1800" b="0" dirty="0">
              <a:latin typeface="Tahoma" pitchFamily="34" charset="0"/>
              <a:ea typeface="PMingLiU" pitchFamily="18" charset="-120"/>
            </a:endParaRPr>
          </a:p>
        </p:txBody>
      </p:sp>
      <p:sp>
        <p:nvSpPr>
          <p:cNvPr id="15" name="Text Box 12"/>
          <p:cNvSpPr txBox="1">
            <a:spLocks noChangeArrowheads="1"/>
          </p:cNvSpPr>
          <p:nvPr/>
        </p:nvSpPr>
        <p:spPr bwMode="auto">
          <a:xfrm>
            <a:off x="6853238" y="1114425"/>
            <a:ext cx="1001202"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923.625</a:t>
            </a:r>
            <a:endParaRPr lang="en-US" sz="1800" b="0" dirty="0">
              <a:latin typeface="Tahoma" pitchFamily="34" charset="0"/>
              <a:ea typeface="PMingLiU" pitchFamily="18" charset="-120"/>
            </a:endParaRPr>
          </a:p>
        </p:txBody>
      </p:sp>
      <p:sp>
        <p:nvSpPr>
          <p:cNvPr id="16" name="Line 33"/>
          <p:cNvSpPr>
            <a:spLocks noChangeShapeType="1"/>
          </p:cNvSpPr>
          <p:nvPr/>
        </p:nvSpPr>
        <p:spPr bwMode="auto">
          <a:xfrm>
            <a:off x="96838" y="1927225"/>
            <a:ext cx="1119187" cy="0"/>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 name="Line 34"/>
          <p:cNvSpPr>
            <a:spLocks noChangeShapeType="1"/>
          </p:cNvSpPr>
          <p:nvPr/>
        </p:nvSpPr>
        <p:spPr bwMode="auto">
          <a:xfrm>
            <a:off x="85725" y="179546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8" name="Text Box 37"/>
          <p:cNvSpPr txBox="1">
            <a:spLocks noChangeArrowheads="1"/>
          </p:cNvSpPr>
          <p:nvPr/>
        </p:nvSpPr>
        <p:spPr bwMode="auto">
          <a:xfrm>
            <a:off x="-90487" y="1141413"/>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920.625</a:t>
            </a:r>
            <a:endParaRPr lang="en-US" sz="1800" b="0" dirty="0">
              <a:latin typeface="Tahoma" pitchFamily="34" charset="0"/>
              <a:ea typeface="PMingLiU" pitchFamily="18" charset="-120"/>
            </a:endParaRPr>
          </a:p>
        </p:txBody>
      </p:sp>
      <p:sp>
        <p:nvSpPr>
          <p:cNvPr id="19" name="Line 42"/>
          <p:cNvSpPr>
            <a:spLocks noChangeShapeType="1"/>
          </p:cNvSpPr>
          <p:nvPr/>
        </p:nvSpPr>
        <p:spPr bwMode="auto">
          <a:xfrm flipV="1">
            <a:off x="7126288" y="1931193"/>
            <a:ext cx="1809750" cy="2378"/>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21" name="Line 44"/>
          <p:cNvSpPr>
            <a:spLocks noChangeShapeType="1"/>
          </p:cNvSpPr>
          <p:nvPr/>
        </p:nvSpPr>
        <p:spPr bwMode="auto">
          <a:xfrm>
            <a:off x="7377113" y="17891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22" name="Line 45"/>
          <p:cNvSpPr>
            <a:spLocks noChangeShapeType="1"/>
          </p:cNvSpPr>
          <p:nvPr/>
        </p:nvSpPr>
        <p:spPr bwMode="auto">
          <a:xfrm>
            <a:off x="8440738" y="179070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23" name="Text Box 46"/>
          <p:cNvSpPr txBox="1">
            <a:spLocks noChangeArrowheads="1"/>
          </p:cNvSpPr>
          <p:nvPr/>
        </p:nvSpPr>
        <p:spPr bwMode="auto">
          <a:xfrm>
            <a:off x="7812088" y="1477963"/>
            <a:ext cx="1001202"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924.125</a:t>
            </a:r>
            <a:endParaRPr lang="en-US" sz="1800" b="0" dirty="0">
              <a:latin typeface="Tahoma" pitchFamily="34" charset="0"/>
              <a:ea typeface="PMingLiU" pitchFamily="18" charset="-120"/>
            </a:endParaRPr>
          </a:p>
        </p:txBody>
      </p:sp>
      <p:sp>
        <p:nvSpPr>
          <p:cNvPr id="24" name="Line 57"/>
          <p:cNvSpPr>
            <a:spLocks noChangeShapeType="1"/>
          </p:cNvSpPr>
          <p:nvPr/>
        </p:nvSpPr>
        <p:spPr bwMode="auto">
          <a:xfrm>
            <a:off x="3008313" y="17843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25" name="Text Box 58"/>
          <p:cNvSpPr txBox="1">
            <a:spLocks noChangeArrowheads="1"/>
          </p:cNvSpPr>
          <p:nvPr/>
        </p:nvSpPr>
        <p:spPr bwMode="auto">
          <a:xfrm>
            <a:off x="3105150" y="1497013"/>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922.125</a:t>
            </a:r>
            <a:endParaRPr lang="en-US" sz="1800" b="0" dirty="0">
              <a:latin typeface="Tahoma" pitchFamily="34" charset="0"/>
              <a:ea typeface="PMingLiU" pitchFamily="18" charset="-120"/>
            </a:endParaRPr>
          </a:p>
        </p:txBody>
      </p:sp>
      <p:sp>
        <p:nvSpPr>
          <p:cNvPr id="26" name="Text Box 60"/>
          <p:cNvSpPr txBox="1">
            <a:spLocks noChangeArrowheads="1"/>
          </p:cNvSpPr>
          <p:nvPr/>
        </p:nvSpPr>
        <p:spPr bwMode="auto">
          <a:xfrm>
            <a:off x="4313238" y="1116013"/>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922.625</a:t>
            </a:r>
            <a:endParaRPr lang="en-US" sz="1800" b="0" dirty="0">
              <a:latin typeface="Tahoma" pitchFamily="34" charset="0"/>
              <a:ea typeface="PMingLiU" pitchFamily="18" charset="-120"/>
            </a:endParaRPr>
          </a:p>
        </p:txBody>
      </p:sp>
      <p:sp>
        <p:nvSpPr>
          <p:cNvPr id="30" name="Line 3"/>
          <p:cNvSpPr>
            <a:spLocks noChangeShapeType="1"/>
          </p:cNvSpPr>
          <p:nvPr/>
        </p:nvSpPr>
        <p:spPr bwMode="auto">
          <a:xfrm>
            <a:off x="623888" y="1781175"/>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32" name="Text Box 8"/>
          <p:cNvSpPr txBox="1">
            <a:spLocks noChangeArrowheads="1"/>
          </p:cNvSpPr>
          <p:nvPr/>
        </p:nvSpPr>
        <p:spPr bwMode="auto">
          <a:xfrm>
            <a:off x="161925" y="24098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920.875</a:t>
            </a:r>
            <a:endParaRPr lang="en-US" sz="1800" b="0" dirty="0">
              <a:latin typeface="Tahoma" pitchFamily="34" charset="0"/>
              <a:ea typeface="PMingLiU" pitchFamily="18" charset="-120"/>
            </a:endParaRPr>
          </a:p>
        </p:txBody>
      </p:sp>
      <p:sp>
        <p:nvSpPr>
          <p:cNvPr id="33" name="Text Box 8"/>
          <p:cNvSpPr txBox="1">
            <a:spLocks noChangeArrowheads="1"/>
          </p:cNvSpPr>
          <p:nvPr/>
        </p:nvSpPr>
        <p:spPr bwMode="auto">
          <a:xfrm>
            <a:off x="1292225" y="20796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921.375</a:t>
            </a:r>
            <a:endParaRPr lang="en-US" sz="1800" b="0" dirty="0">
              <a:latin typeface="Tahoma" pitchFamily="34" charset="0"/>
              <a:ea typeface="PMingLiU" pitchFamily="18" charset="-120"/>
            </a:endParaRPr>
          </a:p>
        </p:txBody>
      </p:sp>
      <p:sp>
        <p:nvSpPr>
          <p:cNvPr id="34" name="Line 57"/>
          <p:cNvSpPr>
            <a:spLocks noChangeShapeType="1"/>
          </p:cNvSpPr>
          <p:nvPr/>
        </p:nvSpPr>
        <p:spPr bwMode="auto">
          <a:xfrm>
            <a:off x="2347913" y="17843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35" name="Text Box 8"/>
          <p:cNvSpPr txBox="1">
            <a:spLocks noChangeArrowheads="1"/>
          </p:cNvSpPr>
          <p:nvPr/>
        </p:nvSpPr>
        <p:spPr bwMode="auto">
          <a:xfrm>
            <a:off x="2498725" y="24225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921.</a:t>
            </a:r>
            <a:r>
              <a:rPr lang="en-US" altLang="zh-CN" sz="1800" b="0" dirty="0" smtClean="0">
                <a:latin typeface="Tahoma" pitchFamily="34" charset="0"/>
                <a:ea typeface="PMingLiU" pitchFamily="18" charset="-120"/>
              </a:rPr>
              <a:t>875</a:t>
            </a:r>
            <a:endParaRPr lang="en-US" sz="1800" b="0" dirty="0">
              <a:latin typeface="Tahoma" pitchFamily="34" charset="0"/>
              <a:ea typeface="PMingLiU" pitchFamily="18" charset="-120"/>
            </a:endParaRPr>
          </a:p>
        </p:txBody>
      </p:sp>
      <p:sp>
        <p:nvSpPr>
          <p:cNvPr id="36" name="Text Box 8"/>
          <p:cNvSpPr txBox="1">
            <a:spLocks noChangeArrowheads="1"/>
          </p:cNvSpPr>
          <p:nvPr/>
        </p:nvSpPr>
        <p:spPr bwMode="auto">
          <a:xfrm>
            <a:off x="3768725" y="2092325"/>
            <a:ext cx="1003446"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922.</a:t>
            </a:r>
            <a:r>
              <a:rPr lang="en-US" altLang="zh-CN" sz="1800" b="0" dirty="0" smtClean="0">
                <a:latin typeface="Tahoma" pitchFamily="34" charset="0"/>
                <a:ea typeface="PMingLiU" pitchFamily="18" charset="-120"/>
              </a:rPr>
              <a:t>375</a:t>
            </a:r>
            <a:endParaRPr lang="en-US" sz="1800" b="0" dirty="0">
              <a:latin typeface="Tahoma" pitchFamily="34" charset="0"/>
              <a:ea typeface="PMingLiU" pitchFamily="18" charset="-120"/>
            </a:endParaRPr>
          </a:p>
        </p:txBody>
      </p:sp>
      <p:sp>
        <p:nvSpPr>
          <p:cNvPr id="37" name="Line 44"/>
          <p:cNvSpPr>
            <a:spLocks noChangeShapeType="1"/>
          </p:cNvSpPr>
          <p:nvPr/>
        </p:nvSpPr>
        <p:spPr bwMode="auto">
          <a:xfrm>
            <a:off x="5510213" y="18018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38" name="Line 44"/>
          <p:cNvSpPr>
            <a:spLocks noChangeShapeType="1"/>
          </p:cNvSpPr>
          <p:nvPr/>
        </p:nvSpPr>
        <p:spPr bwMode="auto">
          <a:xfrm>
            <a:off x="6170613" y="18145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39" name="Line 44"/>
          <p:cNvSpPr>
            <a:spLocks noChangeShapeType="1"/>
          </p:cNvSpPr>
          <p:nvPr/>
        </p:nvSpPr>
        <p:spPr bwMode="auto">
          <a:xfrm>
            <a:off x="6792913" y="18018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40" name="Line 44"/>
          <p:cNvSpPr>
            <a:spLocks noChangeShapeType="1"/>
          </p:cNvSpPr>
          <p:nvPr/>
        </p:nvSpPr>
        <p:spPr bwMode="auto">
          <a:xfrm>
            <a:off x="7923213" y="17891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42" name="Text Box 12"/>
          <p:cNvSpPr txBox="1">
            <a:spLocks noChangeArrowheads="1"/>
          </p:cNvSpPr>
          <p:nvPr/>
        </p:nvSpPr>
        <p:spPr bwMode="auto">
          <a:xfrm>
            <a:off x="6294438" y="2092325"/>
            <a:ext cx="1001202"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923.375</a:t>
            </a:r>
            <a:endParaRPr lang="en-US" sz="1800" b="0" dirty="0">
              <a:latin typeface="Tahoma" pitchFamily="34" charset="0"/>
              <a:ea typeface="PMingLiU" pitchFamily="18" charset="-120"/>
            </a:endParaRPr>
          </a:p>
        </p:txBody>
      </p:sp>
      <p:sp>
        <p:nvSpPr>
          <p:cNvPr id="43" name="Text Box 46"/>
          <p:cNvSpPr txBox="1">
            <a:spLocks noChangeArrowheads="1"/>
          </p:cNvSpPr>
          <p:nvPr/>
        </p:nvSpPr>
        <p:spPr bwMode="auto">
          <a:xfrm>
            <a:off x="7418388" y="2430463"/>
            <a:ext cx="1001202"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923.875</a:t>
            </a:r>
            <a:endParaRPr lang="en-US" sz="1800" b="0" dirty="0">
              <a:latin typeface="Tahoma" pitchFamily="34" charset="0"/>
              <a:ea typeface="PMingLiU" pitchFamily="18" charset="-120"/>
            </a:endParaRPr>
          </a:p>
        </p:txBody>
      </p:sp>
      <p:sp>
        <p:nvSpPr>
          <p:cNvPr id="44" name="Line 45"/>
          <p:cNvSpPr>
            <a:spLocks noChangeShapeType="1"/>
          </p:cNvSpPr>
          <p:nvPr/>
        </p:nvSpPr>
        <p:spPr bwMode="auto">
          <a:xfrm>
            <a:off x="8936038" y="177800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45" name="Text Box 12"/>
          <p:cNvSpPr txBox="1">
            <a:spLocks noChangeArrowheads="1"/>
          </p:cNvSpPr>
          <p:nvPr/>
        </p:nvSpPr>
        <p:spPr bwMode="auto">
          <a:xfrm>
            <a:off x="8237538" y="2092325"/>
            <a:ext cx="1001202" cy="36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dirty="0" smtClean="0">
                <a:latin typeface="Tahoma" pitchFamily="34" charset="0"/>
                <a:ea typeface="PMingLiU" pitchFamily="18" charset="-120"/>
              </a:rPr>
              <a:t>924.375</a:t>
            </a:r>
            <a:endParaRPr lang="en-US" sz="1800" b="0" dirty="0">
              <a:latin typeface="Tahoma" pitchFamily="34" charset="0"/>
              <a:ea typeface="PMingLiU" pitchFamily="18" charset="-120"/>
            </a:endParaRPr>
          </a:p>
        </p:txBody>
      </p:sp>
      <p:sp>
        <p:nvSpPr>
          <p:cNvPr id="47" name="Text Box 4"/>
          <p:cNvSpPr txBox="1">
            <a:spLocks noChangeArrowheads="1"/>
          </p:cNvSpPr>
          <p:nvPr/>
        </p:nvSpPr>
        <p:spPr bwMode="auto">
          <a:xfrm>
            <a:off x="160338" y="2954338"/>
            <a:ext cx="4411662" cy="3145476"/>
          </a:xfrm>
          <a:prstGeom prst="rect">
            <a:avLst/>
          </a:prstGeom>
          <a:noFill/>
          <a:ln w="28575" algn="ctr">
            <a:solidFill>
              <a:srgbClr val="FF0000"/>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wrap="squar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dirty="0" smtClean="0"/>
              <a:t>中国频段读写器信道划分</a:t>
            </a:r>
            <a:endParaRPr lang="en-US" dirty="0"/>
          </a:p>
          <a:p>
            <a:endParaRPr lang="en-US" dirty="0"/>
          </a:p>
          <a:p>
            <a:r>
              <a:rPr lang="en-US" altLang="zh-CN" dirty="0" smtClean="0"/>
              <a:t>16</a:t>
            </a:r>
            <a:r>
              <a:rPr lang="zh-CN" altLang="en-US" dirty="0" smtClean="0"/>
              <a:t>个跳频序列</a:t>
            </a:r>
            <a:endParaRPr lang="en-US" altLang="zh-CN" dirty="0" smtClean="0"/>
          </a:p>
          <a:p>
            <a:endParaRPr lang="en-US" dirty="0" smtClean="0"/>
          </a:p>
          <a:p>
            <a:r>
              <a:rPr lang="zh-CN" altLang="en-US" dirty="0"/>
              <a:t>每个信道驻留时间最长不超过</a:t>
            </a:r>
            <a:r>
              <a:rPr lang="en-US" altLang="zh-CN" dirty="0"/>
              <a:t>2</a:t>
            </a:r>
            <a:r>
              <a:rPr lang="zh-CN" altLang="en-US" dirty="0" smtClean="0"/>
              <a:t>秒</a:t>
            </a:r>
            <a:endParaRPr lang="en-US" altLang="zh-CN" dirty="0" smtClean="0"/>
          </a:p>
          <a:p>
            <a:endParaRPr lang="en-US" altLang="zh-CN" dirty="0"/>
          </a:p>
          <a:p>
            <a:r>
              <a:rPr lang="zh-CN" altLang="en-US" dirty="0"/>
              <a:t>多读写</a:t>
            </a:r>
            <a:r>
              <a:rPr lang="zh-CN" altLang="en-US" dirty="0" smtClean="0"/>
              <a:t>器模式下，让读写器工作在不</a:t>
            </a:r>
            <a:endParaRPr lang="en-US" altLang="zh-CN" dirty="0" smtClean="0"/>
          </a:p>
          <a:p>
            <a:r>
              <a:rPr lang="zh-CN" altLang="en-US" dirty="0" smtClean="0"/>
              <a:t>同的信道下，可以有效避免干扰</a:t>
            </a:r>
            <a:endParaRPr lang="en-US" altLang="zh-CN" dirty="0"/>
          </a:p>
          <a:p>
            <a:endParaRPr lang="en-US" dirty="0"/>
          </a:p>
        </p:txBody>
      </p:sp>
    </p:spTree>
    <p:extLst>
      <p:ext uri="{BB962C8B-B14F-4D97-AF65-F5344CB8AC3E}">
        <p14:creationId xmlns:p14="http://schemas.microsoft.com/office/powerpoint/2010/main" xmlns="" val="2785185814"/>
      </p:ext>
    </p:extLst>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zh-CN" altLang="en-US" sz="2800" smtClean="0">
                <a:ea typeface="宋体" charset="-122"/>
              </a:rPr>
              <a:t>读写器天线的场强</a:t>
            </a:r>
            <a:endParaRPr lang="en-US" sz="2800" smtClean="0"/>
          </a:p>
        </p:txBody>
      </p:sp>
      <p:graphicFrame>
        <p:nvGraphicFramePr>
          <p:cNvPr id="153603" name="Object 4"/>
          <p:cNvGraphicFramePr>
            <a:graphicFrameLocks noGrp="1" noChangeAspect="1"/>
          </p:cNvGraphicFramePr>
          <p:nvPr>
            <p:ph sz="half" idx="2"/>
          </p:nvPr>
        </p:nvGraphicFramePr>
        <p:xfrm>
          <a:off x="2438400" y="2362200"/>
          <a:ext cx="6705600" cy="3783013"/>
        </p:xfrm>
        <a:graphic>
          <a:graphicData uri="http://schemas.openxmlformats.org/presentationml/2006/ole">
            <p:oleObj spid="_x0000_s26628" name="AutoSketch Drawing" r:id="rId4" imgW="4558701" imgH="2577142" progId="AutoSketch.Drawing.9">
              <p:embed/>
            </p:oleObj>
          </a:graphicData>
        </a:graphic>
      </p:graphicFrame>
      <p:sp>
        <p:nvSpPr>
          <p:cNvPr id="153604" name="Rectangle 5"/>
          <p:cNvSpPr>
            <a:spLocks noChangeArrowheads="1"/>
          </p:cNvSpPr>
          <p:nvPr/>
        </p:nvSpPr>
        <p:spPr bwMode="auto">
          <a:xfrm>
            <a:off x="304800" y="2362200"/>
            <a:ext cx="22860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6538" indent="-236538" eaLnBrk="1" hangingPunct="1">
              <a:spcBef>
                <a:spcPct val="40000"/>
              </a:spcBef>
              <a:buClr>
                <a:schemeClr val="tx2"/>
              </a:buClr>
              <a:buFont typeface="Tahoma" pitchFamily="34" charset="0"/>
              <a:buChar char="•"/>
            </a:pPr>
            <a:r>
              <a:rPr lang="zh-CN" altLang="en-US" sz="1800">
                <a:ea typeface="宋体" charset="-122"/>
              </a:rPr>
              <a:t>读写器天线需要根据近场或者远场的应用进行设计</a:t>
            </a:r>
            <a:endParaRPr lang="en-US" sz="1800"/>
          </a:p>
        </p:txBody>
      </p:sp>
    </p:spTree>
    <p:extLst>
      <p:ext uri="{BB962C8B-B14F-4D97-AF65-F5344CB8AC3E}">
        <p14:creationId xmlns:p14="http://schemas.microsoft.com/office/powerpoint/2010/main" xmlns="" val="3196522193"/>
      </p:ext>
    </p:extLst>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511175" y="4090988"/>
            <a:ext cx="8378825" cy="949325"/>
          </a:xfrm>
        </p:spPr>
        <p:txBody>
          <a:bodyPr/>
          <a:lstStyle/>
          <a:p>
            <a:pPr eaLnBrk="1" hangingPunct="1"/>
            <a:r>
              <a:rPr lang="en-US" sz="3200" smtClean="0"/>
              <a:t>RFID</a:t>
            </a:r>
            <a:r>
              <a:rPr lang="zh-CN" altLang="en-US" sz="3200" smtClean="0">
                <a:ea typeface="宋体" charset="-122"/>
              </a:rPr>
              <a:t>标签</a:t>
            </a:r>
            <a:endParaRPr lang="en-US" sz="3200" smtClean="0"/>
          </a:p>
        </p:txBody>
      </p:sp>
    </p:spTree>
    <p:extLst>
      <p:ext uri="{BB962C8B-B14F-4D97-AF65-F5344CB8AC3E}">
        <p14:creationId xmlns:p14="http://schemas.microsoft.com/office/powerpoint/2010/main" xmlns="" val="1874189100"/>
      </p:ext>
    </p:extLst>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p:txBody>
          <a:bodyPr/>
          <a:lstStyle/>
          <a:p>
            <a:pPr eaLnBrk="1" hangingPunct="1"/>
            <a:r>
              <a:rPr lang="zh-CN" altLang="en-US" dirty="0" smtClean="0"/>
              <a:t>大纲</a:t>
            </a:r>
            <a:endParaRPr lang="en-US" dirty="0" smtClean="0"/>
          </a:p>
        </p:txBody>
      </p:sp>
      <p:pic>
        <p:nvPicPr>
          <p:cNvPr id="38915" name="Picture 8"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4092" y="1683804"/>
            <a:ext cx="87741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6" name="Picture 10"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0448" y="2749017"/>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7" name="Picture 17"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59228" y="3818992"/>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8" name="TextBox 18"/>
          <p:cNvSpPr txBox="1">
            <a:spLocks noChangeArrowheads="1"/>
          </p:cNvSpPr>
          <p:nvPr/>
        </p:nvSpPr>
        <p:spPr bwMode="auto">
          <a:xfrm>
            <a:off x="4343400" y="1788579"/>
            <a:ext cx="28590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a:solidFill>
                  <a:schemeClr val="bg1"/>
                </a:solidFill>
                <a:ea typeface="宋体" charset="-122"/>
              </a:rPr>
              <a:t>无源</a:t>
            </a:r>
            <a:r>
              <a:rPr lang="en-US" altLang="zh-CN" sz="2400" dirty="0">
                <a:solidFill>
                  <a:schemeClr val="bg1"/>
                </a:solidFill>
                <a:ea typeface="宋体" charset="-122"/>
              </a:rPr>
              <a:t>UHF RFID</a:t>
            </a:r>
            <a:r>
              <a:rPr lang="zh-CN" altLang="en-US" sz="2400" dirty="0">
                <a:solidFill>
                  <a:schemeClr val="bg1"/>
                </a:solidFill>
                <a:ea typeface="宋体" charset="-122"/>
              </a:rPr>
              <a:t>标签</a:t>
            </a:r>
            <a:endParaRPr lang="en-US" sz="2400" dirty="0">
              <a:solidFill>
                <a:schemeClr val="bg1"/>
              </a:solidFill>
            </a:endParaRPr>
          </a:p>
        </p:txBody>
      </p:sp>
      <p:sp>
        <p:nvSpPr>
          <p:cNvPr id="38919" name="TextBox 21"/>
          <p:cNvSpPr txBox="1">
            <a:spLocks noChangeArrowheads="1"/>
          </p:cNvSpPr>
          <p:nvPr/>
        </p:nvSpPr>
        <p:spPr bwMode="auto">
          <a:xfrm>
            <a:off x="3186113" y="3988854"/>
            <a:ext cx="8032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a:solidFill>
                  <a:schemeClr val="bg1"/>
                </a:solidFill>
                <a:ea typeface="宋体" charset="-122"/>
              </a:rPr>
              <a:t>总结</a:t>
            </a:r>
            <a:endParaRPr lang="en-US" sz="2400">
              <a:solidFill>
                <a:schemeClr val="bg1"/>
              </a:solidFill>
            </a:endParaRPr>
          </a:p>
        </p:txBody>
      </p:sp>
      <p:sp>
        <p:nvSpPr>
          <p:cNvPr id="38920" name="TextBox 22"/>
          <p:cNvSpPr txBox="1">
            <a:spLocks noChangeArrowheads="1"/>
          </p:cNvSpPr>
          <p:nvPr/>
        </p:nvSpPr>
        <p:spPr bwMode="auto">
          <a:xfrm>
            <a:off x="2749550" y="2964917"/>
            <a:ext cx="28336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2400">
                <a:solidFill>
                  <a:schemeClr val="bg1"/>
                </a:solidFill>
              </a:rPr>
              <a:t>Impinj Monza </a:t>
            </a:r>
            <a:r>
              <a:rPr lang="zh-CN" altLang="en-US" sz="2400">
                <a:solidFill>
                  <a:schemeClr val="bg1"/>
                </a:solidFill>
                <a:ea typeface="宋体" charset="-122"/>
              </a:rPr>
              <a:t>特性</a:t>
            </a:r>
            <a:endParaRPr lang="en-US" sz="2400">
              <a:solidFill>
                <a:schemeClr val="bg1"/>
              </a:solidFill>
            </a:endParaRPr>
          </a:p>
        </p:txBody>
      </p:sp>
    </p:spTree>
    <p:extLst>
      <p:ext uri="{BB962C8B-B14F-4D97-AF65-F5344CB8AC3E}">
        <p14:creationId xmlns:p14="http://schemas.microsoft.com/office/powerpoint/2010/main" xmlns="" val="1961801424"/>
      </p:ext>
    </p:extLst>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39" name="Text Box 3"/>
          <p:cNvSpPr txBox="1">
            <a:spLocks noChangeArrowheads="1"/>
          </p:cNvSpPr>
          <p:nvPr/>
        </p:nvSpPr>
        <p:spPr bwMode="auto">
          <a:xfrm>
            <a:off x="2163763" y="2714625"/>
            <a:ext cx="48926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3600" i="1">
                <a:solidFill>
                  <a:schemeClr val="accent2"/>
                </a:solidFill>
                <a:latin typeface="Tahoma" pitchFamily="34" charset="0"/>
                <a:ea typeface="宋体" charset="-122"/>
                <a:cs typeface="Tahoma" pitchFamily="34" charset="0"/>
              </a:rPr>
              <a:t>无源超高频标签</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451015953"/>
      </p:ext>
    </p:extLst>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ea typeface="宋体" charset="-122"/>
              </a:rPr>
              <a:t>标签结构</a:t>
            </a:r>
            <a:endParaRPr lang="en-US" smtClean="0"/>
          </a:p>
        </p:txBody>
      </p:sp>
      <p:pic>
        <p:nvPicPr>
          <p:cNvPr id="40963" name="Picture 5" descr="tag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92263" y="960438"/>
            <a:ext cx="5616575"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18222880"/>
      </p:ext>
    </p:extLst>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RFID</a:t>
            </a:r>
            <a:r>
              <a:rPr lang="zh-CN" altLang="en-US" smtClean="0">
                <a:ea typeface="宋体" charset="-122"/>
              </a:rPr>
              <a:t>标签制作步骤</a:t>
            </a:r>
            <a:endParaRPr lang="en-US" smtClean="0"/>
          </a:p>
        </p:txBody>
      </p:sp>
      <p:sp>
        <p:nvSpPr>
          <p:cNvPr id="41987" name="Rectangle 3"/>
          <p:cNvSpPr>
            <a:spLocks noGrp="1" noChangeArrowheads="1"/>
          </p:cNvSpPr>
          <p:nvPr>
            <p:ph type="body" idx="1"/>
          </p:nvPr>
        </p:nvSpPr>
        <p:spPr>
          <a:xfrm>
            <a:off x="457200" y="1154113"/>
            <a:ext cx="4738688" cy="4625975"/>
          </a:xfrm>
        </p:spPr>
        <p:txBody>
          <a:bodyPr/>
          <a:lstStyle/>
          <a:p>
            <a:pPr marL="457200" indent="-457200" eaLnBrk="1" hangingPunct="1">
              <a:buFont typeface="Tahoma" pitchFamily="34" charset="0"/>
              <a:buNone/>
            </a:pPr>
            <a:r>
              <a:rPr lang="en-US" smtClean="0"/>
              <a:t>1. </a:t>
            </a:r>
            <a:r>
              <a:rPr lang="zh-CN" altLang="en-US" smtClean="0">
                <a:ea typeface="宋体" charset="-122"/>
              </a:rPr>
              <a:t>芯片生产</a:t>
            </a:r>
            <a:endParaRPr lang="en-US" smtClean="0"/>
          </a:p>
          <a:p>
            <a:pPr marL="457200" indent="-457200" eaLnBrk="1" hangingPunct="1"/>
            <a:endParaRPr lang="en-US" smtClean="0"/>
          </a:p>
          <a:p>
            <a:pPr marL="457200" indent="-457200" eaLnBrk="1" hangingPunct="1">
              <a:buFont typeface="Tahoma" pitchFamily="34" charset="0"/>
              <a:buNone/>
            </a:pPr>
            <a:endParaRPr lang="en-US" smtClean="0"/>
          </a:p>
          <a:p>
            <a:pPr marL="457200" indent="-457200" eaLnBrk="1" hangingPunct="1">
              <a:buFont typeface="Tahoma" pitchFamily="34" charset="0"/>
              <a:buNone/>
            </a:pPr>
            <a:r>
              <a:rPr lang="en-US" smtClean="0"/>
              <a:t>2. </a:t>
            </a:r>
            <a:r>
              <a:rPr lang="zh-CN" altLang="en-US" smtClean="0">
                <a:ea typeface="宋体" charset="-122"/>
              </a:rPr>
              <a:t>倒封装</a:t>
            </a:r>
            <a:r>
              <a:rPr lang="en-US" altLang="zh-CN" smtClean="0">
                <a:ea typeface="宋体" charset="-122"/>
              </a:rPr>
              <a:t>Inlay</a:t>
            </a:r>
            <a:endParaRPr lang="en-US" smtClean="0"/>
          </a:p>
          <a:p>
            <a:pPr marL="457200" indent="-457200" eaLnBrk="1" hangingPunct="1">
              <a:buFont typeface="Tahoma" pitchFamily="34" charset="0"/>
              <a:buNone/>
            </a:pPr>
            <a:endParaRPr lang="en-US" smtClean="0"/>
          </a:p>
          <a:p>
            <a:pPr marL="457200" indent="-457200" eaLnBrk="1" hangingPunct="1">
              <a:buFont typeface="Tahoma" pitchFamily="34" charset="0"/>
              <a:buNone/>
            </a:pPr>
            <a:endParaRPr lang="en-US" smtClean="0"/>
          </a:p>
          <a:p>
            <a:pPr marL="457200" indent="-457200" eaLnBrk="1" hangingPunct="1">
              <a:buFont typeface="Tahoma" pitchFamily="34" charset="0"/>
              <a:buNone/>
            </a:pPr>
            <a:r>
              <a:rPr lang="en-US" smtClean="0"/>
              <a:t>3. </a:t>
            </a:r>
            <a:r>
              <a:rPr lang="zh-CN" altLang="en-US" smtClean="0">
                <a:ea typeface="宋体" charset="-122"/>
              </a:rPr>
              <a:t>复合成标签</a:t>
            </a:r>
            <a:endParaRPr lang="en-US" smtClean="0"/>
          </a:p>
        </p:txBody>
      </p:sp>
      <p:pic>
        <p:nvPicPr>
          <p:cNvPr id="41988" name="Picture 5" descr="Packaged_Parts_&amp;_Reel_secti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56300" y="1184275"/>
            <a:ext cx="606425" cy="62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9" name="Picture 6" descr="Wafer3_300dpi"/>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38650" y="974725"/>
            <a:ext cx="1282700" cy="992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0"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49913" y="3873500"/>
            <a:ext cx="2808287" cy="223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pic>
        <p:nvPicPr>
          <p:cNvPr id="41991" name="Picture 8" descr="tag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029200" y="2319338"/>
            <a:ext cx="1512888" cy="137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29653210"/>
      </p:ext>
    </p:extLst>
  </p:cSld>
  <p:clrMapOvr>
    <a:masterClrMapping/>
  </p:clrMapOvr>
  <p:transition spd="med">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passive_tag_sch_colo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9488" y="836613"/>
            <a:ext cx="7529512" cy="533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1" name="Rectangle 6"/>
          <p:cNvSpPr>
            <a:spLocks noChangeArrowheads="1"/>
          </p:cNvSpPr>
          <p:nvPr/>
        </p:nvSpPr>
        <p:spPr bwMode="auto">
          <a:xfrm>
            <a:off x="457200" y="0"/>
            <a:ext cx="8566150" cy="81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spcBef>
                <a:spcPct val="0"/>
              </a:spcBef>
              <a:buClrTx/>
              <a:buFontTx/>
              <a:buNone/>
            </a:pPr>
            <a:r>
              <a:rPr lang="zh-CN" altLang="en-US" sz="3200">
                <a:solidFill>
                  <a:schemeClr val="tx2"/>
                </a:solidFill>
                <a:latin typeface="Tahoma" pitchFamily="34" charset="0"/>
                <a:ea typeface="宋体" charset="-122"/>
              </a:rPr>
              <a:t>无源标签结构框图</a:t>
            </a:r>
            <a:endParaRPr lang="en-US" sz="3200">
              <a:solidFill>
                <a:schemeClr val="tx2"/>
              </a:solidFill>
              <a:latin typeface="Tahoma" pitchFamily="34" charset="0"/>
            </a:endParaRPr>
          </a:p>
        </p:txBody>
      </p:sp>
    </p:spTree>
    <p:extLst>
      <p:ext uri="{BB962C8B-B14F-4D97-AF65-F5344CB8AC3E}">
        <p14:creationId xmlns:p14="http://schemas.microsoft.com/office/powerpoint/2010/main" xmlns="" val="1880747905"/>
      </p:ext>
    </p:extLst>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04800" y="152400"/>
            <a:ext cx="8610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ct val="85000"/>
              </a:lnSpc>
              <a:spcBef>
                <a:spcPct val="0"/>
              </a:spcBef>
              <a:buClrTx/>
              <a:buFontTx/>
              <a:buNone/>
            </a:pPr>
            <a:r>
              <a:rPr lang="zh-CN" altLang="en-US" sz="3200">
                <a:solidFill>
                  <a:schemeClr val="tx2"/>
                </a:solidFill>
                <a:latin typeface="Tahoma" pitchFamily="34" charset="0"/>
                <a:ea typeface="宋体" charset="-122"/>
              </a:rPr>
              <a:t>无源标签的优点</a:t>
            </a:r>
            <a:endParaRPr lang="en-US" sz="3200">
              <a:solidFill>
                <a:schemeClr val="tx2"/>
              </a:solidFill>
              <a:latin typeface="Tahoma" pitchFamily="34" charset="0"/>
            </a:endParaRPr>
          </a:p>
        </p:txBody>
      </p:sp>
      <p:pic>
        <p:nvPicPr>
          <p:cNvPr id="44035" name="Picture 3" descr="DSCF094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5475" y="1862138"/>
            <a:ext cx="2209800" cy="3143250"/>
          </a:xfrm>
          <a:prstGeom prst="rect">
            <a:avLst/>
          </a:prstGeom>
          <a:noFill/>
          <a:ln w="285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44036" name="Line 4"/>
          <p:cNvSpPr>
            <a:spLocks noChangeShapeType="1"/>
          </p:cNvSpPr>
          <p:nvPr/>
        </p:nvSpPr>
        <p:spPr bwMode="auto">
          <a:xfrm flipV="1">
            <a:off x="1768475" y="1862138"/>
            <a:ext cx="1431925" cy="762000"/>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44037" name="Line 5"/>
          <p:cNvSpPr>
            <a:spLocks noChangeShapeType="1"/>
          </p:cNvSpPr>
          <p:nvPr/>
        </p:nvSpPr>
        <p:spPr bwMode="auto">
          <a:xfrm>
            <a:off x="1784350" y="2914650"/>
            <a:ext cx="1416050" cy="1919288"/>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44038" name="Text Box 6"/>
          <p:cNvSpPr txBox="1">
            <a:spLocks noChangeArrowheads="1"/>
          </p:cNvSpPr>
          <p:nvPr/>
        </p:nvSpPr>
        <p:spPr bwMode="auto">
          <a:xfrm>
            <a:off x="320675" y="5041900"/>
            <a:ext cx="28336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en-US" sz="1800">
                <a:latin typeface="Verdana" pitchFamily="34" charset="0"/>
                <a:ea typeface="PMingLiU" pitchFamily="18" charset="-120"/>
              </a:rPr>
              <a:t>20</a:t>
            </a:r>
            <a:r>
              <a:rPr lang="zh-CN" altLang="en-US" sz="1800">
                <a:latin typeface="Verdana" pitchFamily="34" charset="0"/>
                <a:ea typeface="PMingLiU" pitchFamily="18" charset="-120"/>
              </a:rPr>
              <a:t>扎蚀刻铜</a:t>
            </a:r>
            <a:r>
              <a:rPr lang="en-US" sz="1800">
                <a:latin typeface="Verdana" pitchFamily="34" charset="0"/>
                <a:ea typeface="PMingLiU" pitchFamily="18" charset="-120"/>
              </a:rPr>
              <a:t>, </a:t>
            </a:r>
            <a:r>
              <a:rPr lang="zh-CN" altLang="en-US" sz="1800">
                <a:latin typeface="Verdana" pitchFamily="34" charset="0"/>
                <a:ea typeface="PMingLiU" pitchFamily="18" charset="-120"/>
              </a:rPr>
              <a:t>双面</a:t>
            </a:r>
            <a:r>
              <a:rPr lang="en-US" sz="1800">
                <a:latin typeface="Verdana" pitchFamily="34" charset="0"/>
                <a:ea typeface="PMingLiU" pitchFamily="18" charset="-120"/>
              </a:rPr>
              <a:t>,</a:t>
            </a:r>
            <a:br>
              <a:rPr lang="en-US" sz="1800">
                <a:latin typeface="Verdana" pitchFamily="34" charset="0"/>
                <a:ea typeface="PMingLiU" pitchFamily="18" charset="-120"/>
              </a:rPr>
            </a:br>
            <a:r>
              <a:rPr lang="en-US" sz="1800">
                <a:latin typeface="Verdana" pitchFamily="34" charset="0"/>
                <a:ea typeface="PMingLiU" pitchFamily="18" charset="-120"/>
              </a:rPr>
              <a:t>12 mm</a:t>
            </a:r>
            <a:r>
              <a:rPr lang="zh-CN" altLang="en-US" sz="1800">
                <a:latin typeface="Verdana" pitchFamily="34" charset="0"/>
                <a:ea typeface="PMingLiU" pitchFamily="18" charset="-120"/>
              </a:rPr>
              <a:t>直径</a:t>
            </a:r>
            <a:endParaRPr lang="en-US" sz="1800">
              <a:latin typeface="Verdana" pitchFamily="34" charset="0"/>
              <a:ea typeface="PMingLiU" pitchFamily="18" charset="-120"/>
            </a:endParaRPr>
          </a:p>
        </p:txBody>
      </p:sp>
      <p:sp>
        <p:nvSpPr>
          <p:cNvPr id="44039" name="Text Box 7"/>
          <p:cNvSpPr txBox="1">
            <a:spLocks noChangeArrowheads="1"/>
          </p:cNvSpPr>
          <p:nvPr/>
        </p:nvSpPr>
        <p:spPr bwMode="auto">
          <a:xfrm>
            <a:off x="3384550" y="5041900"/>
            <a:ext cx="2209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zh-CN" altLang="en-US" sz="1800">
                <a:latin typeface="Verdana" pitchFamily="34" charset="0"/>
                <a:ea typeface="PMingLiU" pitchFamily="18" charset="-120"/>
              </a:rPr>
              <a:t>闭合，</a:t>
            </a:r>
            <a:r>
              <a:rPr lang="en-US" sz="1800">
                <a:latin typeface="Verdana" pitchFamily="34" charset="0"/>
                <a:ea typeface="PMingLiU" pitchFamily="18" charset="-120"/>
              </a:rPr>
              <a:t> </a:t>
            </a:r>
            <a:endParaRPr lang="en-US">
              <a:latin typeface="Verdana" pitchFamily="34" charset="0"/>
              <a:ea typeface="PMingLiU" pitchFamily="18" charset="-120"/>
            </a:endParaRPr>
          </a:p>
        </p:txBody>
      </p:sp>
      <p:pic>
        <p:nvPicPr>
          <p:cNvPr id="44040" name="Picture 8" descr="DSCF093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45275" y="1863725"/>
            <a:ext cx="1676400" cy="3200400"/>
          </a:xfrm>
          <a:prstGeom prst="rect">
            <a:avLst/>
          </a:prstGeom>
          <a:noFill/>
          <a:ln w="285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44041" name="Text Box 9"/>
          <p:cNvSpPr txBox="1">
            <a:spLocks noChangeArrowheads="1"/>
          </p:cNvSpPr>
          <p:nvPr/>
        </p:nvSpPr>
        <p:spPr bwMode="auto">
          <a:xfrm>
            <a:off x="6492875" y="5124450"/>
            <a:ext cx="2362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50000"/>
              </a:spcBef>
              <a:buClrTx/>
              <a:buFontTx/>
              <a:buNone/>
            </a:pPr>
            <a:r>
              <a:rPr lang="en-US" sz="1800">
                <a:latin typeface="Verdana" pitchFamily="34" charset="0"/>
                <a:ea typeface="PMingLiU" pitchFamily="18" charset="-120"/>
              </a:rPr>
              <a:t>1 </a:t>
            </a:r>
            <a:r>
              <a:rPr lang="zh-CN" altLang="en-US" sz="1800">
                <a:latin typeface="Verdana" pitchFamily="34" charset="0"/>
                <a:ea typeface="PMingLiU" pitchFamily="18" charset="-120"/>
              </a:rPr>
              <a:t>圈</a:t>
            </a:r>
            <a:r>
              <a:rPr lang="en-US" sz="1800">
                <a:latin typeface="Verdana" pitchFamily="34" charset="0"/>
                <a:ea typeface="PMingLiU" pitchFamily="18" charset="-120"/>
              </a:rPr>
              <a:t>, 1 </a:t>
            </a:r>
            <a:r>
              <a:rPr lang="zh-CN" altLang="en-US" sz="1800">
                <a:latin typeface="Verdana" pitchFamily="34" charset="0"/>
                <a:ea typeface="PMingLiU" pitchFamily="18" charset="-120"/>
              </a:rPr>
              <a:t>层</a:t>
            </a:r>
            <a:r>
              <a:rPr lang="en-US" sz="1800">
                <a:latin typeface="Verdana" pitchFamily="34" charset="0"/>
                <a:ea typeface="PMingLiU" pitchFamily="18" charset="-120"/>
              </a:rPr>
              <a:t>, </a:t>
            </a:r>
            <a:r>
              <a:rPr lang="zh-CN" altLang="en-US" sz="1800">
                <a:latin typeface="Verdana" pitchFamily="34" charset="0"/>
                <a:ea typeface="PMingLiU" pitchFamily="18" charset="-120"/>
              </a:rPr>
              <a:t>导电</a:t>
            </a:r>
            <a:r>
              <a:rPr lang="en-US" sz="1800">
                <a:latin typeface="Verdana" pitchFamily="34" charset="0"/>
                <a:ea typeface="PMingLiU" pitchFamily="18" charset="-120"/>
              </a:rPr>
              <a:t>, </a:t>
            </a:r>
            <a:br>
              <a:rPr lang="en-US" sz="1800">
                <a:latin typeface="Verdana" pitchFamily="34" charset="0"/>
                <a:ea typeface="PMingLiU" pitchFamily="18" charset="-120"/>
              </a:rPr>
            </a:br>
            <a:r>
              <a:rPr lang="en-US" sz="1800">
                <a:latin typeface="Verdana" pitchFamily="34" charset="0"/>
                <a:ea typeface="PMingLiU" pitchFamily="18" charset="-120"/>
              </a:rPr>
              <a:t>9 mm</a:t>
            </a:r>
            <a:r>
              <a:rPr lang="zh-CN" altLang="en-US" sz="1800">
                <a:latin typeface="Verdana" pitchFamily="34" charset="0"/>
                <a:ea typeface="PMingLiU" pitchFamily="18" charset="-120"/>
              </a:rPr>
              <a:t>直径</a:t>
            </a:r>
            <a:endParaRPr lang="en-US" sz="1800">
              <a:latin typeface="Verdana" pitchFamily="34" charset="0"/>
              <a:ea typeface="PMingLiU" pitchFamily="18" charset="-120"/>
            </a:endParaRPr>
          </a:p>
        </p:txBody>
      </p:sp>
      <p:sp>
        <p:nvSpPr>
          <p:cNvPr id="44042" name="Text Box 10"/>
          <p:cNvSpPr txBox="1">
            <a:spLocks noChangeArrowheads="1"/>
          </p:cNvSpPr>
          <p:nvPr/>
        </p:nvSpPr>
        <p:spPr bwMode="auto">
          <a:xfrm>
            <a:off x="5440363" y="912813"/>
            <a:ext cx="364331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zh-CN" altLang="en-US" sz="2800">
                <a:latin typeface="Verdana" pitchFamily="34" charset="0"/>
                <a:ea typeface="PMingLiU" pitchFamily="18" charset="-120"/>
              </a:rPr>
              <a:t>超高频单品级</a:t>
            </a:r>
            <a:r>
              <a:rPr lang="en-US" altLang="zh-CN" sz="2800">
                <a:latin typeface="Verdana" pitchFamily="34" charset="0"/>
                <a:ea typeface="PMingLiU" pitchFamily="18" charset="-120"/>
              </a:rPr>
              <a:t>Inlay</a:t>
            </a:r>
            <a:endParaRPr lang="en-US" altLang="en-US" sz="2800">
              <a:latin typeface="Verdana" pitchFamily="34" charset="0"/>
              <a:ea typeface="PMingLiU" pitchFamily="18" charset="-120"/>
            </a:endParaRPr>
          </a:p>
        </p:txBody>
      </p:sp>
      <p:sp>
        <p:nvSpPr>
          <p:cNvPr id="44043" name="Line 11"/>
          <p:cNvSpPr>
            <a:spLocks noChangeShapeType="1"/>
          </p:cNvSpPr>
          <p:nvPr/>
        </p:nvSpPr>
        <p:spPr bwMode="auto">
          <a:xfrm>
            <a:off x="6354763" y="1711325"/>
            <a:ext cx="2057400" cy="0"/>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pic>
        <p:nvPicPr>
          <p:cNvPr id="44044" name="Picture 1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92475" y="1862138"/>
            <a:ext cx="2219325" cy="2971800"/>
          </a:xfrm>
          <a:prstGeom prst="rect">
            <a:avLst/>
          </a:prstGeom>
          <a:noFill/>
          <a:ln w="285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44045" name="Text Box 13"/>
          <p:cNvSpPr txBox="1">
            <a:spLocks noChangeArrowheads="1"/>
          </p:cNvSpPr>
          <p:nvPr/>
        </p:nvSpPr>
        <p:spPr bwMode="auto">
          <a:xfrm>
            <a:off x="1550988" y="871538"/>
            <a:ext cx="301783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zh-CN" altLang="en-US" sz="2800">
                <a:latin typeface="Verdana" pitchFamily="34" charset="0"/>
                <a:ea typeface="PMingLiU" pitchFamily="18" charset="-120"/>
              </a:rPr>
              <a:t>高频单品级</a:t>
            </a:r>
            <a:r>
              <a:rPr lang="en-US" altLang="zh-CN" sz="2800">
                <a:latin typeface="Verdana" pitchFamily="34" charset="0"/>
                <a:ea typeface="PMingLiU" pitchFamily="18" charset="-120"/>
              </a:rPr>
              <a:t>Inlay</a:t>
            </a:r>
            <a:endParaRPr lang="en-US" sz="2800">
              <a:latin typeface="Verdana" pitchFamily="34" charset="0"/>
              <a:ea typeface="PMingLiU" pitchFamily="18" charset="-120"/>
            </a:endParaRPr>
          </a:p>
        </p:txBody>
      </p:sp>
      <p:sp>
        <p:nvSpPr>
          <p:cNvPr id="44046" name="Line 14"/>
          <p:cNvSpPr>
            <a:spLocks noChangeShapeType="1"/>
          </p:cNvSpPr>
          <p:nvPr/>
        </p:nvSpPr>
        <p:spPr bwMode="auto">
          <a:xfrm>
            <a:off x="2008188" y="1700213"/>
            <a:ext cx="2057400" cy="0"/>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Tree>
    <p:extLst>
      <p:ext uri="{BB962C8B-B14F-4D97-AF65-F5344CB8AC3E}">
        <p14:creationId xmlns:p14="http://schemas.microsoft.com/office/powerpoint/2010/main" xmlns="" val="260762131"/>
      </p:ext>
    </p:extLst>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smtClean="0">
                <a:ea typeface="宋体" charset="-122"/>
              </a:rPr>
              <a:t>标签激活功率</a:t>
            </a:r>
            <a:endParaRPr lang="en-US" smtClean="0"/>
          </a:p>
        </p:txBody>
      </p:sp>
      <p:graphicFrame>
        <p:nvGraphicFramePr>
          <p:cNvPr id="45059" name="Object 4"/>
          <p:cNvGraphicFramePr>
            <a:graphicFrameLocks noGrp="1" noChangeAspect="1"/>
          </p:cNvGraphicFramePr>
          <p:nvPr>
            <p:ph sz="quarter" idx="2"/>
          </p:nvPr>
        </p:nvGraphicFramePr>
        <p:xfrm>
          <a:off x="1866900" y="5200650"/>
          <a:ext cx="4883150" cy="415925"/>
        </p:xfrm>
        <a:graphic>
          <a:graphicData uri="http://schemas.openxmlformats.org/presentationml/2006/ole">
            <p:oleObj spid="_x0000_s27654" name="AutoSketch Drawing" r:id="rId4" imgW="3581520" imgH="310063" progId="AutoSketch.Drawing.9">
              <p:embed/>
            </p:oleObj>
          </a:graphicData>
        </a:graphic>
      </p:graphicFrame>
      <p:graphicFrame>
        <p:nvGraphicFramePr>
          <p:cNvPr id="45060" name="Object 5"/>
          <p:cNvGraphicFramePr>
            <a:graphicFrameLocks noGrp="1" noChangeAspect="1"/>
          </p:cNvGraphicFramePr>
          <p:nvPr>
            <p:ph sz="quarter" idx="3"/>
          </p:nvPr>
        </p:nvGraphicFramePr>
        <p:xfrm>
          <a:off x="2406650" y="3678238"/>
          <a:ext cx="1506538" cy="846137"/>
        </p:xfrm>
        <a:graphic>
          <a:graphicData uri="http://schemas.openxmlformats.org/presentationml/2006/ole">
            <p:oleObj spid="_x0000_s27655" name="AutoSketch Drawing" r:id="rId5" imgW="1219677" imgH="688574" progId="AutoSketch.Drawing.9">
              <p:embed/>
            </p:oleObj>
          </a:graphicData>
        </a:graphic>
      </p:graphicFrame>
      <p:graphicFrame>
        <p:nvGraphicFramePr>
          <p:cNvPr id="45061" name="Object 6"/>
          <p:cNvGraphicFramePr>
            <a:graphicFrameLocks noChangeAspect="1"/>
          </p:cNvGraphicFramePr>
          <p:nvPr/>
        </p:nvGraphicFramePr>
        <p:xfrm>
          <a:off x="2476500" y="2495550"/>
          <a:ext cx="1219200" cy="608013"/>
        </p:xfrm>
        <a:graphic>
          <a:graphicData uri="http://schemas.openxmlformats.org/presentationml/2006/ole">
            <p:oleObj spid="_x0000_s27656" name="AutoSketch Drawing" r:id="rId6" imgW="923680" imgH="421866" progId="AutoSketch.Drawing.9">
              <p:embed/>
            </p:oleObj>
          </a:graphicData>
        </a:graphic>
      </p:graphicFrame>
      <p:graphicFrame>
        <p:nvGraphicFramePr>
          <p:cNvPr id="45062" name="Object 7"/>
          <p:cNvGraphicFramePr>
            <a:graphicFrameLocks noChangeAspect="1"/>
          </p:cNvGraphicFramePr>
          <p:nvPr/>
        </p:nvGraphicFramePr>
        <p:xfrm>
          <a:off x="2628900" y="1924050"/>
          <a:ext cx="762000" cy="385763"/>
        </p:xfrm>
        <a:graphic>
          <a:graphicData uri="http://schemas.openxmlformats.org/presentationml/2006/ole">
            <p:oleObj spid="_x0000_s27657" name="AutoSketch Drawing" r:id="rId7" imgW="5897035" imgH="2710119" progId="AutoSketch.Drawing.9">
              <p:embed/>
            </p:oleObj>
          </a:graphicData>
        </a:graphic>
      </p:graphicFrame>
      <p:sp>
        <p:nvSpPr>
          <p:cNvPr id="45063" name="Line 8"/>
          <p:cNvSpPr>
            <a:spLocks noChangeShapeType="1"/>
          </p:cNvSpPr>
          <p:nvPr/>
        </p:nvSpPr>
        <p:spPr bwMode="auto">
          <a:xfrm>
            <a:off x="3962400" y="1371600"/>
            <a:ext cx="0" cy="46482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5875">
                <a:solidFill>
                  <a:srgbClr val="000000"/>
                </a:solidFill>
                <a:round/>
                <a:headEnd/>
                <a:tailEnd type="triangle" w="med" len="med"/>
              </a14:hiddenLine>
            </a:ext>
          </a:extLst>
        </p:spPr>
        <p:txBody>
          <a:bodyPr lIns="85708" tIns="42853" rIns="85708" bIns="42853">
            <a:spAutoFit/>
          </a:bodyPr>
          <a:lstStyle/>
          <a:p>
            <a:endParaRPr lang="en-US"/>
          </a:p>
        </p:txBody>
      </p:sp>
      <p:sp>
        <p:nvSpPr>
          <p:cNvPr id="45064" name="Line 9"/>
          <p:cNvSpPr>
            <a:spLocks noChangeShapeType="1"/>
          </p:cNvSpPr>
          <p:nvPr/>
        </p:nvSpPr>
        <p:spPr bwMode="auto">
          <a:xfrm flipV="1">
            <a:off x="3962400" y="1447800"/>
            <a:ext cx="0" cy="45720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5875">
                <a:solidFill>
                  <a:srgbClr val="000000"/>
                </a:solidFill>
                <a:round/>
                <a:headEnd/>
                <a:tailEnd type="triangle" w="med" len="med"/>
              </a14:hiddenLine>
            </a:ext>
          </a:extLst>
        </p:spPr>
        <p:txBody>
          <a:bodyPr lIns="85708" tIns="42853" rIns="85708" bIns="42853">
            <a:spAutoFit/>
          </a:bodyPr>
          <a:lstStyle/>
          <a:p>
            <a:endParaRPr lang="en-US"/>
          </a:p>
        </p:txBody>
      </p:sp>
      <p:sp>
        <p:nvSpPr>
          <p:cNvPr id="45065" name="Line 10"/>
          <p:cNvSpPr>
            <a:spLocks noChangeShapeType="1"/>
          </p:cNvSpPr>
          <p:nvPr/>
        </p:nvSpPr>
        <p:spPr bwMode="auto">
          <a:xfrm flipV="1">
            <a:off x="990600" y="1238250"/>
            <a:ext cx="0" cy="47244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85708" tIns="42853" rIns="85708" bIns="42853">
            <a:spAutoFit/>
          </a:bodyPr>
          <a:lstStyle/>
          <a:p>
            <a:endParaRPr lang="en-US"/>
          </a:p>
        </p:txBody>
      </p:sp>
      <p:sp>
        <p:nvSpPr>
          <p:cNvPr id="45066" name="Text Box 11"/>
          <p:cNvSpPr txBox="1">
            <a:spLocks noChangeArrowheads="1"/>
          </p:cNvSpPr>
          <p:nvPr/>
        </p:nvSpPr>
        <p:spPr bwMode="auto">
          <a:xfrm>
            <a:off x="2325688" y="1262063"/>
            <a:ext cx="143033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zh-CN" altLang="en-US" sz="1400">
                <a:latin typeface="Tahoma" pitchFamily="34" charset="0"/>
                <a:ea typeface="PMingLiU" pitchFamily="18" charset="-120"/>
              </a:rPr>
              <a:t>需要的激活功率</a:t>
            </a:r>
            <a:endParaRPr lang="en-US" sz="1400">
              <a:latin typeface="Tahoma" pitchFamily="34" charset="0"/>
              <a:ea typeface="PMingLiU" pitchFamily="18" charset="-120"/>
            </a:endParaRPr>
          </a:p>
        </p:txBody>
      </p:sp>
      <p:sp>
        <p:nvSpPr>
          <p:cNvPr id="45067" name="Text Box 12"/>
          <p:cNvSpPr txBox="1">
            <a:spLocks noChangeArrowheads="1"/>
          </p:cNvSpPr>
          <p:nvPr/>
        </p:nvSpPr>
        <p:spPr bwMode="auto">
          <a:xfrm>
            <a:off x="4576763" y="1949450"/>
            <a:ext cx="1263650"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en-US" sz="1200">
                <a:latin typeface="Tahoma" pitchFamily="34" charset="0"/>
                <a:ea typeface="PMingLiU" pitchFamily="18" charset="-120"/>
              </a:rPr>
              <a:t>Button (8mm)</a:t>
            </a:r>
            <a:endParaRPr lang="en-US" sz="1400">
              <a:latin typeface="Tahoma" pitchFamily="34" charset="0"/>
              <a:ea typeface="PMingLiU" pitchFamily="18" charset="-120"/>
            </a:endParaRPr>
          </a:p>
        </p:txBody>
      </p:sp>
      <p:sp>
        <p:nvSpPr>
          <p:cNvPr id="45068" name="Text Box 13"/>
          <p:cNvSpPr txBox="1">
            <a:spLocks noChangeArrowheads="1"/>
          </p:cNvSpPr>
          <p:nvPr/>
        </p:nvSpPr>
        <p:spPr bwMode="auto">
          <a:xfrm>
            <a:off x="4529138" y="2711450"/>
            <a:ext cx="1360487"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en-US" sz="1200">
                <a:latin typeface="Tahoma" pitchFamily="34" charset="0"/>
                <a:ea typeface="PMingLiU" pitchFamily="18" charset="-120"/>
              </a:rPr>
              <a:t>Button (11mm)</a:t>
            </a:r>
            <a:endParaRPr lang="en-US" sz="1400">
              <a:latin typeface="Tahoma" pitchFamily="34" charset="0"/>
              <a:ea typeface="PMingLiU" pitchFamily="18" charset="-120"/>
            </a:endParaRPr>
          </a:p>
        </p:txBody>
      </p:sp>
      <p:sp>
        <p:nvSpPr>
          <p:cNvPr id="45069" name="Text Box 14"/>
          <p:cNvSpPr txBox="1">
            <a:spLocks noChangeArrowheads="1"/>
          </p:cNvSpPr>
          <p:nvPr/>
        </p:nvSpPr>
        <p:spPr bwMode="auto">
          <a:xfrm>
            <a:off x="4886325" y="3930650"/>
            <a:ext cx="804863"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en-US" sz="1200">
                <a:latin typeface="Tahoma" pitchFamily="34" charset="0"/>
                <a:ea typeface="PMingLiU" pitchFamily="18" charset="-120"/>
              </a:rPr>
              <a:t>Satellite</a:t>
            </a:r>
            <a:endParaRPr lang="en-US" sz="1400">
              <a:latin typeface="Tahoma" pitchFamily="34" charset="0"/>
              <a:ea typeface="PMingLiU" pitchFamily="18" charset="-120"/>
            </a:endParaRPr>
          </a:p>
        </p:txBody>
      </p:sp>
      <p:sp>
        <p:nvSpPr>
          <p:cNvPr id="45070" name="Text Box 15"/>
          <p:cNvSpPr txBox="1">
            <a:spLocks noChangeArrowheads="1"/>
          </p:cNvSpPr>
          <p:nvPr/>
        </p:nvSpPr>
        <p:spPr bwMode="auto">
          <a:xfrm>
            <a:off x="5159375" y="4692650"/>
            <a:ext cx="866775"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buClrTx/>
              <a:buFontTx/>
              <a:buNone/>
            </a:pPr>
            <a:r>
              <a:rPr lang="en-US" sz="1200">
                <a:latin typeface="Tahoma" pitchFamily="34" charset="0"/>
                <a:ea typeface="PMingLiU" pitchFamily="18" charset="-120"/>
              </a:rPr>
              <a:t>Propeller</a:t>
            </a:r>
            <a:endParaRPr lang="en-US" sz="1400">
              <a:latin typeface="Tahoma" pitchFamily="34" charset="0"/>
              <a:ea typeface="PMingLiU" pitchFamily="18" charset="-120"/>
            </a:endParaRPr>
          </a:p>
        </p:txBody>
      </p:sp>
    </p:spTree>
    <p:extLst>
      <p:ext uri="{BB962C8B-B14F-4D97-AF65-F5344CB8AC3E}">
        <p14:creationId xmlns:p14="http://schemas.microsoft.com/office/powerpoint/2010/main" xmlns="" val="1428059267"/>
      </p:ext>
    </p:extLst>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3" name="Text Box 3"/>
          <p:cNvSpPr txBox="1">
            <a:spLocks noChangeArrowheads="1"/>
          </p:cNvSpPr>
          <p:nvPr/>
        </p:nvSpPr>
        <p:spPr bwMode="auto">
          <a:xfrm>
            <a:off x="3103563" y="2700338"/>
            <a:ext cx="305276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600" i="1">
                <a:solidFill>
                  <a:schemeClr val="accent2"/>
                </a:solidFill>
                <a:latin typeface="Tahoma" pitchFamily="34" charset="0"/>
                <a:cs typeface="Tahoma" pitchFamily="34" charset="0"/>
              </a:rPr>
              <a:t>Monza </a:t>
            </a:r>
            <a:r>
              <a:rPr lang="zh-CN" altLang="en-US" sz="3600" i="1">
                <a:solidFill>
                  <a:schemeClr val="accent2"/>
                </a:solidFill>
                <a:latin typeface="Tahoma" pitchFamily="34" charset="0"/>
                <a:ea typeface="宋体" charset="-122"/>
                <a:cs typeface="Tahoma" pitchFamily="34" charset="0"/>
              </a:rPr>
              <a:t>特性</a:t>
            </a:r>
            <a:endParaRPr lang="en-US" sz="3600" i="1">
              <a:solidFill>
                <a:schemeClr val="accent2"/>
              </a:solidFill>
              <a:latin typeface="Tahoma" pitchFamily="34" charset="0"/>
              <a:cs typeface="Tahoma" pitchFamily="34" charset="0"/>
            </a:endParaRPr>
          </a:p>
        </p:txBody>
      </p:sp>
    </p:spTree>
    <p:extLst>
      <p:ext uri="{BB962C8B-B14F-4D97-AF65-F5344CB8AC3E}">
        <p14:creationId xmlns:p14="http://schemas.microsoft.com/office/powerpoint/2010/main" xmlns="" val="257346157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p:txBody>
          <a:bodyPr/>
          <a:lstStyle/>
          <a:p>
            <a:pPr eaLnBrk="1" hangingPunct="1"/>
            <a:endParaRPr lang="en-US" smtClean="0"/>
          </a:p>
        </p:txBody>
      </p:sp>
      <p:sp>
        <p:nvSpPr>
          <p:cNvPr id="13315" name="Content Placeholder 2"/>
          <p:cNvSpPr>
            <a:spLocks noGrp="1"/>
          </p:cNvSpPr>
          <p:nvPr>
            <p:ph idx="4294967295"/>
          </p:nvPr>
        </p:nvSpPr>
        <p:spPr/>
        <p:txBody>
          <a:bodyPr/>
          <a:lstStyle/>
          <a:p>
            <a:pPr eaLnBrk="1" hangingPunct="1"/>
            <a:endParaRPr lang="en-US" smtClean="0"/>
          </a:p>
        </p:txBody>
      </p:sp>
      <p:pic>
        <p:nvPicPr>
          <p:cNvPr id="13316"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7" name="Text Box 3"/>
          <p:cNvSpPr txBox="1">
            <a:spLocks noChangeArrowheads="1"/>
          </p:cNvSpPr>
          <p:nvPr/>
        </p:nvSpPr>
        <p:spPr bwMode="auto">
          <a:xfrm>
            <a:off x="3352800" y="2838450"/>
            <a:ext cx="244951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4400" i="1">
                <a:solidFill>
                  <a:schemeClr val="accent2"/>
                </a:solidFill>
                <a:latin typeface="Tahoma" pitchFamily="34" charset="0"/>
                <a:ea typeface="宋体" charset="-122"/>
                <a:cs typeface="Tahoma" pitchFamily="34" charset="0"/>
              </a:rPr>
              <a:t>射频功率</a:t>
            </a:r>
            <a:endParaRPr lang="en-US" sz="4400" i="1">
              <a:solidFill>
                <a:schemeClr val="accent2"/>
              </a:solidFill>
              <a:latin typeface="Tahoma" pitchFamily="34" charset="0"/>
              <a:ea typeface="宋体" charset="-122"/>
              <a:cs typeface="Tahoma" pitchFamily="34" charset="0"/>
            </a:endParaRPr>
          </a:p>
        </p:txBody>
      </p:sp>
      <p:sp>
        <p:nvSpPr>
          <p:cNvPr id="13318" name="Rectangle 5"/>
          <p:cNvSpPr>
            <a:spLocks noChangeArrowheads="1"/>
          </p:cNvSpPr>
          <p:nvPr/>
        </p:nvSpPr>
        <p:spPr bwMode="auto">
          <a:xfrm>
            <a:off x="2286000" y="4776788"/>
            <a:ext cx="4572000" cy="145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685800" lvl="1" indent="-228600">
              <a:buFont typeface="Arial" charset="0"/>
              <a:buChar char="•"/>
            </a:pPr>
            <a:r>
              <a:rPr lang="zh-CN" altLang="en-US" sz="2800">
                <a:ea typeface="宋体" charset="-122"/>
              </a:rPr>
              <a:t>单位</a:t>
            </a:r>
            <a:endParaRPr lang="en-US" sz="2800"/>
          </a:p>
          <a:p>
            <a:pPr marL="685800" lvl="1" indent="-228600">
              <a:buFont typeface="Arial" charset="0"/>
              <a:buChar char="•"/>
            </a:pPr>
            <a:r>
              <a:rPr lang="zh-CN" altLang="en-US" sz="2800">
                <a:ea typeface="宋体" charset="-122"/>
              </a:rPr>
              <a:t>天线增益</a:t>
            </a:r>
            <a:endParaRPr lang="en-US" sz="2800"/>
          </a:p>
          <a:p>
            <a:pPr marL="685800" lvl="1" indent="-228600">
              <a:buFont typeface="Arial" charset="0"/>
              <a:buChar char="•"/>
            </a:pPr>
            <a:r>
              <a:rPr lang="en-US" sz="2800"/>
              <a:t>EIRP vs. ERP</a:t>
            </a:r>
          </a:p>
        </p:txBody>
      </p:sp>
    </p:spTree>
    <p:extLst>
      <p:ext uri="{BB962C8B-B14F-4D97-AF65-F5344CB8AC3E}">
        <p14:creationId xmlns:p14="http://schemas.microsoft.com/office/powerpoint/2010/main" xmlns="" val="154980445"/>
      </p:ext>
    </p:extLst>
  </p:cSld>
  <p:clrMapOvr>
    <a:masterClrMapping/>
  </p:clrMapOvr>
  <p:transition spd="med">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0075" y="773113"/>
            <a:ext cx="7866063" cy="553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
        <p:nvSpPr>
          <p:cNvPr id="47107" name="Rectangle 3"/>
          <p:cNvSpPr>
            <a:spLocks noChangeArrowheads="1"/>
          </p:cNvSpPr>
          <p:nvPr/>
        </p:nvSpPr>
        <p:spPr bwMode="auto">
          <a:xfrm>
            <a:off x="447675" y="866775"/>
            <a:ext cx="615950" cy="5033963"/>
          </a:xfrm>
          <a:prstGeom prst="rect">
            <a:avLst/>
          </a:prstGeom>
          <a:solidFill>
            <a:schemeClr val="bg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
            <a:spAutoFit/>
          </a:bodyPr>
          <a:lstStyle/>
          <a:p>
            <a:endParaRPr lang="en-US"/>
          </a:p>
        </p:txBody>
      </p:sp>
      <p:sp>
        <p:nvSpPr>
          <p:cNvPr id="47108" name="Rectangle 4"/>
          <p:cNvSpPr>
            <a:spLocks noGrp="1" noChangeArrowheads="1"/>
          </p:cNvSpPr>
          <p:nvPr>
            <p:ph type="title"/>
          </p:nvPr>
        </p:nvSpPr>
        <p:spPr>
          <a:xfrm>
            <a:off x="304800" y="212725"/>
            <a:ext cx="8566150" cy="504825"/>
          </a:xfrm>
        </p:spPr>
        <p:txBody>
          <a:bodyPr/>
          <a:lstStyle/>
          <a:p>
            <a:r>
              <a:rPr lang="zh-CN" altLang="en-US" sz="2800" smtClean="0">
                <a:ea typeface="宋体" charset="-122"/>
              </a:rPr>
              <a:t>读写性能</a:t>
            </a:r>
            <a:endParaRPr lang="en-US" sz="2800" smtClean="0"/>
          </a:p>
        </p:txBody>
      </p:sp>
      <p:sp>
        <p:nvSpPr>
          <p:cNvPr id="47109" name="Text Box 5"/>
          <p:cNvSpPr txBox="1">
            <a:spLocks noChangeArrowheads="1"/>
          </p:cNvSpPr>
          <p:nvPr/>
        </p:nvSpPr>
        <p:spPr bwMode="auto">
          <a:xfrm>
            <a:off x="8256588" y="2225675"/>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18</a:t>
            </a:r>
          </a:p>
        </p:txBody>
      </p:sp>
      <p:sp>
        <p:nvSpPr>
          <p:cNvPr id="47110" name="Text Box 6"/>
          <p:cNvSpPr txBox="1">
            <a:spLocks noChangeArrowheads="1"/>
          </p:cNvSpPr>
          <p:nvPr/>
        </p:nvSpPr>
        <p:spPr bwMode="auto">
          <a:xfrm>
            <a:off x="8256588" y="2843213"/>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16</a:t>
            </a:r>
          </a:p>
        </p:txBody>
      </p:sp>
      <p:sp>
        <p:nvSpPr>
          <p:cNvPr id="47111" name="Text Box 7"/>
          <p:cNvSpPr txBox="1">
            <a:spLocks noChangeArrowheads="1"/>
          </p:cNvSpPr>
          <p:nvPr/>
        </p:nvSpPr>
        <p:spPr bwMode="auto">
          <a:xfrm>
            <a:off x="8256588" y="3459163"/>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14</a:t>
            </a:r>
          </a:p>
        </p:txBody>
      </p:sp>
      <p:sp>
        <p:nvSpPr>
          <p:cNvPr id="47112" name="Text Box 8"/>
          <p:cNvSpPr txBox="1">
            <a:spLocks noChangeArrowheads="1"/>
          </p:cNvSpPr>
          <p:nvPr/>
        </p:nvSpPr>
        <p:spPr bwMode="auto">
          <a:xfrm>
            <a:off x="8294688" y="5311775"/>
            <a:ext cx="147637"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8</a:t>
            </a:r>
          </a:p>
        </p:txBody>
      </p:sp>
      <p:sp>
        <p:nvSpPr>
          <p:cNvPr id="47113" name="Text Box 9"/>
          <p:cNvSpPr txBox="1">
            <a:spLocks noChangeArrowheads="1"/>
          </p:cNvSpPr>
          <p:nvPr/>
        </p:nvSpPr>
        <p:spPr bwMode="auto">
          <a:xfrm rot="-5400000">
            <a:off x="7250906" y="3096419"/>
            <a:ext cx="3017838"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600">
                <a:ea typeface="宋体" charset="-122"/>
              </a:rPr>
              <a:t>接理想偶极子天线灵敏度</a:t>
            </a:r>
            <a:r>
              <a:rPr lang="en-US" sz="1600"/>
              <a:t>(–dBm)</a:t>
            </a:r>
          </a:p>
        </p:txBody>
      </p:sp>
      <p:sp>
        <p:nvSpPr>
          <p:cNvPr id="47114" name="Text Box 10"/>
          <p:cNvSpPr txBox="1">
            <a:spLocks noChangeArrowheads="1"/>
          </p:cNvSpPr>
          <p:nvPr/>
        </p:nvSpPr>
        <p:spPr bwMode="auto">
          <a:xfrm>
            <a:off x="8256588" y="4694238"/>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10</a:t>
            </a:r>
          </a:p>
        </p:txBody>
      </p:sp>
      <p:sp>
        <p:nvSpPr>
          <p:cNvPr id="47115" name="Text Box 11"/>
          <p:cNvSpPr txBox="1">
            <a:spLocks noChangeArrowheads="1"/>
          </p:cNvSpPr>
          <p:nvPr/>
        </p:nvSpPr>
        <p:spPr bwMode="auto">
          <a:xfrm>
            <a:off x="8256588" y="4076700"/>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12</a:t>
            </a:r>
          </a:p>
        </p:txBody>
      </p:sp>
      <p:sp>
        <p:nvSpPr>
          <p:cNvPr id="47116" name="Text Box 12"/>
          <p:cNvSpPr txBox="1">
            <a:spLocks noChangeArrowheads="1"/>
          </p:cNvSpPr>
          <p:nvPr/>
        </p:nvSpPr>
        <p:spPr bwMode="auto">
          <a:xfrm>
            <a:off x="8281988" y="1608138"/>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20</a:t>
            </a:r>
          </a:p>
        </p:txBody>
      </p:sp>
      <p:sp>
        <p:nvSpPr>
          <p:cNvPr id="47117" name="Text Box 13"/>
          <p:cNvSpPr txBox="1">
            <a:spLocks noChangeArrowheads="1"/>
          </p:cNvSpPr>
          <p:nvPr/>
        </p:nvSpPr>
        <p:spPr bwMode="auto">
          <a:xfrm rot="-5400000">
            <a:off x="-884238" y="3124201"/>
            <a:ext cx="2441575"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600">
                <a:ea typeface="宋体" charset="-122"/>
              </a:rPr>
              <a:t>读距离（归一化</a:t>
            </a:r>
            <a:r>
              <a:rPr lang="en-US" sz="1600"/>
              <a:t>Monza1</a:t>
            </a:r>
            <a:r>
              <a:rPr lang="zh-CN" altLang="en-US" sz="1600">
                <a:ea typeface="宋体" charset="-122"/>
              </a:rPr>
              <a:t>）</a:t>
            </a:r>
            <a:endParaRPr lang="en-US" sz="1600"/>
          </a:p>
        </p:txBody>
      </p:sp>
      <p:sp>
        <p:nvSpPr>
          <p:cNvPr id="47118" name="Text Box 14"/>
          <p:cNvSpPr txBox="1">
            <a:spLocks noChangeArrowheads="1"/>
          </p:cNvSpPr>
          <p:nvPr/>
        </p:nvSpPr>
        <p:spPr bwMode="auto">
          <a:xfrm>
            <a:off x="8281988" y="992188"/>
            <a:ext cx="26035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22</a:t>
            </a:r>
          </a:p>
        </p:txBody>
      </p:sp>
      <p:sp>
        <p:nvSpPr>
          <p:cNvPr id="47119" name="Text Box 15"/>
          <p:cNvSpPr txBox="1">
            <a:spLocks noChangeArrowheads="1"/>
          </p:cNvSpPr>
          <p:nvPr/>
        </p:nvSpPr>
        <p:spPr bwMode="auto">
          <a:xfrm>
            <a:off x="585788" y="2238375"/>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1.58</a:t>
            </a:r>
          </a:p>
        </p:txBody>
      </p:sp>
      <p:sp>
        <p:nvSpPr>
          <p:cNvPr id="47120" name="Text Box 16"/>
          <p:cNvSpPr txBox="1">
            <a:spLocks noChangeArrowheads="1"/>
          </p:cNvSpPr>
          <p:nvPr/>
        </p:nvSpPr>
        <p:spPr bwMode="auto">
          <a:xfrm>
            <a:off x="585788" y="2855913"/>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1.26</a:t>
            </a:r>
          </a:p>
        </p:txBody>
      </p:sp>
      <p:sp>
        <p:nvSpPr>
          <p:cNvPr id="47121" name="Text Box 17"/>
          <p:cNvSpPr txBox="1">
            <a:spLocks noChangeArrowheads="1"/>
          </p:cNvSpPr>
          <p:nvPr/>
        </p:nvSpPr>
        <p:spPr bwMode="auto">
          <a:xfrm>
            <a:off x="585788" y="3471863"/>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1.00</a:t>
            </a:r>
          </a:p>
        </p:txBody>
      </p:sp>
      <p:sp>
        <p:nvSpPr>
          <p:cNvPr id="47122" name="Text Box 18"/>
          <p:cNvSpPr txBox="1">
            <a:spLocks noChangeArrowheads="1"/>
          </p:cNvSpPr>
          <p:nvPr/>
        </p:nvSpPr>
        <p:spPr bwMode="auto">
          <a:xfrm>
            <a:off x="585788" y="5324475"/>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0.50</a:t>
            </a:r>
          </a:p>
        </p:txBody>
      </p:sp>
      <p:sp>
        <p:nvSpPr>
          <p:cNvPr id="47123" name="Text Box 19"/>
          <p:cNvSpPr txBox="1">
            <a:spLocks noChangeArrowheads="1"/>
          </p:cNvSpPr>
          <p:nvPr/>
        </p:nvSpPr>
        <p:spPr bwMode="auto">
          <a:xfrm>
            <a:off x="585788" y="4706938"/>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0.63</a:t>
            </a:r>
          </a:p>
        </p:txBody>
      </p:sp>
      <p:sp>
        <p:nvSpPr>
          <p:cNvPr id="47124" name="Text Box 20"/>
          <p:cNvSpPr txBox="1">
            <a:spLocks noChangeArrowheads="1"/>
          </p:cNvSpPr>
          <p:nvPr/>
        </p:nvSpPr>
        <p:spPr bwMode="auto">
          <a:xfrm>
            <a:off x="585788" y="4089400"/>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0.79</a:t>
            </a:r>
          </a:p>
        </p:txBody>
      </p:sp>
      <p:sp>
        <p:nvSpPr>
          <p:cNvPr id="47125" name="Text Box 21"/>
          <p:cNvSpPr txBox="1">
            <a:spLocks noChangeArrowheads="1"/>
          </p:cNvSpPr>
          <p:nvPr/>
        </p:nvSpPr>
        <p:spPr bwMode="auto">
          <a:xfrm>
            <a:off x="611188" y="1620838"/>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2.00</a:t>
            </a:r>
          </a:p>
        </p:txBody>
      </p:sp>
      <p:sp>
        <p:nvSpPr>
          <p:cNvPr id="47126" name="Text Box 22"/>
          <p:cNvSpPr txBox="1">
            <a:spLocks noChangeArrowheads="1"/>
          </p:cNvSpPr>
          <p:nvPr/>
        </p:nvSpPr>
        <p:spPr bwMode="auto">
          <a:xfrm>
            <a:off x="611188" y="1004888"/>
            <a:ext cx="4302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600"/>
              <a:t>2.51</a:t>
            </a:r>
          </a:p>
        </p:txBody>
      </p:sp>
      <p:sp>
        <p:nvSpPr>
          <p:cNvPr id="47127" name="AutoShape 23"/>
          <p:cNvSpPr>
            <a:spLocks noChangeArrowheads="1"/>
          </p:cNvSpPr>
          <p:nvPr/>
        </p:nvSpPr>
        <p:spPr bwMode="auto">
          <a:xfrm rot="-629488">
            <a:off x="1919288" y="1214438"/>
            <a:ext cx="985837" cy="534987"/>
          </a:xfrm>
          <a:prstGeom prst="irregularSeal2">
            <a:avLst/>
          </a:prstGeom>
          <a:solidFill>
            <a:schemeClr val="accent2"/>
          </a:solidFill>
          <a:ln>
            <a:noFill/>
          </a:ln>
          <a:extLst>
            <a:ext uri="{91240B29-F687-4F45-9708-019B960494DF}">
              <a14:hiddenLine xmlns:a14="http://schemas.microsoft.com/office/drawing/2010/main" xmlns="" w="28575" algn="ctr">
                <a:solidFill>
                  <a:srgbClr val="000000"/>
                </a:solidFill>
                <a:miter lim="800000"/>
                <a:headEnd/>
                <a:tailEnd/>
              </a14:hiddenLine>
            </a:ext>
          </a:extLst>
        </p:spPr>
        <p:txBody>
          <a:bodyPr wrap="none" lIns="64008" tIns="64008" rIns="64008" bIns="64008" anchor="ctr"/>
          <a:lstStyle/>
          <a:p>
            <a:pPr marL="271463" indent="-271463" algn="ctr"/>
            <a:r>
              <a:rPr lang="zh-CN" altLang="en-US" sz="1400">
                <a:solidFill>
                  <a:schemeClr val="tx2"/>
                </a:solidFill>
                <a:ea typeface="宋体" charset="-122"/>
              </a:rPr>
              <a:t>新产品！</a:t>
            </a:r>
            <a:endParaRPr lang="en-US" sz="1400">
              <a:solidFill>
                <a:schemeClr val="tx2"/>
              </a:solidFill>
            </a:endParaRPr>
          </a:p>
        </p:txBody>
      </p:sp>
    </p:spTree>
    <p:extLst>
      <p:ext uri="{BB962C8B-B14F-4D97-AF65-F5344CB8AC3E}">
        <p14:creationId xmlns:p14="http://schemas.microsoft.com/office/powerpoint/2010/main" xmlns="" val="3400347343"/>
      </p:ext>
    </p:extLst>
  </p:cSld>
  <p:clrMapOvr>
    <a:masterClrMapping/>
  </p:clrMapOvr>
  <p:transition spd="med">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sz="2800" smtClean="0">
                <a:ea typeface="宋体" charset="-122"/>
              </a:rPr>
              <a:t>写灵敏度</a:t>
            </a:r>
            <a:r>
              <a:rPr lang="en-US" sz="2800" smtClean="0"/>
              <a:t>= </a:t>
            </a:r>
            <a:r>
              <a:rPr lang="zh-CN" altLang="en-US" sz="2800" smtClean="0">
                <a:ea typeface="宋体" charset="-122"/>
              </a:rPr>
              <a:t>可靠性</a:t>
            </a:r>
            <a:r>
              <a:rPr lang="en-US" sz="2800" smtClean="0"/>
              <a:t> = </a:t>
            </a:r>
            <a:r>
              <a:rPr lang="zh-CN" altLang="en-US" sz="2800" smtClean="0">
                <a:ea typeface="宋体" charset="-122"/>
              </a:rPr>
              <a:t>吞吐量</a:t>
            </a:r>
            <a:endParaRPr lang="en-US" sz="2800" smtClean="0"/>
          </a:p>
        </p:txBody>
      </p:sp>
      <p:sp>
        <p:nvSpPr>
          <p:cNvPr id="48131" name="Rectangle 3"/>
          <p:cNvSpPr>
            <a:spLocks noChangeArrowheads="1"/>
          </p:cNvSpPr>
          <p:nvPr/>
        </p:nvSpPr>
        <p:spPr bwMode="auto">
          <a:xfrm>
            <a:off x="0" y="22352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
            <a:spAutoFit/>
          </a:bodyPr>
          <a:lstStyle/>
          <a:p>
            <a:pPr>
              <a:spcBef>
                <a:spcPct val="0"/>
              </a:spcBef>
              <a:buClrTx/>
              <a:buFontTx/>
              <a:buNone/>
            </a:pPr>
            <a:endParaRPr lang="en-US" sz="1800" b="0"/>
          </a:p>
        </p:txBody>
      </p:sp>
      <p:sp>
        <p:nvSpPr>
          <p:cNvPr id="48132" name="Text Box 4"/>
          <p:cNvSpPr txBox="1">
            <a:spLocks noChangeArrowheads="1"/>
          </p:cNvSpPr>
          <p:nvPr/>
        </p:nvSpPr>
        <p:spPr bwMode="auto">
          <a:xfrm>
            <a:off x="481013" y="2595563"/>
            <a:ext cx="2579687"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u="sng"/>
              <a:t>DRM (20µs Tari, 250kHz M=4)</a:t>
            </a:r>
          </a:p>
        </p:txBody>
      </p:sp>
      <p:sp>
        <p:nvSpPr>
          <p:cNvPr id="48133" name="Text Box 5"/>
          <p:cNvSpPr txBox="1">
            <a:spLocks noChangeArrowheads="1"/>
          </p:cNvSpPr>
          <p:nvPr/>
        </p:nvSpPr>
        <p:spPr bwMode="auto">
          <a:xfrm>
            <a:off x="481013" y="4265613"/>
            <a:ext cx="370840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u="sng"/>
              <a:t>Max Throughput (6.25µs Tari, 640kHz M=1)</a:t>
            </a:r>
          </a:p>
        </p:txBody>
      </p:sp>
      <p:graphicFrame>
        <p:nvGraphicFramePr>
          <p:cNvPr id="103430" name="Group 6"/>
          <p:cNvGraphicFramePr>
            <a:graphicFrameLocks noGrp="1"/>
          </p:cNvGraphicFramePr>
          <p:nvPr/>
        </p:nvGraphicFramePr>
        <p:xfrm>
          <a:off x="403225" y="984250"/>
          <a:ext cx="8435975" cy="1400176"/>
        </p:xfrm>
        <a:graphic>
          <a:graphicData uri="http://schemas.openxmlformats.org/drawingml/2006/table">
            <a:tbl>
              <a:tblPr/>
              <a:tblGrid>
                <a:gridCol w="2203450"/>
                <a:gridCol w="2346325"/>
                <a:gridCol w="3886200"/>
              </a:tblGrid>
              <a:tr h="279400">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bg1"/>
                          </a:solidFill>
                          <a:effectLst/>
                          <a:latin typeface="Arial" charset="0"/>
                          <a:ea typeface="宋体" charset="-122"/>
                          <a:cs typeface="Arial" charset="0"/>
                        </a:rPr>
                        <a:t>标签芯片</a:t>
                      </a:r>
                      <a:endParaRPr kumimoji="0" lang="en-US" sz="1400" b="1" i="0" u="none" strike="noStrike" cap="none" normalizeH="0" baseline="0" smtClean="0">
                        <a:ln>
                          <a:noFill/>
                        </a:ln>
                        <a:solidFill>
                          <a:schemeClr val="bg1"/>
                        </a:solidFill>
                        <a:effectLst/>
                        <a:latin typeface="Arial" charset="0"/>
                        <a:cs typeface="Arial" charset="0"/>
                      </a:endParaRPr>
                    </a:p>
                  </a:txBody>
                  <a:tcPr marL="54000" marR="54000" marT="18000" marB="1800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bg1"/>
                          </a:solidFill>
                          <a:effectLst/>
                          <a:latin typeface="Arial" charset="0"/>
                          <a:ea typeface="宋体" charset="-122"/>
                          <a:cs typeface="Arial" charset="0"/>
                        </a:rPr>
                        <a:t>最优写模式</a:t>
                      </a:r>
                      <a:endParaRPr kumimoji="0" lang="en-US" sz="1400" b="1" i="0" u="none" strike="noStrike" cap="none" normalizeH="0" baseline="0" smtClean="0">
                        <a:ln>
                          <a:noFill/>
                        </a:ln>
                        <a:solidFill>
                          <a:schemeClr val="bg1"/>
                        </a:solidFill>
                        <a:effectLst/>
                        <a:latin typeface="Arial" charset="0"/>
                        <a:cs typeface="Arial" charset="0"/>
                      </a:endParaRPr>
                    </a:p>
                  </a:txBody>
                  <a:tcPr marL="54000" marR="54000" marT="18000" marB="18000"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bg1"/>
                          </a:solidFill>
                          <a:effectLst/>
                          <a:latin typeface="Arial" charset="0"/>
                          <a:ea typeface="宋体" charset="-122"/>
                          <a:cs typeface="Arial" charset="0"/>
                        </a:rPr>
                        <a:t>每分钟最大编码数量</a:t>
                      </a:r>
                      <a:r>
                        <a:rPr kumimoji="0" lang="en-US" sz="1400" b="1" i="0" u="none" strike="noStrike" cap="none" normalizeH="0" baseline="0" smtClean="0">
                          <a:ln>
                            <a:noFill/>
                          </a:ln>
                          <a:solidFill>
                            <a:schemeClr val="bg1"/>
                          </a:solidFill>
                          <a:effectLst/>
                          <a:latin typeface="Arial" charset="0"/>
                          <a:cs typeface="Arial" charset="0"/>
                        </a:rPr>
                        <a:t> (DRM/MTP)</a:t>
                      </a:r>
                    </a:p>
                  </a:txBody>
                  <a:tcPr marL="54000" marR="54000" marT="18000" marB="18000"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280988">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bg1"/>
                          </a:solidFill>
                          <a:effectLst/>
                          <a:latin typeface="Arial" charset="0"/>
                          <a:cs typeface="Arial" charset="0"/>
                        </a:rPr>
                        <a:t>Impinj Monza 4 / 5</a:t>
                      </a:r>
                    </a:p>
                  </a:txBody>
                  <a:tcPr marL="54000" marR="54000" marT="18000" marB="1800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32-bit BlockWrite</a:t>
                      </a:r>
                    </a:p>
                  </a:txBody>
                  <a:tcPr marL="54000" marR="54000" marT="18000" marB="18000"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1905 / 3636</a:t>
                      </a:r>
                    </a:p>
                  </a:txBody>
                  <a:tcPr marL="54000" marR="54000" marT="18000" marB="18000"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279400">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bg1"/>
                          </a:solidFill>
                          <a:effectLst/>
                          <a:latin typeface="Arial" charset="0"/>
                          <a:cs typeface="Arial" charset="0"/>
                        </a:rPr>
                        <a:t>Impinj Monza 3</a:t>
                      </a:r>
                    </a:p>
                  </a:txBody>
                  <a:tcPr marL="54000" marR="54000" marT="18000" marB="1800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16-bit BlockWrite</a:t>
                      </a:r>
                    </a:p>
                  </a:txBody>
                  <a:tcPr marL="54000" marR="54000" marT="18000" marB="18000"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932 / 1379</a:t>
                      </a:r>
                    </a:p>
                  </a:txBody>
                  <a:tcPr marL="54000" marR="54000" marT="18000" marB="18000"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280988">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bg1"/>
                          </a:solidFill>
                          <a:effectLst/>
                          <a:latin typeface="Arial" charset="0"/>
                          <a:cs typeface="Arial" charset="0"/>
                        </a:rPr>
                        <a:t>Alien Higgs-3</a:t>
                      </a:r>
                    </a:p>
                  </a:txBody>
                  <a:tcPr marL="54000" marR="54000" marT="18000" marB="1800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32-bit BlockWrite</a:t>
                      </a:r>
                    </a:p>
                  </a:txBody>
                  <a:tcPr marL="54000" marR="54000" marT="18000" marB="18000"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1648 / 2941</a:t>
                      </a:r>
                    </a:p>
                  </a:txBody>
                  <a:tcPr marL="54000" marR="54000" marT="18000" marB="18000"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279400">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bg1"/>
                          </a:solidFill>
                          <a:effectLst/>
                          <a:latin typeface="Arial" charset="0"/>
                          <a:cs typeface="Arial" charset="0"/>
                        </a:rPr>
                        <a:t>NXP G2iL</a:t>
                      </a:r>
                    </a:p>
                  </a:txBody>
                  <a:tcPr marL="54000" marR="54000" marT="18000" marB="1800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16-bit BlockWrite</a:t>
                      </a:r>
                    </a:p>
                  </a:txBody>
                  <a:tcPr marL="54000" marR="54000" marT="18000" marB="18000"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5000"/>
                        </a:spcBef>
                        <a:spcAft>
                          <a:spcPct val="0"/>
                        </a:spcAft>
                        <a:buClr>
                          <a:schemeClr val="tx2"/>
                        </a:buClr>
                        <a:buSzTx/>
                        <a:buFont typeface="Tahoma" pitchFamily="34" charset="0"/>
                        <a:buNone/>
                        <a:tabLst/>
                      </a:pPr>
                      <a:r>
                        <a:rPr kumimoji="0" lang="en-US" sz="1400" b="0" i="0" u="none" strike="noStrike" cap="none" normalizeH="0" baseline="0" smtClean="0">
                          <a:ln>
                            <a:noFill/>
                          </a:ln>
                          <a:solidFill>
                            <a:schemeClr val="tx1"/>
                          </a:solidFill>
                          <a:effectLst/>
                          <a:latin typeface="Arial" charset="0"/>
                          <a:cs typeface="Arial" charset="0"/>
                        </a:rPr>
                        <a:t>443 / 559</a:t>
                      </a:r>
                    </a:p>
                  </a:txBody>
                  <a:tcPr marL="54000" marR="54000" marT="18000" marB="18000"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pic>
        <p:nvPicPr>
          <p:cNvPr id="48160" name="Picture 32"/>
          <p:cNvPicPr>
            <a:picLocks noChangeArrowheads="1"/>
          </p:cNvPicPr>
          <p:nvPr/>
        </p:nvPicPr>
        <p:blipFill>
          <a:blip r:embed="rId3" cstate="print">
            <a:extLst>
              <a:ext uri="{28A0092B-C50C-407E-A947-70E740481C1C}">
                <a14:useLocalDpi xmlns:a14="http://schemas.microsoft.com/office/drawing/2010/main" xmlns="" val="0"/>
              </a:ext>
            </a:extLst>
          </a:blip>
          <a:srcRect l="73856" r="17120" b="-6006"/>
          <a:stretch>
            <a:fillRect/>
          </a:stretch>
        </p:blipFill>
        <p:spPr bwMode="auto">
          <a:xfrm>
            <a:off x="5422900" y="6015038"/>
            <a:ext cx="228600"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pic>
        <p:nvPicPr>
          <p:cNvPr id="48161" name="Picture 33"/>
          <p:cNvPicPr>
            <a:picLocks noChangeAspect="1" noChangeArrowheads="1"/>
          </p:cNvPicPr>
          <p:nvPr/>
        </p:nvPicPr>
        <p:blipFill>
          <a:blip r:embed="rId4" cstate="print">
            <a:extLst>
              <a:ext uri="{28A0092B-C50C-407E-A947-70E740481C1C}">
                <a14:useLocalDpi xmlns:a14="http://schemas.microsoft.com/office/drawing/2010/main" xmlns="" val="0"/>
              </a:ext>
            </a:extLst>
          </a:blip>
          <a:srcRect l="21164" t="-9558" r="77890"/>
          <a:stretch>
            <a:fillRect/>
          </a:stretch>
        </p:blipFill>
        <p:spPr bwMode="auto">
          <a:xfrm>
            <a:off x="3532188" y="6015038"/>
            <a:ext cx="82550" cy="15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pic>
        <p:nvPicPr>
          <p:cNvPr id="48162" name="Picture 34"/>
          <p:cNvPicPr>
            <a:picLocks noChangeAspect="1" noChangeArrowheads="1"/>
          </p:cNvPicPr>
          <p:nvPr/>
        </p:nvPicPr>
        <p:blipFill>
          <a:blip r:embed="rId4" cstate="print">
            <a:extLst>
              <a:ext uri="{28A0092B-C50C-407E-A947-70E740481C1C}">
                <a14:useLocalDpi xmlns:a14="http://schemas.microsoft.com/office/drawing/2010/main" xmlns="" val="0"/>
              </a:ext>
            </a:extLst>
          </a:blip>
          <a:srcRect l="18292" t="-5147" r="79326" b="-5147"/>
          <a:stretch>
            <a:fillRect/>
          </a:stretch>
        </p:blipFill>
        <p:spPr bwMode="auto">
          <a:xfrm>
            <a:off x="2463800" y="6013450"/>
            <a:ext cx="207963" cy="16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
        <p:nvSpPr>
          <p:cNvPr id="48163" name="Text Box 35"/>
          <p:cNvSpPr txBox="1">
            <a:spLocks noChangeArrowheads="1"/>
          </p:cNvSpPr>
          <p:nvPr/>
        </p:nvSpPr>
        <p:spPr bwMode="auto">
          <a:xfrm>
            <a:off x="2717800" y="6003925"/>
            <a:ext cx="307975"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0" tIns="0" rIns="0" bIns="0"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200">
                <a:ea typeface="宋体" charset="-122"/>
              </a:rPr>
              <a:t>盘点</a:t>
            </a:r>
            <a:endParaRPr lang="en-US" sz="1200"/>
          </a:p>
        </p:txBody>
      </p:sp>
      <p:sp>
        <p:nvSpPr>
          <p:cNvPr id="48164" name="Text Box 36"/>
          <p:cNvSpPr txBox="1">
            <a:spLocks noChangeArrowheads="1"/>
          </p:cNvSpPr>
          <p:nvPr/>
        </p:nvSpPr>
        <p:spPr bwMode="auto">
          <a:xfrm>
            <a:off x="3641725" y="6003925"/>
            <a:ext cx="461963"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0" tIns="0" rIns="0" bIns="0"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200">
                <a:ea typeface="宋体" charset="-122"/>
              </a:rPr>
              <a:t>安全态</a:t>
            </a:r>
            <a:endParaRPr lang="en-US" sz="1200"/>
          </a:p>
        </p:txBody>
      </p:sp>
      <p:sp>
        <p:nvSpPr>
          <p:cNvPr id="48165" name="Text Box 37"/>
          <p:cNvSpPr txBox="1">
            <a:spLocks noChangeArrowheads="1"/>
          </p:cNvSpPr>
          <p:nvPr/>
        </p:nvSpPr>
        <p:spPr bwMode="auto">
          <a:xfrm>
            <a:off x="4921250" y="6003925"/>
            <a:ext cx="153988"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0" tIns="0" rIns="0" bIns="0"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200">
                <a:ea typeface="宋体" charset="-122"/>
              </a:rPr>
              <a:t>写</a:t>
            </a:r>
            <a:endParaRPr lang="en-US" sz="1200"/>
          </a:p>
        </p:txBody>
      </p:sp>
      <p:sp>
        <p:nvSpPr>
          <p:cNvPr id="48166" name="Text Box 38"/>
          <p:cNvSpPr txBox="1">
            <a:spLocks noChangeArrowheads="1"/>
          </p:cNvSpPr>
          <p:nvPr/>
        </p:nvSpPr>
        <p:spPr bwMode="auto">
          <a:xfrm>
            <a:off x="5686425" y="6003925"/>
            <a:ext cx="153988"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0" tIns="0" rIns="0" bIns="0"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200">
                <a:ea typeface="宋体" charset="-122"/>
              </a:rPr>
              <a:t>锁</a:t>
            </a:r>
            <a:endParaRPr lang="en-US" sz="1200"/>
          </a:p>
        </p:txBody>
      </p:sp>
      <p:pic>
        <p:nvPicPr>
          <p:cNvPr id="48167" name="Picture 39" descr="Higgs3_EPC_Permalock_DRM"/>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2925" y="3659188"/>
            <a:ext cx="3471863"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68" name="Picture 40" descr="NXPG2iL_EPC_Permalock_DRM"/>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2925" y="3886200"/>
            <a:ext cx="6746875"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69" name="Picture 41" descr="NXPG2iL_EPC_Permalock_FM0"/>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52450" y="5514975"/>
            <a:ext cx="5813425"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0" name="Picture 42" descr="Higgs3_EPC_Permalock_FM0"/>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52450" y="5297488"/>
            <a:ext cx="2943225"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1" name="Picture 43" descr="Higgs3_EPC_Permalock_DRM"/>
          <p:cNvPicPr>
            <a:picLocks noChangeAspect="1" noChangeArrowheads="1"/>
          </p:cNvPicPr>
          <p:nvPr/>
        </p:nvPicPr>
        <p:blipFill>
          <a:blip r:embed="rId9" cstate="print">
            <a:extLst>
              <a:ext uri="{28A0092B-C50C-407E-A947-70E740481C1C}">
                <a14:useLocalDpi xmlns:a14="http://schemas.microsoft.com/office/drawing/2010/main" xmlns="" val="0"/>
              </a:ext>
            </a:extLst>
          </a:blip>
          <a:srcRect l="57059" r="35809"/>
          <a:stretch>
            <a:fillRect/>
          </a:stretch>
        </p:blipFill>
        <p:spPr bwMode="auto">
          <a:xfrm>
            <a:off x="4667250" y="6019800"/>
            <a:ext cx="2286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2" name="Picture 44" descr="Monza3_EPC_Permalock_DRM"/>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19113" y="3422650"/>
            <a:ext cx="4395787"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3" name="Picture 45" descr="Monza3_EPC_Permalock_FM0"/>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552450" y="5081588"/>
            <a:ext cx="370840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4" name="Picture 46" descr="Monza5_EPC_Permalock_FM0"/>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52450" y="4648200"/>
            <a:ext cx="281305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5" name="Picture 47" descr="Monza4_EPC_Permalock_DRM"/>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42925" y="3206750"/>
            <a:ext cx="3309938"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6" name="Picture 48" descr="Monza4_EPC_Permalock_FM0"/>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52450" y="4864100"/>
            <a:ext cx="281305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77" name="Picture 49" descr="Monza5_EPC_Permalock_DRM"/>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542925" y="2981325"/>
            <a:ext cx="3309938"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37854201"/>
      </p:ext>
    </p:extLst>
  </p:cSld>
  <p:clrMapOvr>
    <a:masterClrMapping/>
  </p:clrMapOvr>
  <p:transition spd="med">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088" y="0"/>
            <a:ext cx="8831262" cy="812800"/>
          </a:xfrm>
        </p:spPr>
        <p:txBody>
          <a:bodyPr/>
          <a:lstStyle/>
          <a:p>
            <a:r>
              <a:rPr lang="zh-CN" altLang="en-US" smtClean="0">
                <a:ea typeface="宋体" charset="-122"/>
              </a:rPr>
              <a:t>特性</a:t>
            </a:r>
            <a:endParaRPr lang="en-US" smtClean="0"/>
          </a:p>
        </p:txBody>
      </p:sp>
      <p:grpSp>
        <p:nvGrpSpPr>
          <p:cNvPr id="49155" name="Group 3"/>
          <p:cNvGrpSpPr>
            <a:grpSpLocks/>
          </p:cNvGrpSpPr>
          <p:nvPr/>
        </p:nvGrpSpPr>
        <p:grpSpPr bwMode="auto">
          <a:xfrm>
            <a:off x="192088" y="2436813"/>
            <a:ext cx="7959725" cy="993775"/>
            <a:chOff x="121" y="2274"/>
            <a:chExt cx="5014" cy="626"/>
          </a:xfrm>
        </p:grpSpPr>
        <p:sp>
          <p:nvSpPr>
            <p:cNvPr id="49177" name="Rectangle 4"/>
            <p:cNvSpPr>
              <a:spLocks noChangeArrowheads="1"/>
            </p:cNvSpPr>
            <p:nvPr/>
          </p:nvSpPr>
          <p:spPr bwMode="auto">
            <a:xfrm>
              <a:off x="121" y="2294"/>
              <a:ext cx="2130" cy="583"/>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algn="ctr">
                <a:spcBef>
                  <a:spcPct val="20000"/>
                </a:spcBef>
                <a:buClr>
                  <a:schemeClr val="tx2"/>
                </a:buClr>
              </a:pPr>
              <a:r>
                <a:rPr lang="en-US" sz="1800">
                  <a:solidFill>
                    <a:schemeClr val="accent2"/>
                  </a:solidFill>
                </a:rPr>
                <a:t>FastID™ Mode</a:t>
              </a:r>
            </a:p>
            <a:p>
              <a:pPr algn="ctr">
                <a:spcBef>
                  <a:spcPct val="20000"/>
                </a:spcBef>
                <a:buClr>
                  <a:schemeClr val="tx2"/>
                </a:buClr>
              </a:pPr>
              <a:r>
                <a:rPr lang="zh-CN" altLang="en-US" sz="1800">
                  <a:solidFill>
                    <a:schemeClr val="accent2"/>
                  </a:solidFill>
                  <a:ea typeface="宋体" charset="-122"/>
                </a:rPr>
                <a:t>适合防伪应用</a:t>
              </a:r>
              <a:endParaRPr lang="en-US" sz="1800">
                <a:solidFill>
                  <a:schemeClr val="accent2"/>
                </a:solidFill>
              </a:endParaRPr>
            </a:p>
          </p:txBody>
        </p:sp>
        <p:pic>
          <p:nvPicPr>
            <p:cNvPr id="49178"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473" y="2307"/>
              <a:ext cx="1590" cy="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49179" name="Picture 6" descr="purse-expensiv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90" y="2274"/>
              <a:ext cx="545" cy="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9156" name="Group 7"/>
          <p:cNvGrpSpPr>
            <a:grpSpLocks/>
          </p:cNvGrpSpPr>
          <p:nvPr/>
        </p:nvGrpSpPr>
        <p:grpSpPr bwMode="auto">
          <a:xfrm>
            <a:off x="193675" y="1069975"/>
            <a:ext cx="8193088" cy="1146175"/>
            <a:chOff x="122" y="1429"/>
            <a:chExt cx="5161" cy="722"/>
          </a:xfrm>
        </p:grpSpPr>
        <p:sp>
          <p:nvSpPr>
            <p:cNvPr id="49162" name="Rectangle 8"/>
            <p:cNvSpPr>
              <a:spLocks noChangeArrowheads="1"/>
            </p:cNvSpPr>
            <p:nvPr/>
          </p:nvSpPr>
          <p:spPr bwMode="auto">
            <a:xfrm>
              <a:off x="122" y="1477"/>
              <a:ext cx="2130" cy="583"/>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algn="ctr">
                <a:spcBef>
                  <a:spcPct val="20000"/>
                </a:spcBef>
                <a:buClr>
                  <a:schemeClr val="tx2"/>
                </a:buClr>
              </a:pPr>
              <a:r>
                <a:rPr lang="en-US" sz="1800" dirty="0" err="1">
                  <a:solidFill>
                    <a:schemeClr val="accent2"/>
                  </a:solidFill>
                </a:rPr>
                <a:t>TagFocus</a:t>
              </a:r>
              <a:r>
                <a:rPr lang="en-US" sz="1800" dirty="0">
                  <a:solidFill>
                    <a:schemeClr val="accent2"/>
                  </a:solidFill>
                </a:rPr>
                <a:t>™ Mode</a:t>
              </a:r>
            </a:p>
            <a:p>
              <a:pPr algn="ctr">
                <a:spcBef>
                  <a:spcPct val="20000"/>
                </a:spcBef>
                <a:buClr>
                  <a:schemeClr val="tx2"/>
                </a:buClr>
              </a:pPr>
              <a:r>
                <a:rPr lang="zh-CN" altLang="en-US" sz="1800" dirty="0">
                  <a:solidFill>
                    <a:schemeClr val="accent2"/>
                  </a:solidFill>
                  <a:ea typeface="宋体" charset="-122"/>
                </a:rPr>
                <a:t>能够更快更好盘点</a:t>
              </a:r>
              <a:endParaRPr lang="en-US" sz="1800" dirty="0">
                <a:solidFill>
                  <a:schemeClr val="accent2"/>
                </a:solidFill>
              </a:endParaRPr>
            </a:p>
          </p:txBody>
        </p:sp>
        <p:pic>
          <p:nvPicPr>
            <p:cNvPr id="49163" name="Picture 9" descr="jeans on the shelf 9969727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444" y="1518"/>
              <a:ext cx="839" cy="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9164" name="Group 10"/>
            <p:cNvGrpSpPr>
              <a:grpSpLocks/>
            </p:cNvGrpSpPr>
            <p:nvPr/>
          </p:nvGrpSpPr>
          <p:grpSpPr bwMode="auto">
            <a:xfrm>
              <a:off x="2541" y="1429"/>
              <a:ext cx="1456" cy="722"/>
              <a:chOff x="2452" y="1742"/>
              <a:chExt cx="1456" cy="722"/>
            </a:xfrm>
          </p:grpSpPr>
          <p:grpSp>
            <p:nvGrpSpPr>
              <p:cNvPr id="49165" name="Group 11"/>
              <p:cNvGrpSpPr>
                <a:grpSpLocks/>
              </p:cNvGrpSpPr>
              <p:nvPr/>
            </p:nvGrpSpPr>
            <p:grpSpPr bwMode="auto">
              <a:xfrm>
                <a:off x="2772" y="1742"/>
                <a:ext cx="792" cy="722"/>
                <a:chOff x="2438" y="1772"/>
                <a:chExt cx="1038" cy="876"/>
              </a:xfrm>
            </p:grpSpPr>
            <p:grpSp>
              <p:nvGrpSpPr>
                <p:cNvPr id="49168" name="Group 12"/>
                <p:cNvGrpSpPr>
                  <a:grpSpLocks/>
                </p:cNvGrpSpPr>
                <p:nvPr/>
              </p:nvGrpSpPr>
              <p:grpSpPr bwMode="auto">
                <a:xfrm>
                  <a:off x="2473" y="1948"/>
                  <a:ext cx="819" cy="439"/>
                  <a:chOff x="153" y="1800"/>
                  <a:chExt cx="819" cy="439"/>
                </a:xfrm>
              </p:grpSpPr>
              <p:pic>
                <p:nvPicPr>
                  <p:cNvPr id="49175" name="Picture 13" descr="ad-223-tag-with-monza-3-red"/>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53" y="1931"/>
                    <a:ext cx="722" cy="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76" name="Picture 14" descr="ad-223-tag-with-monza-3-red"/>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50" y="1800"/>
                    <a:ext cx="722" cy="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9169" name="Picture 15" descr="ad-223-tag-with-monza-3-sm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749" y="2139"/>
                  <a:ext cx="727"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70" name="Picture 16" descr="ad-223-tag-with-monza-3-sm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438" y="2012"/>
                  <a:ext cx="727"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71" name="Picture 17" descr="ad-223-tag-with-monza-3-sm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503" y="2241"/>
                  <a:ext cx="727"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72" name="Picture 18" descr="ad-223-tag-with-monza-3-sm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600" y="2338"/>
                  <a:ext cx="727"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73" name="Picture 19" descr="ad-223-tag-with-monza-3-sm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445" y="1867"/>
                  <a:ext cx="727"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74" name="Picture 20" descr="ad-223-tag-with-monza-3-sm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578" y="1772"/>
                  <a:ext cx="727"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9166" name="Text Box 21"/>
              <p:cNvSpPr txBox="1">
                <a:spLocks noChangeArrowheads="1"/>
              </p:cNvSpPr>
              <p:nvPr/>
            </p:nvSpPr>
            <p:spPr bwMode="auto">
              <a:xfrm>
                <a:off x="2452" y="2039"/>
                <a:ext cx="344"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a:solidFill>
                      <a:schemeClr val="accent1"/>
                    </a:solidFill>
                    <a:latin typeface="Arial Black" pitchFamily="34" charset="0"/>
                    <a:ea typeface="PMingLiU" pitchFamily="18" charset="-120"/>
                  </a:rPr>
                  <a:t>“A”</a:t>
                </a:r>
              </a:p>
            </p:txBody>
          </p:sp>
          <p:sp>
            <p:nvSpPr>
              <p:cNvPr id="49167" name="Text Box 22"/>
              <p:cNvSpPr txBox="1">
                <a:spLocks noChangeArrowheads="1"/>
              </p:cNvSpPr>
              <p:nvPr/>
            </p:nvSpPr>
            <p:spPr bwMode="auto">
              <a:xfrm>
                <a:off x="3564" y="2023"/>
                <a:ext cx="344"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a:solidFill>
                      <a:schemeClr val="accent1"/>
                    </a:solidFill>
                    <a:latin typeface="Arial Black" pitchFamily="34" charset="0"/>
                    <a:ea typeface="PMingLiU" pitchFamily="18" charset="-120"/>
                  </a:rPr>
                  <a:t>“B”</a:t>
                </a:r>
              </a:p>
            </p:txBody>
          </p:sp>
        </p:grpSp>
      </p:grpSp>
      <p:grpSp>
        <p:nvGrpSpPr>
          <p:cNvPr id="2" name="Group 1"/>
          <p:cNvGrpSpPr/>
          <p:nvPr/>
        </p:nvGrpSpPr>
        <p:grpSpPr>
          <a:xfrm>
            <a:off x="192088" y="3560765"/>
            <a:ext cx="5880100" cy="1127124"/>
            <a:chOff x="192088" y="3992565"/>
            <a:chExt cx="5880100" cy="1127124"/>
          </a:xfrm>
        </p:grpSpPr>
        <p:sp>
          <p:nvSpPr>
            <p:cNvPr id="49157" name="Rectangle 23"/>
            <p:cNvSpPr>
              <a:spLocks noChangeArrowheads="1"/>
            </p:cNvSpPr>
            <p:nvPr/>
          </p:nvSpPr>
          <p:spPr bwMode="auto">
            <a:xfrm>
              <a:off x="192088" y="4194175"/>
              <a:ext cx="3381375" cy="925513"/>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algn="ctr">
                <a:spcBef>
                  <a:spcPct val="20000"/>
                </a:spcBef>
                <a:buClr>
                  <a:schemeClr val="tx2"/>
                </a:buClr>
              </a:pPr>
              <a:r>
                <a:rPr lang="en-US" sz="1800" dirty="0" smtClean="0">
                  <a:solidFill>
                    <a:schemeClr val="accent2"/>
                  </a:solidFill>
                </a:rPr>
                <a:t>True 3D</a:t>
              </a:r>
              <a:r>
                <a:rPr lang="en-US" sz="1800" baseline="30000" dirty="0" smtClean="0">
                  <a:solidFill>
                    <a:schemeClr val="accent2"/>
                  </a:solidFill>
                </a:rPr>
                <a:t>TM</a:t>
              </a:r>
              <a:endParaRPr lang="en-US" sz="1800" baseline="30000" dirty="0">
                <a:solidFill>
                  <a:schemeClr val="accent2"/>
                </a:solidFill>
              </a:endParaRPr>
            </a:p>
            <a:p>
              <a:pPr algn="ctr">
                <a:spcBef>
                  <a:spcPct val="20000"/>
                </a:spcBef>
                <a:buClr>
                  <a:schemeClr val="tx2"/>
                </a:buClr>
              </a:pPr>
              <a:r>
                <a:rPr lang="zh-CN" altLang="en-US" sz="1800" dirty="0">
                  <a:solidFill>
                    <a:schemeClr val="accent2"/>
                  </a:solidFill>
                  <a:ea typeface="宋体" charset="-122"/>
                </a:rPr>
                <a:t>适</a:t>
              </a:r>
              <a:r>
                <a:rPr lang="zh-CN" altLang="en-US" sz="1800" dirty="0" smtClean="0">
                  <a:solidFill>
                    <a:schemeClr val="accent2"/>
                  </a:solidFill>
                  <a:ea typeface="宋体" charset="-122"/>
                </a:rPr>
                <a:t>合标签摆放不规则</a:t>
              </a:r>
              <a:endParaRPr lang="en-US" sz="1800" dirty="0">
                <a:solidFill>
                  <a:schemeClr val="accent2"/>
                </a:solidFill>
              </a:endParaRPr>
            </a:p>
          </p:txBody>
        </p:sp>
        <p:graphicFrame>
          <p:nvGraphicFramePr>
            <p:cNvPr id="28" name="Object 40"/>
            <p:cNvGraphicFramePr>
              <a:graphicFrameLocks noChangeAspect="1"/>
            </p:cNvGraphicFramePr>
            <p:nvPr>
              <p:extLst>
                <p:ext uri="{D42A27DB-BD31-4B8C-83A1-F6EECF244321}">
                  <p14:modId xmlns:p14="http://schemas.microsoft.com/office/powerpoint/2010/main" xmlns="" val="2513729575"/>
                </p:ext>
              </p:extLst>
            </p:nvPr>
          </p:nvGraphicFramePr>
          <p:xfrm>
            <a:off x="4701727" y="3992565"/>
            <a:ext cx="1370461" cy="1127124"/>
          </p:xfrm>
          <a:graphic>
            <a:graphicData uri="http://schemas.openxmlformats.org/presentationml/2006/ole">
              <p:oleObj spid="_x0000_s28675" r:id="rId9" imgW="792847" imgH="792847" progId="AutoSketch.Drawing.9">
                <p:embed/>
              </p:oleObj>
            </a:graphicData>
          </a:graphic>
        </p:graphicFrame>
      </p:grpSp>
      <p:grpSp>
        <p:nvGrpSpPr>
          <p:cNvPr id="56" name="Group 55"/>
          <p:cNvGrpSpPr/>
          <p:nvPr/>
        </p:nvGrpSpPr>
        <p:grpSpPr>
          <a:xfrm>
            <a:off x="204788" y="4927600"/>
            <a:ext cx="7339012" cy="1244600"/>
            <a:chOff x="204788" y="4927600"/>
            <a:chExt cx="7339012" cy="1244600"/>
          </a:xfrm>
        </p:grpSpPr>
        <p:sp>
          <p:nvSpPr>
            <p:cNvPr id="53" name="Rectangle 23"/>
            <p:cNvSpPr>
              <a:spLocks noChangeArrowheads="1"/>
            </p:cNvSpPr>
            <p:nvPr/>
          </p:nvSpPr>
          <p:spPr bwMode="auto">
            <a:xfrm>
              <a:off x="204788" y="5095875"/>
              <a:ext cx="3381375" cy="925513"/>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algn="ctr">
                <a:spcBef>
                  <a:spcPct val="20000"/>
                </a:spcBef>
                <a:buClr>
                  <a:schemeClr val="tx2"/>
                </a:buClr>
              </a:pPr>
              <a:r>
                <a:rPr lang="en-US" sz="1800" dirty="0" smtClean="0">
                  <a:solidFill>
                    <a:schemeClr val="accent2"/>
                  </a:solidFill>
                </a:rPr>
                <a:t>QT</a:t>
              </a:r>
              <a:r>
                <a:rPr lang="en-US" sz="1800" baseline="30000" dirty="0" smtClean="0">
                  <a:solidFill>
                    <a:schemeClr val="accent2"/>
                  </a:solidFill>
                </a:rPr>
                <a:t>TM</a:t>
              </a:r>
              <a:endParaRPr lang="en-US" sz="1800" baseline="30000" dirty="0">
                <a:solidFill>
                  <a:schemeClr val="accent2"/>
                </a:solidFill>
              </a:endParaRPr>
            </a:p>
            <a:p>
              <a:pPr algn="ctr">
                <a:spcBef>
                  <a:spcPct val="20000"/>
                </a:spcBef>
                <a:buClr>
                  <a:schemeClr val="tx2"/>
                </a:buClr>
              </a:pPr>
              <a:r>
                <a:rPr lang="zh-CN" altLang="en-US" sz="1800" dirty="0">
                  <a:solidFill>
                    <a:schemeClr val="accent2"/>
                  </a:solidFill>
                  <a:ea typeface="宋体" charset="-122"/>
                </a:rPr>
                <a:t>支</a:t>
              </a:r>
              <a:r>
                <a:rPr lang="zh-CN" altLang="en-US" sz="1800" dirty="0" smtClean="0">
                  <a:solidFill>
                    <a:schemeClr val="accent2"/>
                  </a:solidFill>
                  <a:ea typeface="宋体" charset="-122"/>
                </a:rPr>
                <a:t>持读保护，信息安全</a:t>
              </a:r>
              <a:endParaRPr lang="en-US" sz="1800" dirty="0">
                <a:solidFill>
                  <a:schemeClr val="accent2"/>
                </a:solidFill>
              </a:endParaRPr>
            </a:p>
          </p:txBody>
        </p:sp>
        <p:sp>
          <p:nvSpPr>
            <p:cNvPr id="20" name="Rectangle 19"/>
            <p:cNvSpPr/>
            <p:nvPr/>
          </p:nvSpPr>
          <p:spPr>
            <a:xfrm>
              <a:off x="4148138" y="4927600"/>
              <a:ext cx="3395662" cy="124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flipV="1">
            <a:off x="5363369" y="4927600"/>
            <a:ext cx="0" cy="12446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93564" y="5372100"/>
            <a:ext cx="1061074" cy="400110"/>
          </a:xfrm>
          <a:prstGeom prst="rect">
            <a:avLst/>
          </a:prstGeom>
          <a:noFill/>
        </p:spPr>
        <p:txBody>
          <a:bodyPr wrap="square" rtlCol="0">
            <a:spAutoFit/>
          </a:bodyPr>
          <a:lstStyle/>
          <a:p>
            <a:r>
              <a:rPr lang="en-US" dirty="0"/>
              <a:t>P</a:t>
            </a:r>
            <a:r>
              <a:rPr lang="en-US" dirty="0" smtClean="0"/>
              <a:t>rivate</a:t>
            </a:r>
            <a:endParaRPr lang="en-US" dirty="0"/>
          </a:p>
        </p:txBody>
      </p:sp>
      <p:sp>
        <p:nvSpPr>
          <p:cNvPr id="79" name="TextBox 78"/>
          <p:cNvSpPr txBox="1"/>
          <p:nvPr/>
        </p:nvSpPr>
        <p:spPr>
          <a:xfrm>
            <a:off x="6549713" y="5372100"/>
            <a:ext cx="1061074" cy="400110"/>
          </a:xfrm>
          <a:prstGeom prst="rect">
            <a:avLst/>
          </a:prstGeom>
          <a:noFill/>
        </p:spPr>
        <p:txBody>
          <a:bodyPr wrap="square" rtlCol="0">
            <a:spAutoFit/>
          </a:bodyPr>
          <a:lstStyle/>
          <a:p>
            <a:r>
              <a:rPr lang="en-US" dirty="0" smtClean="0"/>
              <a:t>Public</a:t>
            </a:r>
            <a:endParaRPr lang="en-US" dirty="0"/>
          </a:p>
        </p:txBody>
      </p:sp>
      <p:cxnSp>
        <p:nvCxnSpPr>
          <p:cNvPr id="82" name="Straight Connector 81"/>
          <p:cNvCxnSpPr/>
          <p:nvPr/>
        </p:nvCxnSpPr>
        <p:spPr>
          <a:xfrm flipV="1">
            <a:off x="6265069" y="4889500"/>
            <a:ext cx="0" cy="124460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588015" y="4927600"/>
            <a:ext cx="492443" cy="1304203"/>
          </a:xfrm>
          <a:prstGeom prst="rect">
            <a:avLst/>
          </a:prstGeom>
          <a:noFill/>
        </p:spPr>
        <p:txBody>
          <a:bodyPr vert="eaVert" wrap="none" rtlCol="0">
            <a:spAutoFit/>
          </a:bodyPr>
          <a:lstStyle/>
          <a:p>
            <a:r>
              <a:rPr lang="en-US" b="1" dirty="0" smtClean="0">
                <a:solidFill>
                  <a:srgbClr val="FF0000"/>
                </a:solidFill>
              </a:rPr>
              <a:t>Password</a:t>
            </a:r>
            <a:endParaRPr lang="en-US" b="1" dirty="0">
              <a:solidFill>
                <a:srgbClr val="FF0000"/>
              </a:solidFill>
            </a:endParaRPr>
          </a:p>
        </p:txBody>
      </p:sp>
    </p:spTree>
    <p:extLst>
      <p:ext uri="{BB962C8B-B14F-4D97-AF65-F5344CB8AC3E}">
        <p14:creationId xmlns:p14="http://schemas.microsoft.com/office/powerpoint/2010/main" xmlns="" val="2786159392"/>
      </p:ext>
    </p:extLst>
  </p:cSld>
  <p:clrMapOvr>
    <a:masterClrMapping/>
  </p:clrMapOvr>
  <p:transition spd="med">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11138" y="1816100"/>
            <a:ext cx="1300162" cy="696913"/>
            <a:chOff x="153" y="1800"/>
            <a:chExt cx="819" cy="439"/>
          </a:xfrm>
        </p:grpSpPr>
        <p:pic>
          <p:nvPicPr>
            <p:cNvPr id="50207" name="Picture 3" descr="ad-223-tag-with-monza-3-re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3" y="1931"/>
              <a:ext cx="722" cy="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208" name="Picture 4" descr="ad-223-tag-with-monza-3-re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0" y="1800"/>
              <a:ext cx="722" cy="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0179" name="Rectangle 5"/>
          <p:cNvSpPr>
            <a:spLocks noGrp="1" noChangeArrowheads="1"/>
          </p:cNvSpPr>
          <p:nvPr>
            <p:ph type="title"/>
          </p:nvPr>
        </p:nvSpPr>
        <p:spPr>
          <a:xfrm>
            <a:off x="184150" y="0"/>
            <a:ext cx="8839200" cy="674688"/>
          </a:xfrm>
        </p:spPr>
        <p:txBody>
          <a:bodyPr/>
          <a:lstStyle/>
          <a:p>
            <a:r>
              <a:rPr lang="en-US" smtClean="0"/>
              <a:t>TagFocus™ </a:t>
            </a:r>
            <a:r>
              <a:rPr lang="zh-CN" altLang="en-US" smtClean="0">
                <a:ea typeface="宋体" charset="-122"/>
              </a:rPr>
              <a:t>获取难读标签</a:t>
            </a:r>
            <a:endParaRPr lang="en-US" smtClean="0"/>
          </a:p>
        </p:txBody>
      </p:sp>
      <p:pic>
        <p:nvPicPr>
          <p:cNvPr id="50180"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32375" y="3532188"/>
            <a:ext cx="3886200" cy="263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7"/>
          <p:cNvGrpSpPr>
            <a:grpSpLocks/>
          </p:cNvGrpSpPr>
          <p:nvPr/>
        </p:nvGrpSpPr>
        <p:grpSpPr bwMode="auto">
          <a:xfrm>
            <a:off x="4629150" y="869950"/>
            <a:ext cx="4514850" cy="4845050"/>
            <a:chOff x="2916" y="548"/>
            <a:chExt cx="2844" cy="3052"/>
          </a:xfrm>
        </p:grpSpPr>
        <p:pic>
          <p:nvPicPr>
            <p:cNvPr id="50199" name="Picture 8"/>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170" y="548"/>
              <a:ext cx="2448" cy="1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200" name="Text Box 9"/>
            <p:cNvSpPr txBox="1">
              <a:spLocks noChangeArrowheads="1"/>
            </p:cNvSpPr>
            <p:nvPr/>
          </p:nvSpPr>
          <p:spPr bwMode="auto">
            <a:xfrm>
              <a:off x="3566" y="709"/>
              <a:ext cx="862" cy="217"/>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solidFill>
                    <a:schemeClr val="bg1"/>
                  </a:solidFill>
                  <a:ea typeface="PMingLiU" pitchFamily="18" charset="-120"/>
                </a:rPr>
                <a:t>TagFocus </a:t>
              </a:r>
              <a:r>
                <a:rPr lang="zh-CN" altLang="en-US" sz="1400">
                  <a:solidFill>
                    <a:schemeClr val="bg1"/>
                  </a:solidFill>
                  <a:ea typeface="PMingLiU" pitchFamily="18" charset="-120"/>
                </a:rPr>
                <a:t>关闭</a:t>
              </a:r>
              <a:endParaRPr lang="en-US" sz="1400">
                <a:solidFill>
                  <a:schemeClr val="bg1"/>
                </a:solidFill>
                <a:ea typeface="PMingLiU" pitchFamily="18" charset="-120"/>
              </a:endParaRPr>
            </a:p>
          </p:txBody>
        </p:sp>
        <p:sp>
          <p:nvSpPr>
            <p:cNvPr id="50201" name="Text Box 10"/>
            <p:cNvSpPr txBox="1">
              <a:spLocks noChangeArrowheads="1"/>
            </p:cNvSpPr>
            <p:nvPr/>
          </p:nvSpPr>
          <p:spPr bwMode="auto">
            <a:xfrm>
              <a:off x="3586" y="2383"/>
              <a:ext cx="862" cy="217"/>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solidFill>
                    <a:schemeClr val="bg1"/>
                  </a:solidFill>
                  <a:ea typeface="PMingLiU" pitchFamily="18" charset="-120"/>
                </a:rPr>
                <a:t>TagFocus </a:t>
              </a:r>
              <a:r>
                <a:rPr lang="zh-CN" altLang="en-US" sz="1400">
                  <a:solidFill>
                    <a:schemeClr val="bg1"/>
                  </a:solidFill>
                  <a:ea typeface="PMingLiU" pitchFamily="18" charset="-120"/>
                </a:rPr>
                <a:t>打开</a:t>
              </a:r>
              <a:endParaRPr lang="en-US" sz="1400">
                <a:solidFill>
                  <a:schemeClr val="bg1"/>
                </a:solidFill>
                <a:ea typeface="PMingLiU" pitchFamily="18" charset="-120"/>
              </a:endParaRPr>
            </a:p>
          </p:txBody>
        </p:sp>
        <p:sp>
          <p:nvSpPr>
            <p:cNvPr id="50202" name="AutoShape 11"/>
            <p:cNvSpPr>
              <a:spLocks noChangeArrowheads="1"/>
            </p:cNvSpPr>
            <p:nvPr/>
          </p:nvSpPr>
          <p:spPr bwMode="auto">
            <a:xfrm>
              <a:off x="5026" y="1714"/>
              <a:ext cx="129" cy="324"/>
            </a:xfrm>
            <a:prstGeom prst="upDownArrow">
              <a:avLst>
                <a:gd name="adj1" fmla="val 50000"/>
                <a:gd name="adj2" fmla="val 50233"/>
              </a:avLst>
            </a:prstGeom>
            <a:solidFill>
              <a:schemeClr val="tx2"/>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anchor="ctr"/>
            <a:lstStyle/>
            <a:p>
              <a:endParaRPr lang="en-US"/>
            </a:p>
          </p:txBody>
        </p:sp>
        <p:sp>
          <p:nvSpPr>
            <p:cNvPr id="50203" name="Text Box 12"/>
            <p:cNvSpPr txBox="1">
              <a:spLocks noChangeArrowheads="1"/>
            </p:cNvSpPr>
            <p:nvPr/>
          </p:nvSpPr>
          <p:spPr bwMode="auto">
            <a:xfrm>
              <a:off x="4572" y="1028"/>
              <a:ext cx="698" cy="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400">
                  <a:solidFill>
                    <a:schemeClr val="tx2"/>
                  </a:solidFill>
                  <a:ea typeface="PMingLiU" pitchFamily="18" charset="-120"/>
                </a:rPr>
                <a:t>盘点中多个标签盘点到</a:t>
              </a:r>
              <a:r>
                <a:rPr lang="en-US" altLang="zh-CN" sz="1400">
                  <a:solidFill>
                    <a:schemeClr val="tx2"/>
                  </a:solidFill>
                  <a:ea typeface="PMingLiU" pitchFamily="18" charset="-120"/>
                </a:rPr>
                <a:t>2</a:t>
              </a:r>
              <a:r>
                <a:rPr lang="zh-CN" altLang="en-US" sz="1400">
                  <a:solidFill>
                    <a:schemeClr val="tx2"/>
                  </a:solidFill>
                  <a:ea typeface="PMingLiU" pitchFamily="18" charset="-120"/>
                </a:rPr>
                <a:t>次</a:t>
              </a:r>
              <a:endParaRPr lang="en-US" sz="1400">
                <a:solidFill>
                  <a:schemeClr val="tx2"/>
                </a:solidFill>
                <a:ea typeface="PMingLiU" pitchFamily="18" charset="-120"/>
              </a:endParaRPr>
            </a:p>
          </p:txBody>
        </p:sp>
        <p:sp>
          <p:nvSpPr>
            <p:cNvPr id="50204" name="Line 13"/>
            <p:cNvSpPr>
              <a:spLocks noChangeShapeType="1"/>
            </p:cNvSpPr>
            <p:nvPr/>
          </p:nvSpPr>
          <p:spPr bwMode="auto">
            <a:xfrm>
              <a:off x="5098" y="3470"/>
              <a:ext cx="0" cy="130"/>
            </a:xfrm>
            <a:prstGeom prst="line">
              <a:avLst/>
            </a:prstGeom>
            <a:noFill/>
            <a:ln w="28575">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0205" name="Text Box 14"/>
            <p:cNvSpPr txBox="1">
              <a:spLocks noChangeArrowheads="1"/>
            </p:cNvSpPr>
            <p:nvPr/>
          </p:nvSpPr>
          <p:spPr bwMode="auto">
            <a:xfrm>
              <a:off x="4588" y="3022"/>
              <a:ext cx="7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400">
                  <a:solidFill>
                    <a:schemeClr val="hlink"/>
                  </a:solidFill>
                  <a:ea typeface="PMingLiU" pitchFamily="18" charset="-120"/>
                </a:rPr>
                <a:t>减少重复盘点的次数</a:t>
              </a:r>
              <a:endParaRPr lang="en-US" sz="1400">
                <a:solidFill>
                  <a:schemeClr val="hlink"/>
                </a:solidFill>
                <a:ea typeface="PMingLiU" pitchFamily="18" charset="-120"/>
              </a:endParaRPr>
            </a:p>
          </p:txBody>
        </p:sp>
        <p:sp>
          <p:nvSpPr>
            <p:cNvPr id="50206" name="Line 15"/>
            <p:cNvSpPr>
              <a:spLocks noChangeShapeType="1"/>
            </p:cNvSpPr>
            <p:nvPr/>
          </p:nvSpPr>
          <p:spPr bwMode="auto">
            <a:xfrm>
              <a:off x="2916" y="2210"/>
              <a:ext cx="2844" cy="0"/>
            </a:xfrm>
            <a:prstGeom prst="line">
              <a:avLst/>
            </a:prstGeom>
            <a:noFill/>
            <a:ln w="9525">
              <a:solidFill>
                <a:schemeClr val="bg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pic>
        <p:nvPicPr>
          <p:cNvPr id="87056" name="Picture 16" descr="DSCF068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73075" y="3440113"/>
            <a:ext cx="3608388" cy="2706687"/>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
        <p:nvSpPr>
          <p:cNvPr id="50183" name="AutoShape 17"/>
          <p:cNvSpPr>
            <a:spLocks noChangeArrowheads="1"/>
          </p:cNvSpPr>
          <p:nvPr/>
        </p:nvSpPr>
        <p:spPr bwMode="auto">
          <a:xfrm>
            <a:off x="1470025" y="933450"/>
            <a:ext cx="2000250" cy="503238"/>
          </a:xfrm>
          <a:prstGeom prst="rightArrow">
            <a:avLst>
              <a:gd name="adj1" fmla="val 50157"/>
              <a:gd name="adj2" fmla="val 59253"/>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anchor="ctr"/>
          <a:lstStyle/>
          <a:p>
            <a:pPr algn="ctr" eaLnBrk="1" hangingPunct="1">
              <a:spcBef>
                <a:spcPct val="0"/>
              </a:spcBef>
              <a:buClrTx/>
              <a:buFontTx/>
              <a:buNone/>
            </a:pPr>
            <a:r>
              <a:rPr lang="en-US" sz="1400" b="0">
                <a:solidFill>
                  <a:schemeClr val="bg1"/>
                </a:solidFill>
                <a:ea typeface="PMingLiU" pitchFamily="18" charset="-120"/>
              </a:rPr>
              <a:t>EPC Gen2 “S1” </a:t>
            </a:r>
            <a:r>
              <a:rPr lang="zh-CN" altLang="en-US" sz="1400" b="0">
                <a:solidFill>
                  <a:schemeClr val="bg1"/>
                </a:solidFill>
                <a:ea typeface="PMingLiU" pitchFamily="18" charset="-120"/>
              </a:rPr>
              <a:t>标识</a:t>
            </a:r>
            <a:endParaRPr lang="en-US" sz="1400" b="0">
              <a:solidFill>
                <a:schemeClr val="bg1"/>
              </a:solidFill>
              <a:ea typeface="PMingLiU" pitchFamily="18" charset="-120"/>
            </a:endParaRPr>
          </a:p>
        </p:txBody>
      </p:sp>
      <p:sp>
        <p:nvSpPr>
          <p:cNvPr id="50184" name="Text Box 18"/>
          <p:cNvSpPr txBox="1">
            <a:spLocks noChangeArrowheads="1"/>
          </p:cNvSpPr>
          <p:nvPr/>
        </p:nvSpPr>
        <p:spPr bwMode="auto">
          <a:xfrm>
            <a:off x="442913" y="1016000"/>
            <a:ext cx="7953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a:solidFill>
                  <a:schemeClr val="accent1"/>
                </a:solidFill>
                <a:latin typeface="Arial Black" pitchFamily="34" charset="0"/>
                <a:ea typeface="PMingLiU" pitchFamily="18" charset="-120"/>
              </a:rPr>
              <a:t>“A” </a:t>
            </a:r>
            <a:r>
              <a:rPr lang="zh-CN" altLang="en-US" sz="1600">
                <a:solidFill>
                  <a:schemeClr val="accent1"/>
                </a:solidFill>
                <a:latin typeface="Arial Black" pitchFamily="34" charset="0"/>
                <a:ea typeface="PMingLiU" pitchFamily="18" charset="-120"/>
              </a:rPr>
              <a:t>态</a:t>
            </a:r>
            <a:endParaRPr lang="en-US" sz="1600">
              <a:solidFill>
                <a:schemeClr val="accent1"/>
              </a:solidFill>
              <a:latin typeface="Arial Black" pitchFamily="34" charset="0"/>
              <a:ea typeface="PMingLiU" pitchFamily="18" charset="-120"/>
            </a:endParaRPr>
          </a:p>
        </p:txBody>
      </p:sp>
      <p:sp>
        <p:nvSpPr>
          <p:cNvPr id="50185" name="Text Box 19"/>
          <p:cNvSpPr txBox="1">
            <a:spLocks noChangeArrowheads="1"/>
          </p:cNvSpPr>
          <p:nvPr/>
        </p:nvSpPr>
        <p:spPr bwMode="auto">
          <a:xfrm>
            <a:off x="3725863" y="1016000"/>
            <a:ext cx="823912"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a:solidFill>
                  <a:schemeClr val="accent1"/>
                </a:solidFill>
                <a:latin typeface="Arial Black" pitchFamily="34" charset="0"/>
                <a:ea typeface="PMingLiU" pitchFamily="18" charset="-120"/>
              </a:rPr>
              <a:t>“B” </a:t>
            </a:r>
            <a:r>
              <a:rPr lang="zh-CN" altLang="en-US" sz="1600">
                <a:solidFill>
                  <a:schemeClr val="accent1"/>
                </a:solidFill>
                <a:latin typeface="Arial Black" pitchFamily="34" charset="0"/>
                <a:ea typeface="PMingLiU" pitchFamily="18" charset="-120"/>
              </a:rPr>
              <a:t>态</a:t>
            </a:r>
            <a:endParaRPr lang="en-US" sz="1600">
              <a:solidFill>
                <a:schemeClr val="accent1"/>
              </a:solidFill>
              <a:latin typeface="Arial Black" pitchFamily="34" charset="0"/>
              <a:ea typeface="PMingLiU" pitchFamily="18" charset="-120"/>
            </a:endParaRPr>
          </a:p>
        </p:txBody>
      </p:sp>
      <p:pic>
        <p:nvPicPr>
          <p:cNvPr id="87060" name="Picture 20"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49288" y="2119313"/>
            <a:ext cx="1154112"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1" name="Picture 21"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55575" y="1917700"/>
            <a:ext cx="1154113"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2" name="Picture 22"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58763" y="2281238"/>
            <a:ext cx="1154112"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3" name="Picture 23"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12750" y="2435225"/>
            <a:ext cx="1154113"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4" name="Picture 24"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66688" y="1687513"/>
            <a:ext cx="1154112"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5" name="Picture 25"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7825" y="1536700"/>
            <a:ext cx="1154113"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6" name="Picture 26"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08363" y="1525588"/>
            <a:ext cx="1154112"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7" name="Picture 27"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244850" y="1679575"/>
            <a:ext cx="1154113"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68" name="Picture 28" descr="ad-223-tag-with-monza-3-sma"/>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35388" y="2119313"/>
            <a:ext cx="1154112"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29"/>
          <p:cNvGrpSpPr>
            <a:grpSpLocks/>
          </p:cNvGrpSpPr>
          <p:nvPr/>
        </p:nvGrpSpPr>
        <p:grpSpPr bwMode="auto">
          <a:xfrm>
            <a:off x="7339013" y="3762375"/>
            <a:ext cx="1262062" cy="509588"/>
            <a:chOff x="4623" y="2370"/>
            <a:chExt cx="795" cy="321"/>
          </a:xfrm>
        </p:grpSpPr>
        <p:sp>
          <p:nvSpPr>
            <p:cNvPr id="50197" name="Text Box 30"/>
            <p:cNvSpPr txBox="1">
              <a:spLocks noChangeArrowheads="1"/>
            </p:cNvSpPr>
            <p:nvPr/>
          </p:nvSpPr>
          <p:spPr bwMode="auto">
            <a:xfrm>
              <a:off x="4623" y="2497"/>
              <a:ext cx="79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400">
                  <a:solidFill>
                    <a:schemeClr val="hlink"/>
                  </a:solidFill>
                  <a:ea typeface="PMingLiU" pitchFamily="18" charset="-120"/>
                </a:rPr>
                <a:t>盘点标签更快</a:t>
              </a:r>
              <a:endParaRPr lang="en-US" sz="1400">
                <a:solidFill>
                  <a:schemeClr val="hlink"/>
                </a:solidFill>
                <a:ea typeface="PMingLiU" pitchFamily="18" charset="-120"/>
              </a:endParaRPr>
            </a:p>
          </p:txBody>
        </p:sp>
        <p:sp>
          <p:nvSpPr>
            <p:cNvPr id="50198" name="Line 31"/>
            <p:cNvSpPr>
              <a:spLocks noChangeShapeType="1"/>
            </p:cNvSpPr>
            <p:nvPr/>
          </p:nvSpPr>
          <p:spPr bwMode="auto">
            <a:xfrm flipH="1" flipV="1">
              <a:off x="4656" y="2370"/>
              <a:ext cx="60" cy="180"/>
            </a:xfrm>
            <a:prstGeom prst="line">
              <a:avLst/>
            </a:prstGeom>
            <a:noFill/>
            <a:ln w="28575">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87072" name="Rectangle 32"/>
          <p:cNvSpPr>
            <a:spLocks noChangeArrowheads="1"/>
          </p:cNvSpPr>
          <p:nvPr/>
        </p:nvSpPr>
        <p:spPr bwMode="auto">
          <a:xfrm>
            <a:off x="4149725" y="3521075"/>
            <a:ext cx="4994275" cy="2667000"/>
          </a:xfrm>
          <a:prstGeom prst="rect">
            <a:avLst/>
          </a:prstGeom>
          <a:solidFill>
            <a:schemeClr val="bg1"/>
          </a:solidFill>
          <a:ln w="9525" algn="ctr">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xmlns="" val="8613484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1.38889E-6 4.81481E-6 L 0.33819 4.81481E-6 " pathEditMode="relative" rAng="0" ptsTypes="AA">
                                      <p:cBhvr>
                                        <p:cTn id="6" dur="500" fill="hold"/>
                                        <p:tgtEl>
                                          <p:spTgt spid="87060"/>
                                        </p:tgtEl>
                                        <p:attrNameLst>
                                          <p:attrName>ppt_x</p:attrName>
                                          <p:attrName>ppt_y</p:attrName>
                                        </p:attrNameLst>
                                      </p:cBhvr>
                                      <p:rCtr x="16910" y="0"/>
                                    </p:animMotion>
                                  </p:childTnLst>
                                </p:cTn>
                              </p:par>
                            </p:childTnLst>
                          </p:cTn>
                        </p:par>
                        <p:par>
                          <p:cTn id="7" fill="hold" nodeType="afterGroup">
                            <p:stCondLst>
                              <p:cond delay="500"/>
                            </p:stCondLst>
                            <p:childTnLst>
                              <p:par>
                                <p:cTn id="8" presetID="63" presetClass="path" presetSubtype="0" accel="50000" decel="50000" fill="hold" nodeType="afterEffect">
                                  <p:stCondLst>
                                    <p:cond delay="0"/>
                                  </p:stCondLst>
                                  <p:childTnLst>
                                    <p:animMotion origin="layout" path="M 1.38889E-6 4.81481E-6 L 0.33819 4.81481E-6 " pathEditMode="relative" rAng="0" ptsTypes="AA">
                                      <p:cBhvr>
                                        <p:cTn id="9" dur="500" fill="hold"/>
                                        <p:tgtEl>
                                          <p:spTgt spid="87061"/>
                                        </p:tgtEl>
                                        <p:attrNameLst>
                                          <p:attrName>ppt_x</p:attrName>
                                          <p:attrName>ppt_y</p:attrName>
                                        </p:attrNameLst>
                                      </p:cBhvr>
                                      <p:rCtr x="16910" y="0"/>
                                    </p:animMotion>
                                  </p:childTnLst>
                                </p:cTn>
                              </p:par>
                            </p:childTnLst>
                          </p:cTn>
                        </p:par>
                        <p:par>
                          <p:cTn id="10" fill="hold" nodeType="afterGroup">
                            <p:stCondLst>
                              <p:cond delay="1000"/>
                            </p:stCondLst>
                            <p:childTnLst>
                              <p:par>
                                <p:cTn id="11" presetID="63" presetClass="path" presetSubtype="0" accel="50000" decel="50000" fill="hold" nodeType="afterEffect">
                                  <p:stCondLst>
                                    <p:cond delay="0"/>
                                  </p:stCondLst>
                                  <p:childTnLst>
                                    <p:animMotion origin="layout" path="M 1.38889E-6 4.81481E-6 L 0.33819 4.81481E-6 " pathEditMode="relative" rAng="0" ptsTypes="AA">
                                      <p:cBhvr>
                                        <p:cTn id="12" dur="500" fill="hold"/>
                                        <p:tgtEl>
                                          <p:spTgt spid="87062"/>
                                        </p:tgtEl>
                                        <p:attrNameLst>
                                          <p:attrName>ppt_x</p:attrName>
                                          <p:attrName>ppt_y</p:attrName>
                                        </p:attrNameLst>
                                      </p:cBhvr>
                                      <p:rCtr x="16910" y="0"/>
                                    </p:animMotion>
                                  </p:childTnLst>
                                </p:cTn>
                              </p:par>
                            </p:childTnLst>
                          </p:cTn>
                        </p:par>
                        <p:par>
                          <p:cTn id="13" fill="hold" nodeType="afterGroup">
                            <p:stCondLst>
                              <p:cond delay="1500"/>
                            </p:stCondLst>
                            <p:childTnLst>
                              <p:par>
                                <p:cTn id="14" presetID="63" presetClass="path" presetSubtype="0" accel="50000" decel="50000" fill="hold" nodeType="afterEffect">
                                  <p:stCondLst>
                                    <p:cond delay="0"/>
                                  </p:stCondLst>
                                  <p:childTnLst>
                                    <p:animMotion origin="layout" path="M 1.38889E-6 4.81481E-6 L 0.33819 4.81481E-6 " pathEditMode="relative" rAng="0" ptsTypes="AA">
                                      <p:cBhvr>
                                        <p:cTn id="15" dur="500" fill="hold"/>
                                        <p:tgtEl>
                                          <p:spTgt spid="87063"/>
                                        </p:tgtEl>
                                        <p:attrNameLst>
                                          <p:attrName>ppt_x</p:attrName>
                                          <p:attrName>ppt_y</p:attrName>
                                        </p:attrNameLst>
                                      </p:cBhvr>
                                      <p:rCtr x="16910" y="0"/>
                                    </p:animMotion>
                                  </p:childTnLst>
                                </p:cTn>
                              </p:par>
                            </p:childTnLst>
                          </p:cTn>
                        </p:par>
                        <p:par>
                          <p:cTn id="16" fill="hold" nodeType="afterGroup">
                            <p:stCondLst>
                              <p:cond delay="2000"/>
                            </p:stCondLst>
                            <p:childTnLst>
                              <p:par>
                                <p:cTn id="17" presetID="63" presetClass="path" presetSubtype="0" accel="50000" decel="50000" fill="hold" nodeType="afterEffect">
                                  <p:stCondLst>
                                    <p:cond delay="0"/>
                                  </p:stCondLst>
                                  <p:childTnLst>
                                    <p:animMotion origin="layout" path="M 1.38889E-6 4.81481E-6 L 0.33819 4.81481E-6 " pathEditMode="relative" rAng="0" ptsTypes="AA">
                                      <p:cBhvr>
                                        <p:cTn id="18" dur="500" fill="hold"/>
                                        <p:tgtEl>
                                          <p:spTgt spid="87064"/>
                                        </p:tgtEl>
                                        <p:attrNameLst>
                                          <p:attrName>ppt_x</p:attrName>
                                          <p:attrName>ppt_y</p:attrName>
                                        </p:attrNameLst>
                                      </p:cBhvr>
                                      <p:rCtr x="16910" y="0"/>
                                    </p:animMotion>
                                  </p:childTnLst>
                                </p:cTn>
                              </p:par>
                            </p:childTnLst>
                          </p:cTn>
                        </p:par>
                        <p:par>
                          <p:cTn id="19" fill="hold" nodeType="afterGroup">
                            <p:stCondLst>
                              <p:cond delay="2500"/>
                            </p:stCondLst>
                            <p:childTnLst>
                              <p:par>
                                <p:cTn id="20" presetID="63" presetClass="path" presetSubtype="0" accel="50000" decel="50000" fill="hold" nodeType="afterEffect">
                                  <p:stCondLst>
                                    <p:cond delay="0"/>
                                  </p:stCondLst>
                                  <p:childTnLst>
                                    <p:animMotion origin="layout" path="M 1.38889E-6 4.81481E-6 L 0.33819 4.81481E-6 " pathEditMode="relative" rAng="0" ptsTypes="AA">
                                      <p:cBhvr>
                                        <p:cTn id="21" dur="500" fill="hold"/>
                                        <p:tgtEl>
                                          <p:spTgt spid="87065"/>
                                        </p:tgtEl>
                                        <p:attrNameLst>
                                          <p:attrName>ppt_x</p:attrName>
                                          <p:attrName>ppt_y</p:attrName>
                                        </p:attrNameLst>
                                      </p:cBhvr>
                                      <p:rCtr x="16910" y="0"/>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8706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706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7068"/>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87064"/>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8706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87060"/>
                                        </p:tgtEl>
                                        <p:attrNameLst>
                                          <p:attrName>style.visibility</p:attrName>
                                        </p:attrNameLst>
                                      </p:cBhvr>
                                      <p:to>
                                        <p:strVal val="hidden"/>
                                      </p:to>
                                    </p:set>
                                  </p:childTnLst>
                                </p:cTn>
                              </p:par>
                              <p:par>
                                <p:cTn id="36" presetID="35" presetClass="path" presetSubtype="0" accel="50000" decel="50000" fill="hold" nodeType="withEffect">
                                  <p:stCondLst>
                                    <p:cond delay="0"/>
                                  </p:stCondLst>
                                  <p:childTnLst>
                                    <p:animMotion origin="layout" path="M -0.01632 0.02361 L -0.34826 0.02361 " pathEditMode="relative" rAng="0" ptsTypes="AA">
                                      <p:cBhvr>
                                        <p:cTn id="37" dur="500" fill="hold"/>
                                        <p:tgtEl>
                                          <p:spTgt spid="87066"/>
                                        </p:tgtEl>
                                        <p:attrNameLst>
                                          <p:attrName>ppt_x</p:attrName>
                                          <p:attrName>ppt_y</p:attrName>
                                        </p:attrNameLst>
                                      </p:cBhvr>
                                      <p:rCtr x="-16597" y="0"/>
                                    </p:animMotion>
                                  </p:childTnLst>
                                </p:cTn>
                              </p:par>
                            </p:childTnLst>
                          </p:cTn>
                        </p:par>
                        <p:par>
                          <p:cTn id="38" fill="hold" nodeType="afterGroup">
                            <p:stCondLst>
                              <p:cond delay="500"/>
                            </p:stCondLst>
                            <p:childTnLst>
                              <p:par>
                                <p:cTn id="39" presetID="35" presetClass="path" presetSubtype="0" accel="50000" decel="50000" fill="hold" nodeType="afterEffect">
                                  <p:stCondLst>
                                    <p:cond delay="0"/>
                                  </p:stCondLst>
                                  <p:childTnLst>
                                    <p:animMotion origin="layout" path="M 0.00035 0.03473 L -0.33576 0.03473 " pathEditMode="relative" rAng="0" ptsTypes="AA">
                                      <p:cBhvr>
                                        <p:cTn id="40" dur="500" fill="hold"/>
                                        <p:tgtEl>
                                          <p:spTgt spid="87067"/>
                                        </p:tgtEl>
                                        <p:attrNameLst>
                                          <p:attrName>ppt_x</p:attrName>
                                          <p:attrName>ppt_y</p:attrName>
                                        </p:attrNameLst>
                                      </p:cBhvr>
                                      <p:rCtr x="-16806" y="0"/>
                                    </p:animMotion>
                                  </p:childTnLst>
                                </p:cTn>
                              </p:par>
                            </p:childTnLst>
                          </p:cTn>
                        </p:par>
                        <p:par>
                          <p:cTn id="41" fill="hold" nodeType="afterGroup">
                            <p:stCondLst>
                              <p:cond delay="1000"/>
                            </p:stCondLst>
                            <p:childTnLst>
                              <p:par>
                                <p:cTn id="42" presetID="35" presetClass="path" presetSubtype="0" accel="50000" decel="50000" fill="hold" nodeType="afterEffect">
                                  <p:stCondLst>
                                    <p:cond delay="0"/>
                                  </p:stCondLst>
                                  <p:childTnLst>
                                    <p:animMotion origin="layout" path="M 0.0007 2.59259E-6 L -0.3375 2.59259E-6 " pathEditMode="relative" rAng="0" ptsTypes="AA">
                                      <p:cBhvr>
                                        <p:cTn id="43" dur="500" fill="hold"/>
                                        <p:tgtEl>
                                          <p:spTgt spid="87068"/>
                                        </p:tgtEl>
                                        <p:attrNameLst>
                                          <p:attrName>ppt_x</p:attrName>
                                          <p:attrName>ppt_y</p:attrName>
                                        </p:attrNameLst>
                                      </p:cBhvr>
                                      <p:rCtr x="-16910" y="0"/>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87056"/>
                                        </p:tgtEl>
                                        <p:attrNameLst>
                                          <p:attrName>style.visibility</p:attrName>
                                        </p:attrNameLst>
                                      </p:cBhvr>
                                      <p:to>
                                        <p:strVal val="visible"/>
                                      </p:to>
                                    </p:set>
                                    <p:animEffect transition="in" filter="fade">
                                      <p:cBhvr>
                                        <p:cTn id="48" dur="1000"/>
                                        <p:tgtEl>
                                          <p:spTgt spid="870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xit" presetSubtype="0" fill="hold" grpId="0" nodeType="clickEffect">
                                  <p:stCondLst>
                                    <p:cond delay="0"/>
                                  </p:stCondLst>
                                  <p:childTnLst>
                                    <p:animEffect transition="out" filter="fade">
                                      <p:cBhvr>
                                        <p:cTn id="57" dur="1000"/>
                                        <p:tgtEl>
                                          <p:spTgt spid="87072"/>
                                        </p:tgtEl>
                                      </p:cBhvr>
                                    </p:animEffect>
                                    <p:set>
                                      <p:cBhvr>
                                        <p:cTn id="58" dur="1" fill="hold">
                                          <p:stCondLst>
                                            <p:cond delay="999"/>
                                          </p:stCondLst>
                                        </p:cTn>
                                        <p:tgtEl>
                                          <p:spTgt spid="87072"/>
                                        </p:tgtEl>
                                        <p:attrNameLst>
                                          <p:attrName>style.visibility</p:attrName>
                                        </p:attrNameLst>
                                      </p:cBhvr>
                                      <p:to>
                                        <p:strVal val="hidden"/>
                                      </p:to>
                                    </p:set>
                                  </p:childTnLst>
                                </p:cTn>
                              </p:par>
                            </p:childTnLst>
                          </p:cTn>
                        </p:par>
                        <p:par>
                          <p:cTn id="59" fill="hold" nodeType="afterGroup">
                            <p:stCondLst>
                              <p:cond delay="1000"/>
                            </p:stCondLst>
                            <p:childTnLst>
                              <p:par>
                                <p:cTn id="60" presetID="10" presetClass="entr" presetSubtype="0" fill="hold"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72"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000" smtClean="0"/>
              <a:t>TagFocus</a:t>
            </a:r>
            <a:r>
              <a:rPr lang="zh-CN" altLang="en-US" sz="3000" smtClean="0">
                <a:ea typeface="宋体" charset="-122"/>
              </a:rPr>
              <a:t>适合的应用</a:t>
            </a:r>
            <a:endParaRPr lang="en-US" sz="3000" smtClean="0"/>
          </a:p>
        </p:txBody>
      </p:sp>
      <p:sp>
        <p:nvSpPr>
          <p:cNvPr id="51203" name="Rectangle 3"/>
          <p:cNvSpPr>
            <a:spLocks noGrp="1" noChangeArrowheads="1"/>
          </p:cNvSpPr>
          <p:nvPr>
            <p:ph type="body" idx="1"/>
          </p:nvPr>
        </p:nvSpPr>
        <p:spPr>
          <a:xfrm>
            <a:off x="153988" y="1363663"/>
            <a:ext cx="2989262" cy="4900612"/>
          </a:xfrm>
        </p:spPr>
        <p:txBody>
          <a:bodyPr/>
          <a:lstStyle/>
          <a:p>
            <a:r>
              <a:rPr lang="zh-CN" altLang="en-US" smtClean="0">
                <a:ea typeface="宋体" charset="-122"/>
              </a:rPr>
              <a:t>供应链</a:t>
            </a:r>
            <a:endParaRPr lang="en-US" smtClean="0"/>
          </a:p>
          <a:p>
            <a:r>
              <a:rPr lang="zh-CN" altLang="en-US" smtClean="0">
                <a:ea typeface="宋体" charset="-122"/>
              </a:rPr>
              <a:t>资产追踪</a:t>
            </a:r>
            <a:endParaRPr lang="en-US" smtClean="0"/>
          </a:p>
          <a:p>
            <a:r>
              <a:rPr lang="zh-CN" altLang="en-US" smtClean="0">
                <a:ea typeface="宋体" charset="-122"/>
              </a:rPr>
              <a:t>零售</a:t>
            </a:r>
            <a:r>
              <a:rPr lang="en-US" smtClean="0"/>
              <a:t>:</a:t>
            </a:r>
          </a:p>
          <a:p>
            <a:pPr lvl="1"/>
            <a:r>
              <a:rPr lang="zh-CN" altLang="en-US" smtClean="0">
                <a:ea typeface="宋体" charset="-122"/>
              </a:rPr>
              <a:t>服装</a:t>
            </a:r>
            <a:endParaRPr lang="en-US" smtClean="0"/>
          </a:p>
          <a:p>
            <a:pPr lvl="1"/>
            <a:r>
              <a:rPr lang="zh-CN" altLang="en-US" smtClean="0">
                <a:ea typeface="宋体" charset="-122"/>
              </a:rPr>
              <a:t>化妆品</a:t>
            </a:r>
            <a:endParaRPr lang="en-US" altLang="zh-CN" smtClean="0">
              <a:ea typeface="宋体" charset="-122"/>
            </a:endParaRPr>
          </a:p>
          <a:p>
            <a:pPr lvl="1"/>
            <a:r>
              <a:rPr lang="zh-CN" altLang="en-US" smtClean="0">
                <a:ea typeface="宋体" charset="-122"/>
              </a:rPr>
              <a:t>珠宝</a:t>
            </a:r>
            <a:endParaRPr lang="en-US" smtClean="0"/>
          </a:p>
          <a:p>
            <a:pPr lvl="1"/>
            <a:r>
              <a:rPr lang="zh-CN" altLang="en-US" smtClean="0">
                <a:ea typeface="宋体" charset="-122"/>
              </a:rPr>
              <a:t>消费类电子</a:t>
            </a:r>
            <a:endParaRPr lang="en-US" smtClean="0"/>
          </a:p>
        </p:txBody>
      </p:sp>
      <p:sp>
        <p:nvSpPr>
          <p:cNvPr id="51204" name="Rectangle 4"/>
          <p:cNvSpPr>
            <a:spLocks noChangeArrowheads="1"/>
          </p:cNvSpPr>
          <p:nvPr/>
        </p:nvSpPr>
        <p:spPr bwMode="auto">
          <a:xfrm>
            <a:off x="457200" y="5018088"/>
            <a:ext cx="8197850" cy="1036637"/>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marL="236538" indent="-236538" algn="ctr">
              <a:spcBef>
                <a:spcPct val="0"/>
              </a:spcBef>
              <a:buClr>
                <a:schemeClr val="tx2"/>
              </a:buClr>
            </a:pPr>
            <a:r>
              <a:rPr lang="zh-CN" altLang="en-US" sz="2400">
                <a:solidFill>
                  <a:schemeClr val="bg1"/>
                </a:solidFill>
                <a:ea typeface="宋体" charset="-122"/>
              </a:rPr>
              <a:t>批量大的标签应用场合或者标签性能差异性大的场合</a:t>
            </a:r>
            <a:endParaRPr lang="en-US" sz="2400">
              <a:solidFill>
                <a:schemeClr val="bg1"/>
              </a:solidFill>
            </a:endParaRPr>
          </a:p>
        </p:txBody>
      </p:sp>
      <p:pic>
        <p:nvPicPr>
          <p:cNvPr id="51205" name="Picture 5" descr="forklifts-in-a-DC-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11900" y="1204913"/>
            <a:ext cx="2465388" cy="167640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51206" name="Picture 6" descr="jeans on the shelf 9969727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79813" y="1216025"/>
            <a:ext cx="2462212" cy="167005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51207" name="Picture 7" descr="EPS-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80063" y="3068638"/>
            <a:ext cx="2463800" cy="168275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51208" name="Picture 8" descr="retail-cosmetics-counte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927350" y="3078163"/>
            <a:ext cx="2471738" cy="1668462"/>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83516479"/>
      </p:ext>
    </p:extLst>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a:lstStyle/>
          <a:p>
            <a:r>
              <a:rPr lang="en-US" sz="2800" smtClean="0"/>
              <a:t>FastID™ </a:t>
            </a:r>
            <a:r>
              <a:rPr lang="zh-CN" altLang="en-US" sz="2800" smtClean="0">
                <a:ea typeface="宋体" charset="-122"/>
              </a:rPr>
              <a:t>适合使用</a:t>
            </a:r>
            <a:r>
              <a:rPr lang="en-US" altLang="zh-CN" sz="2800" smtClean="0">
                <a:ea typeface="宋体" charset="-122"/>
              </a:rPr>
              <a:t>TID</a:t>
            </a:r>
            <a:r>
              <a:rPr lang="zh-CN" altLang="en-US" sz="2800" smtClean="0">
                <a:ea typeface="宋体" charset="-122"/>
              </a:rPr>
              <a:t>的场合</a:t>
            </a:r>
            <a:r>
              <a:rPr lang="en-US" smtClean="0"/>
              <a:t> </a:t>
            </a:r>
          </a:p>
        </p:txBody>
      </p:sp>
      <p:sp>
        <p:nvSpPr>
          <p:cNvPr id="52227" name="Rectangle 4"/>
          <p:cNvSpPr>
            <a:spLocks noChangeArrowheads="1"/>
          </p:cNvSpPr>
          <p:nvPr/>
        </p:nvSpPr>
        <p:spPr bwMode="auto">
          <a:xfrm>
            <a:off x="309563" y="1422400"/>
            <a:ext cx="768350" cy="576263"/>
          </a:xfrm>
          <a:prstGeom prst="rect">
            <a:avLst/>
          </a:prstGeom>
          <a:solidFill>
            <a:srgbClr val="CC3333"/>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Query</a:t>
            </a:r>
          </a:p>
        </p:txBody>
      </p:sp>
      <p:sp>
        <p:nvSpPr>
          <p:cNvPr id="52228" name="Rectangle 5"/>
          <p:cNvSpPr>
            <a:spLocks noChangeArrowheads="1"/>
          </p:cNvSpPr>
          <p:nvPr/>
        </p:nvSpPr>
        <p:spPr bwMode="auto">
          <a:xfrm>
            <a:off x="1319213" y="1422400"/>
            <a:ext cx="768350" cy="57626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RN16</a:t>
            </a:r>
          </a:p>
        </p:txBody>
      </p:sp>
      <p:sp>
        <p:nvSpPr>
          <p:cNvPr id="52229" name="Rectangle 6"/>
          <p:cNvSpPr>
            <a:spLocks noChangeArrowheads="1"/>
          </p:cNvSpPr>
          <p:nvPr/>
        </p:nvSpPr>
        <p:spPr bwMode="auto">
          <a:xfrm>
            <a:off x="2328863" y="1422400"/>
            <a:ext cx="768350" cy="576263"/>
          </a:xfrm>
          <a:prstGeom prst="rect">
            <a:avLst/>
          </a:prstGeom>
          <a:solidFill>
            <a:srgbClr val="CC3333"/>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ACK</a:t>
            </a:r>
          </a:p>
        </p:txBody>
      </p:sp>
      <p:sp>
        <p:nvSpPr>
          <p:cNvPr id="52230" name="Rectangle 7"/>
          <p:cNvSpPr>
            <a:spLocks noChangeArrowheads="1"/>
          </p:cNvSpPr>
          <p:nvPr/>
        </p:nvSpPr>
        <p:spPr bwMode="auto">
          <a:xfrm>
            <a:off x="3363913" y="1422400"/>
            <a:ext cx="768350" cy="57626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EPC</a:t>
            </a:r>
          </a:p>
        </p:txBody>
      </p:sp>
      <p:sp>
        <p:nvSpPr>
          <p:cNvPr id="52231" name="Rectangle 8"/>
          <p:cNvSpPr>
            <a:spLocks noChangeArrowheads="1"/>
          </p:cNvSpPr>
          <p:nvPr/>
        </p:nvSpPr>
        <p:spPr bwMode="auto">
          <a:xfrm>
            <a:off x="5572125" y="1422400"/>
            <a:ext cx="954088" cy="57626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Handle</a:t>
            </a:r>
          </a:p>
        </p:txBody>
      </p:sp>
      <p:sp>
        <p:nvSpPr>
          <p:cNvPr id="52232" name="Rectangle 9"/>
          <p:cNvSpPr>
            <a:spLocks noChangeArrowheads="1"/>
          </p:cNvSpPr>
          <p:nvPr/>
        </p:nvSpPr>
        <p:spPr bwMode="auto">
          <a:xfrm>
            <a:off x="6767513" y="1422400"/>
            <a:ext cx="768350" cy="576263"/>
          </a:xfrm>
          <a:prstGeom prst="rect">
            <a:avLst/>
          </a:prstGeom>
          <a:solidFill>
            <a:srgbClr val="CC3333"/>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Read TID</a:t>
            </a:r>
          </a:p>
        </p:txBody>
      </p:sp>
      <p:sp>
        <p:nvSpPr>
          <p:cNvPr id="52233" name="Text Box 10"/>
          <p:cNvSpPr txBox="1">
            <a:spLocks noChangeArrowheads="1"/>
          </p:cNvSpPr>
          <p:nvPr/>
        </p:nvSpPr>
        <p:spPr bwMode="auto">
          <a:xfrm>
            <a:off x="301625" y="2024063"/>
            <a:ext cx="838200"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有无标签</a:t>
            </a:r>
            <a:r>
              <a:rPr lang="en-US" sz="1200">
                <a:solidFill>
                  <a:srgbClr val="CC3333"/>
                </a:solidFill>
                <a:ea typeface="PMingLiU" pitchFamily="18" charset="-120"/>
              </a:rPr>
              <a:t>?</a:t>
            </a:r>
          </a:p>
          <a:p>
            <a:pPr algn="ctr">
              <a:spcBef>
                <a:spcPct val="0"/>
              </a:spcBef>
            </a:pPr>
            <a:endParaRPr lang="en-US" sz="1200">
              <a:solidFill>
                <a:srgbClr val="CC3333"/>
              </a:solidFill>
              <a:ea typeface="PMingLiU" pitchFamily="18" charset="-120"/>
            </a:endParaRPr>
          </a:p>
        </p:txBody>
      </p:sp>
      <p:sp>
        <p:nvSpPr>
          <p:cNvPr id="52234" name="Text Box 11"/>
          <p:cNvSpPr txBox="1">
            <a:spLocks noChangeArrowheads="1"/>
          </p:cNvSpPr>
          <p:nvPr/>
        </p:nvSpPr>
        <p:spPr bwMode="auto">
          <a:xfrm>
            <a:off x="1322388" y="2024063"/>
            <a:ext cx="746125" cy="68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chemeClr val="accent1"/>
                </a:solidFill>
                <a:ea typeface="PMingLiU" pitchFamily="18" charset="-120"/>
              </a:rPr>
              <a:t>有，这是</a:t>
            </a:r>
            <a:endParaRPr lang="en-US" altLang="zh-CN" sz="1200">
              <a:solidFill>
                <a:schemeClr val="accent1"/>
              </a:solidFill>
              <a:ea typeface="PMingLiU" pitchFamily="18" charset="-120"/>
            </a:endParaRPr>
          </a:p>
          <a:p>
            <a:pPr algn="ctr">
              <a:spcBef>
                <a:spcPct val="0"/>
              </a:spcBef>
            </a:pPr>
            <a:r>
              <a:rPr lang="zh-CN" altLang="en-US" sz="1200">
                <a:solidFill>
                  <a:schemeClr val="accent1"/>
                </a:solidFill>
                <a:ea typeface="PMingLiU" pitchFamily="18" charset="-120"/>
              </a:rPr>
              <a:t>我</a:t>
            </a:r>
            <a:r>
              <a:rPr lang="en-US" sz="1200">
                <a:solidFill>
                  <a:schemeClr val="accent1"/>
                </a:solidFill>
                <a:ea typeface="PMingLiU" pitchFamily="18" charset="-120"/>
              </a:rPr>
              <a:t>RN16</a:t>
            </a:r>
          </a:p>
          <a:p>
            <a:pPr algn="ctr">
              <a:spcBef>
                <a:spcPct val="0"/>
              </a:spcBef>
            </a:pPr>
            <a:endParaRPr lang="en-US" sz="1200">
              <a:solidFill>
                <a:schemeClr val="accent1"/>
              </a:solidFill>
              <a:ea typeface="PMingLiU" pitchFamily="18" charset="-120"/>
            </a:endParaRPr>
          </a:p>
        </p:txBody>
      </p:sp>
      <p:sp>
        <p:nvSpPr>
          <p:cNvPr id="52235" name="Text Box 12"/>
          <p:cNvSpPr txBox="1">
            <a:spLocks noChangeArrowheads="1"/>
          </p:cNvSpPr>
          <p:nvPr/>
        </p:nvSpPr>
        <p:spPr bwMode="auto">
          <a:xfrm>
            <a:off x="2308225" y="2024063"/>
            <a:ext cx="82232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请返回</a:t>
            </a:r>
            <a:r>
              <a:rPr lang="en-US" sz="1200">
                <a:solidFill>
                  <a:srgbClr val="CC3333"/>
                </a:solidFill>
                <a:ea typeface="PMingLiU" pitchFamily="18" charset="-120"/>
              </a:rPr>
              <a:t>EPC</a:t>
            </a:r>
          </a:p>
        </p:txBody>
      </p:sp>
      <p:sp>
        <p:nvSpPr>
          <p:cNvPr id="52236" name="Text Box 13"/>
          <p:cNvSpPr txBox="1">
            <a:spLocks noChangeArrowheads="1"/>
          </p:cNvSpPr>
          <p:nvPr/>
        </p:nvSpPr>
        <p:spPr bwMode="auto">
          <a:xfrm>
            <a:off x="3373438" y="2022475"/>
            <a:ext cx="749300" cy="68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chemeClr val="accent1"/>
                </a:solidFill>
                <a:ea typeface="PMingLiU" pitchFamily="18" charset="-120"/>
              </a:rPr>
              <a:t>这是我的</a:t>
            </a:r>
            <a:r>
              <a:rPr lang="en-US" sz="1200">
                <a:solidFill>
                  <a:schemeClr val="accent1"/>
                </a:solidFill>
                <a:ea typeface="PMingLiU" pitchFamily="18" charset="-120"/>
              </a:rPr>
              <a:t>EPC</a:t>
            </a:r>
          </a:p>
          <a:p>
            <a:pPr algn="ctr">
              <a:spcBef>
                <a:spcPct val="0"/>
              </a:spcBef>
            </a:pPr>
            <a:endParaRPr lang="en-US" sz="1200">
              <a:solidFill>
                <a:schemeClr val="accent1"/>
              </a:solidFill>
              <a:ea typeface="PMingLiU" pitchFamily="18" charset="-120"/>
            </a:endParaRPr>
          </a:p>
        </p:txBody>
      </p:sp>
      <p:sp>
        <p:nvSpPr>
          <p:cNvPr id="52237" name="Text Box 14"/>
          <p:cNvSpPr txBox="1">
            <a:spLocks noChangeArrowheads="1"/>
          </p:cNvSpPr>
          <p:nvPr/>
        </p:nvSpPr>
        <p:spPr bwMode="auto">
          <a:xfrm>
            <a:off x="5570538" y="2024063"/>
            <a:ext cx="94932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chemeClr val="accent1"/>
                </a:solidFill>
                <a:ea typeface="PMingLiU" pitchFamily="18" charset="-120"/>
              </a:rPr>
              <a:t>这是我的</a:t>
            </a:r>
            <a:endParaRPr lang="en-US" altLang="zh-CN" sz="1200">
              <a:solidFill>
                <a:schemeClr val="accent1"/>
              </a:solidFill>
              <a:ea typeface="PMingLiU" pitchFamily="18" charset="-120"/>
            </a:endParaRPr>
          </a:p>
          <a:p>
            <a:pPr algn="ctr">
              <a:spcBef>
                <a:spcPct val="0"/>
              </a:spcBef>
            </a:pPr>
            <a:r>
              <a:rPr lang="zh-CN" altLang="en-US" sz="1200">
                <a:solidFill>
                  <a:schemeClr val="accent1"/>
                </a:solidFill>
                <a:ea typeface="PMingLiU" pitchFamily="18" charset="-120"/>
              </a:rPr>
              <a:t>句柄</a:t>
            </a:r>
            <a:endParaRPr lang="en-US" sz="1200">
              <a:solidFill>
                <a:schemeClr val="accent1"/>
              </a:solidFill>
              <a:ea typeface="PMingLiU" pitchFamily="18" charset="-120"/>
            </a:endParaRPr>
          </a:p>
        </p:txBody>
      </p:sp>
      <p:sp>
        <p:nvSpPr>
          <p:cNvPr id="52238" name="Text Box 15"/>
          <p:cNvSpPr txBox="1">
            <a:spLocks noChangeArrowheads="1"/>
          </p:cNvSpPr>
          <p:nvPr/>
        </p:nvSpPr>
        <p:spPr bwMode="auto">
          <a:xfrm>
            <a:off x="6750050" y="2006600"/>
            <a:ext cx="8382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请返回</a:t>
            </a:r>
            <a:r>
              <a:rPr lang="en-US" altLang="zh-CN" sz="1200">
                <a:solidFill>
                  <a:srgbClr val="CC3333"/>
                </a:solidFill>
                <a:ea typeface="PMingLiU" pitchFamily="18" charset="-120"/>
              </a:rPr>
              <a:t>TID</a:t>
            </a:r>
            <a:endParaRPr lang="en-US" sz="1200">
              <a:solidFill>
                <a:srgbClr val="CC3333"/>
              </a:solidFill>
              <a:ea typeface="PMingLiU" pitchFamily="18" charset="-120"/>
            </a:endParaRPr>
          </a:p>
        </p:txBody>
      </p:sp>
      <p:sp>
        <p:nvSpPr>
          <p:cNvPr id="52239" name="Text Box 16"/>
          <p:cNvSpPr txBox="1">
            <a:spLocks noChangeArrowheads="1"/>
          </p:cNvSpPr>
          <p:nvPr/>
        </p:nvSpPr>
        <p:spPr bwMode="auto">
          <a:xfrm>
            <a:off x="254000" y="965200"/>
            <a:ext cx="2195513" cy="43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ea typeface="PMingLiU" pitchFamily="18" charset="-120"/>
              </a:rPr>
              <a:t>正常的</a:t>
            </a:r>
            <a:r>
              <a:rPr lang="en-US" altLang="zh-CN">
                <a:ea typeface="PMingLiU" pitchFamily="18" charset="-120"/>
              </a:rPr>
              <a:t>GEN2</a:t>
            </a:r>
            <a:r>
              <a:rPr lang="zh-CN" altLang="en-US">
                <a:ea typeface="PMingLiU" pitchFamily="18" charset="-120"/>
              </a:rPr>
              <a:t>流程</a:t>
            </a:r>
            <a:r>
              <a:rPr lang="en-US">
                <a:ea typeface="PMingLiU" pitchFamily="18" charset="-120"/>
              </a:rPr>
              <a:t>:</a:t>
            </a:r>
          </a:p>
        </p:txBody>
      </p:sp>
      <p:sp>
        <p:nvSpPr>
          <p:cNvPr id="52240" name="Rectangle 17"/>
          <p:cNvSpPr>
            <a:spLocks noChangeArrowheads="1"/>
          </p:cNvSpPr>
          <p:nvPr/>
        </p:nvSpPr>
        <p:spPr bwMode="auto">
          <a:xfrm>
            <a:off x="4349750" y="1422400"/>
            <a:ext cx="979488" cy="576263"/>
          </a:xfrm>
          <a:prstGeom prst="rect">
            <a:avLst/>
          </a:prstGeom>
          <a:solidFill>
            <a:schemeClr val="tx2"/>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Req RN</a:t>
            </a:r>
          </a:p>
        </p:txBody>
      </p:sp>
      <p:sp>
        <p:nvSpPr>
          <p:cNvPr id="52241" name="Rectangle 18"/>
          <p:cNvSpPr>
            <a:spLocks noChangeArrowheads="1"/>
          </p:cNvSpPr>
          <p:nvPr/>
        </p:nvSpPr>
        <p:spPr bwMode="auto">
          <a:xfrm>
            <a:off x="7778750" y="1422400"/>
            <a:ext cx="979488" cy="57626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TID</a:t>
            </a:r>
          </a:p>
        </p:txBody>
      </p:sp>
      <p:sp>
        <p:nvSpPr>
          <p:cNvPr id="52242" name="Text Box 19"/>
          <p:cNvSpPr txBox="1">
            <a:spLocks noChangeArrowheads="1"/>
          </p:cNvSpPr>
          <p:nvPr/>
        </p:nvSpPr>
        <p:spPr bwMode="auto">
          <a:xfrm>
            <a:off x="7920038" y="2022475"/>
            <a:ext cx="74612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这是我的</a:t>
            </a:r>
            <a:endParaRPr lang="en-US" altLang="zh-CN" sz="1200">
              <a:solidFill>
                <a:srgbClr val="CC3333"/>
              </a:solidFill>
              <a:ea typeface="PMingLiU" pitchFamily="18" charset="-120"/>
            </a:endParaRPr>
          </a:p>
          <a:p>
            <a:pPr algn="ctr">
              <a:spcBef>
                <a:spcPct val="0"/>
              </a:spcBef>
            </a:pPr>
            <a:r>
              <a:rPr lang="en-US" altLang="zh-CN" sz="1200">
                <a:solidFill>
                  <a:srgbClr val="CC3333"/>
                </a:solidFill>
                <a:ea typeface="PMingLiU" pitchFamily="18" charset="-120"/>
              </a:rPr>
              <a:t>TID</a:t>
            </a:r>
            <a:endParaRPr lang="en-US" sz="1200">
              <a:solidFill>
                <a:srgbClr val="CC3333"/>
              </a:solidFill>
              <a:ea typeface="PMingLiU" pitchFamily="18" charset="-120"/>
            </a:endParaRPr>
          </a:p>
        </p:txBody>
      </p:sp>
      <p:sp>
        <p:nvSpPr>
          <p:cNvPr id="52243" name="Text Box 20"/>
          <p:cNvSpPr txBox="1">
            <a:spLocks noChangeArrowheads="1"/>
          </p:cNvSpPr>
          <p:nvPr/>
        </p:nvSpPr>
        <p:spPr bwMode="auto">
          <a:xfrm>
            <a:off x="4379913" y="2022475"/>
            <a:ext cx="960437"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访问</a:t>
            </a:r>
            <a:r>
              <a:rPr lang="en-US" sz="1200">
                <a:solidFill>
                  <a:srgbClr val="CC3333"/>
                </a:solidFill>
                <a:ea typeface="PMingLiU" pitchFamily="18" charset="-120"/>
              </a:rPr>
              <a:t> </a:t>
            </a:r>
          </a:p>
        </p:txBody>
      </p:sp>
      <p:grpSp>
        <p:nvGrpSpPr>
          <p:cNvPr id="52244" name="Group 20"/>
          <p:cNvGrpSpPr>
            <a:grpSpLocks/>
          </p:cNvGrpSpPr>
          <p:nvPr/>
        </p:nvGrpSpPr>
        <p:grpSpPr bwMode="auto">
          <a:xfrm>
            <a:off x="161925" y="4278313"/>
            <a:ext cx="615950" cy="596900"/>
            <a:chOff x="102" y="2695"/>
            <a:chExt cx="388" cy="376"/>
          </a:xfrm>
        </p:grpSpPr>
        <p:sp>
          <p:nvSpPr>
            <p:cNvPr id="52261" name="Rectangle 35"/>
            <p:cNvSpPr>
              <a:spLocks noChangeArrowheads="1"/>
            </p:cNvSpPr>
            <p:nvPr/>
          </p:nvSpPr>
          <p:spPr bwMode="auto">
            <a:xfrm>
              <a:off x="102" y="2719"/>
              <a:ext cx="385" cy="153"/>
            </a:xfrm>
            <a:prstGeom prst="rect">
              <a:avLst/>
            </a:prstGeom>
            <a:solidFill>
              <a:schemeClr val="tx2"/>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endParaRPr lang="en-US" sz="1400" b="0">
                <a:solidFill>
                  <a:schemeClr val="bg1"/>
                </a:solidFill>
                <a:ea typeface="PMingLiU" pitchFamily="18" charset="-120"/>
              </a:endParaRPr>
            </a:p>
          </p:txBody>
        </p:sp>
        <p:sp>
          <p:nvSpPr>
            <p:cNvPr id="52262" name="Rectangle 36"/>
            <p:cNvSpPr>
              <a:spLocks noChangeArrowheads="1"/>
            </p:cNvSpPr>
            <p:nvPr/>
          </p:nvSpPr>
          <p:spPr bwMode="auto">
            <a:xfrm>
              <a:off x="105" y="2890"/>
              <a:ext cx="385" cy="15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endParaRPr lang="en-US" sz="1400" b="0">
                <a:solidFill>
                  <a:schemeClr val="bg1"/>
                </a:solidFill>
                <a:ea typeface="PMingLiU" pitchFamily="18" charset="-120"/>
              </a:endParaRPr>
            </a:p>
          </p:txBody>
        </p:sp>
        <p:sp>
          <p:nvSpPr>
            <p:cNvPr id="52263" name="Text Box 37"/>
            <p:cNvSpPr txBox="1">
              <a:spLocks noChangeArrowheads="1"/>
            </p:cNvSpPr>
            <p:nvPr/>
          </p:nvSpPr>
          <p:spPr bwMode="auto">
            <a:xfrm>
              <a:off x="108" y="2695"/>
              <a:ext cx="372"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200" b="0">
                  <a:solidFill>
                    <a:schemeClr val="bg1"/>
                  </a:solidFill>
                  <a:ea typeface="PMingLiU" pitchFamily="18" charset="-120"/>
                </a:rPr>
                <a:t>读写器</a:t>
              </a:r>
              <a:endParaRPr lang="en-US" sz="1200" b="0">
                <a:solidFill>
                  <a:schemeClr val="bg1"/>
                </a:solidFill>
                <a:ea typeface="PMingLiU" pitchFamily="18" charset="-120"/>
              </a:endParaRPr>
            </a:p>
          </p:txBody>
        </p:sp>
        <p:sp>
          <p:nvSpPr>
            <p:cNvPr id="52264" name="Text Box 38"/>
            <p:cNvSpPr txBox="1">
              <a:spLocks noChangeArrowheads="1"/>
            </p:cNvSpPr>
            <p:nvPr/>
          </p:nvSpPr>
          <p:spPr bwMode="auto">
            <a:xfrm>
              <a:off x="170" y="2873"/>
              <a:ext cx="275"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200" b="0">
                  <a:solidFill>
                    <a:schemeClr val="bg1"/>
                  </a:solidFill>
                  <a:ea typeface="PMingLiU" pitchFamily="18" charset="-120"/>
                </a:rPr>
                <a:t>标签</a:t>
              </a:r>
              <a:endParaRPr lang="en-US" sz="1200" b="0">
                <a:solidFill>
                  <a:schemeClr val="bg1"/>
                </a:solidFill>
                <a:ea typeface="PMingLiU" pitchFamily="18" charset="-120"/>
              </a:endParaRPr>
            </a:p>
          </p:txBody>
        </p:sp>
      </p:grpSp>
      <p:grpSp>
        <p:nvGrpSpPr>
          <p:cNvPr id="3" name="Group 25"/>
          <p:cNvGrpSpPr>
            <a:grpSpLocks/>
          </p:cNvGrpSpPr>
          <p:nvPr/>
        </p:nvGrpSpPr>
        <p:grpSpPr bwMode="auto">
          <a:xfrm>
            <a:off x="155575" y="2733675"/>
            <a:ext cx="8848725" cy="3355975"/>
            <a:chOff x="98" y="1722"/>
            <a:chExt cx="5574" cy="2114"/>
          </a:xfrm>
        </p:grpSpPr>
        <p:sp>
          <p:nvSpPr>
            <p:cNvPr id="52246" name="Rectangle 3"/>
            <p:cNvSpPr>
              <a:spLocks noChangeArrowheads="1"/>
            </p:cNvSpPr>
            <p:nvPr/>
          </p:nvSpPr>
          <p:spPr bwMode="auto">
            <a:xfrm>
              <a:off x="105" y="3169"/>
              <a:ext cx="5567" cy="667"/>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algn="ctr">
                <a:spcBef>
                  <a:spcPct val="20000"/>
                </a:spcBef>
                <a:buClr>
                  <a:schemeClr val="tx2"/>
                </a:buClr>
              </a:pPr>
              <a:r>
                <a:rPr lang="en-US" sz="2300">
                  <a:solidFill>
                    <a:schemeClr val="bg1"/>
                  </a:solidFill>
                </a:rPr>
                <a:t>FASTID</a:t>
              </a:r>
              <a:r>
                <a:rPr lang="zh-CN" altLang="en-US" sz="2300">
                  <a:solidFill>
                    <a:schemeClr val="bg1"/>
                  </a:solidFill>
                  <a:ea typeface="宋体" charset="-122"/>
                </a:rPr>
                <a:t>支持快速盘点</a:t>
              </a:r>
              <a:r>
                <a:rPr lang="en-US" altLang="zh-CN" sz="2300">
                  <a:solidFill>
                    <a:schemeClr val="bg1"/>
                  </a:solidFill>
                  <a:ea typeface="宋体" charset="-122"/>
                </a:rPr>
                <a:t>TID</a:t>
              </a:r>
              <a:r>
                <a:rPr lang="zh-CN" altLang="en-US" sz="2300">
                  <a:solidFill>
                    <a:schemeClr val="bg1"/>
                  </a:solidFill>
                  <a:ea typeface="宋体" charset="-122"/>
                </a:rPr>
                <a:t>或者</a:t>
              </a:r>
              <a:r>
                <a:rPr lang="en-US" altLang="zh-CN" sz="2300">
                  <a:solidFill>
                    <a:schemeClr val="bg1"/>
                  </a:solidFill>
                  <a:ea typeface="宋体" charset="-122"/>
                </a:rPr>
                <a:t>EPC+TID</a:t>
              </a:r>
              <a:endParaRPr lang="en-US" sz="2300">
                <a:solidFill>
                  <a:schemeClr val="bg1"/>
                </a:solidFill>
              </a:endParaRPr>
            </a:p>
          </p:txBody>
        </p:sp>
        <p:sp>
          <p:nvSpPr>
            <p:cNvPr id="52247" name="Text Box 22"/>
            <p:cNvSpPr txBox="1">
              <a:spLocks noChangeArrowheads="1"/>
            </p:cNvSpPr>
            <p:nvPr/>
          </p:nvSpPr>
          <p:spPr bwMode="auto">
            <a:xfrm>
              <a:off x="2742" y="2387"/>
              <a:ext cx="469"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返回全部</a:t>
              </a:r>
              <a:endParaRPr lang="en-US" sz="1200">
                <a:solidFill>
                  <a:srgbClr val="CC3333"/>
                </a:solidFill>
                <a:ea typeface="PMingLiU" pitchFamily="18" charset="-120"/>
              </a:endParaRPr>
            </a:p>
          </p:txBody>
        </p:sp>
        <p:sp>
          <p:nvSpPr>
            <p:cNvPr id="52248" name="Rectangle 23"/>
            <p:cNvSpPr>
              <a:spLocks noChangeArrowheads="1"/>
            </p:cNvSpPr>
            <p:nvPr/>
          </p:nvSpPr>
          <p:spPr bwMode="auto">
            <a:xfrm>
              <a:off x="230" y="2015"/>
              <a:ext cx="484" cy="363"/>
            </a:xfrm>
            <a:prstGeom prst="rect">
              <a:avLst/>
            </a:prstGeom>
            <a:solidFill>
              <a:srgbClr val="CC3333"/>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lnSpc>
                  <a:spcPct val="90000"/>
                </a:lnSpc>
                <a:spcBef>
                  <a:spcPct val="0"/>
                </a:spcBef>
              </a:pPr>
              <a:r>
                <a:rPr lang="en-US" sz="1600">
                  <a:solidFill>
                    <a:schemeClr val="bg1"/>
                  </a:solidFill>
                  <a:ea typeface="PMingLiU" pitchFamily="18" charset="-120"/>
                </a:rPr>
                <a:t>Select</a:t>
              </a:r>
            </a:p>
            <a:p>
              <a:pPr algn="ctr">
                <a:lnSpc>
                  <a:spcPct val="90000"/>
                </a:lnSpc>
                <a:spcBef>
                  <a:spcPct val="0"/>
                </a:spcBef>
              </a:pPr>
              <a:r>
                <a:rPr lang="en-US" sz="1600">
                  <a:solidFill>
                    <a:schemeClr val="bg1"/>
                  </a:solidFill>
                  <a:ea typeface="PMingLiU" pitchFamily="18" charset="-120"/>
                </a:rPr>
                <a:t>Monza</a:t>
              </a:r>
            </a:p>
          </p:txBody>
        </p:sp>
        <p:sp>
          <p:nvSpPr>
            <p:cNvPr id="52249" name="Rectangle 24"/>
            <p:cNvSpPr>
              <a:spLocks noChangeArrowheads="1"/>
            </p:cNvSpPr>
            <p:nvPr/>
          </p:nvSpPr>
          <p:spPr bwMode="auto">
            <a:xfrm>
              <a:off x="866" y="2015"/>
              <a:ext cx="484" cy="363"/>
            </a:xfrm>
            <a:prstGeom prst="rect">
              <a:avLst/>
            </a:prstGeom>
            <a:solidFill>
              <a:schemeClr val="tx2"/>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Query</a:t>
              </a:r>
            </a:p>
          </p:txBody>
        </p:sp>
        <p:sp>
          <p:nvSpPr>
            <p:cNvPr id="52250" name="Rectangle 25"/>
            <p:cNvSpPr>
              <a:spLocks noChangeArrowheads="1"/>
            </p:cNvSpPr>
            <p:nvPr/>
          </p:nvSpPr>
          <p:spPr bwMode="auto">
            <a:xfrm>
              <a:off x="1502" y="2015"/>
              <a:ext cx="484" cy="36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RN16</a:t>
              </a:r>
            </a:p>
          </p:txBody>
        </p:sp>
        <p:sp>
          <p:nvSpPr>
            <p:cNvPr id="52251" name="Rectangle 26"/>
            <p:cNvSpPr>
              <a:spLocks noChangeArrowheads="1"/>
            </p:cNvSpPr>
            <p:nvPr/>
          </p:nvSpPr>
          <p:spPr bwMode="auto">
            <a:xfrm>
              <a:off x="2137" y="2015"/>
              <a:ext cx="449" cy="363"/>
            </a:xfrm>
            <a:prstGeom prst="rect">
              <a:avLst/>
            </a:prstGeom>
            <a:solidFill>
              <a:schemeClr val="tx2"/>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ACK</a:t>
              </a:r>
            </a:p>
          </p:txBody>
        </p:sp>
        <p:sp>
          <p:nvSpPr>
            <p:cNvPr id="52252" name="Text Box 27"/>
            <p:cNvSpPr txBox="1">
              <a:spLocks noChangeArrowheads="1"/>
            </p:cNvSpPr>
            <p:nvPr/>
          </p:nvSpPr>
          <p:spPr bwMode="auto">
            <a:xfrm>
              <a:off x="98" y="2389"/>
              <a:ext cx="730"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选择</a:t>
              </a:r>
              <a:r>
                <a:rPr lang="en-US" altLang="zh-CN" sz="1200">
                  <a:solidFill>
                    <a:srgbClr val="CC3333"/>
                  </a:solidFill>
                  <a:ea typeface="PMingLiU" pitchFamily="18" charset="-120"/>
                </a:rPr>
                <a:t>Monza</a:t>
              </a:r>
            </a:p>
            <a:p>
              <a:pPr algn="ctr">
                <a:spcBef>
                  <a:spcPct val="0"/>
                </a:spcBef>
              </a:pPr>
              <a:r>
                <a:rPr lang="zh-CN" altLang="en-US" sz="1200">
                  <a:solidFill>
                    <a:srgbClr val="CC3333"/>
                  </a:solidFill>
                  <a:ea typeface="PMingLiU" pitchFamily="18" charset="-120"/>
                </a:rPr>
                <a:t>标签</a:t>
              </a:r>
              <a:endParaRPr lang="en-US" sz="1200">
                <a:solidFill>
                  <a:srgbClr val="CC3333"/>
                </a:solidFill>
                <a:ea typeface="PMingLiU" pitchFamily="18" charset="-120"/>
              </a:endParaRPr>
            </a:p>
          </p:txBody>
        </p:sp>
        <p:sp>
          <p:nvSpPr>
            <p:cNvPr id="52253" name="Text Box 28"/>
            <p:cNvSpPr txBox="1">
              <a:spLocks noChangeArrowheads="1"/>
            </p:cNvSpPr>
            <p:nvPr/>
          </p:nvSpPr>
          <p:spPr bwMode="auto">
            <a:xfrm>
              <a:off x="824" y="2389"/>
              <a:ext cx="553"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有无标签</a:t>
              </a:r>
              <a:r>
                <a:rPr lang="en-US" sz="1200">
                  <a:solidFill>
                    <a:srgbClr val="CC3333"/>
                  </a:solidFill>
                  <a:ea typeface="PMingLiU" pitchFamily="18" charset="-120"/>
                </a:rPr>
                <a:t>?</a:t>
              </a:r>
            </a:p>
          </p:txBody>
        </p:sp>
        <p:sp>
          <p:nvSpPr>
            <p:cNvPr id="52254" name="Text Box 29"/>
            <p:cNvSpPr txBox="1">
              <a:spLocks noChangeArrowheads="1"/>
            </p:cNvSpPr>
            <p:nvPr/>
          </p:nvSpPr>
          <p:spPr bwMode="auto">
            <a:xfrm>
              <a:off x="1428" y="2389"/>
              <a:ext cx="629"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chemeClr val="accent1"/>
                  </a:solidFill>
                  <a:ea typeface="PMingLiU" pitchFamily="18" charset="-120"/>
                </a:rPr>
                <a:t>有，这是</a:t>
              </a:r>
              <a:endParaRPr lang="en-US" altLang="zh-CN" sz="1200">
                <a:solidFill>
                  <a:schemeClr val="accent1"/>
                </a:solidFill>
                <a:ea typeface="PMingLiU" pitchFamily="18" charset="-120"/>
              </a:endParaRPr>
            </a:p>
            <a:p>
              <a:pPr algn="ctr">
                <a:spcBef>
                  <a:spcPct val="0"/>
                </a:spcBef>
              </a:pPr>
              <a:r>
                <a:rPr lang="zh-CN" altLang="en-US" sz="1200">
                  <a:solidFill>
                    <a:schemeClr val="accent1"/>
                  </a:solidFill>
                  <a:ea typeface="PMingLiU" pitchFamily="18" charset="-120"/>
                </a:rPr>
                <a:t>我</a:t>
              </a:r>
              <a:r>
                <a:rPr lang="en-US" sz="1200">
                  <a:solidFill>
                    <a:schemeClr val="accent1"/>
                  </a:solidFill>
                  <a:ea typeface="PMingLiU" pitchFamily="18" charset="-120"/>
                </a:rPr>
                <a:t>RN16</a:t>
              </a:r>
            </a:p>
          </p:txBody>
        </p:sp>
        <p:sp>
          <p:nvSpPr>
            <p:cNvPr id="52255" name="Text Box 30"/>
            <p:cNvSpPr txBox="1">
              <a:spLocks noChangeArrowheads="1"/>
            </p:cNvSpPr>
            <p:nvPr/>
          </p:nvSpPr>
          <p:spPr bwMode="auto">
            <a:xfrm>
              <a:off x="2076" y="2388"/>
              <a:ext cx="571"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0"/>
                </a:spcBef>
              </a:pPr>
              <a:r>
                <a:rPr lang="zh-CN" altLang="en-US" sz="1200">
                  <a:solidFill>
                    <a:srgbClr val="CC3333"/>
                  </a:solidFill>
                  <a:ea typeface="PMingLiU" pitchFamily="18" charset="-120"/>
                </a:rPr>
                <a:t>请返回</a:t>
              </a:r>
              <a:r>
                <a:rPr lang="en-US" sz="1200">
                  <a:solidFill>
                    <a:srgbClr val="CC3333"/>
                  </a:solidFill>
                  <a:ea typeface="PMingLiU" pitchFamily="18" charset="-120"/>
                </a:rPr>
                <a:t>EPC</a:t>
              </a:r>
            </a:p>
            <a:p>
              <a:pPr algn="ctr">
                <a:spcBef>
                  <a:spcPct val="0"/>
                </a:spcBef>
              </a:pPr>
              <a:r>
                <a:rPr lang="zh-CN" altLang="en-US" sz="1200">
                  <a:solidFill>
                    <a:schemeClr val="tx2"/>
                  </a:solidFill>
                  <a:ea typeface="PMingLiU" pitchFamily="18" charset="-120"/>
                </a:rPr>
                <a:t>和</a:t>
              </a:r>
              <a:r>
                <a:rPr lang="en-US" sz="1200">
                  <a:solidFill>
                    <a:schemeClr val="tx2"/>
                  </a:solidFill>
                  <a:ea typeface="PMingLiU" pitchFamily="18" charset="-120"/>
                </a:rPr>
                <a:t>TID</a:t>
              </a:r>
            </a:p>
          </p:txBody>
        </p:sp>
        <p:sp>
          <p:nvSpPr>
            <p:cNvPr id="52256" name="Text Box 31"/>
            <p:cNvSpPr txBox="1">
              <a:spLocks noChangeArrowheads="1"/>
            </p:cNvSpPr>
            <p:nvPr/>
          </p:nvSpPr>
          <p:spPr bwMode="auto">
            <a:xfrm>
              <a:off x="195" y="1722"/>
              <a:ext cx="1094" cy="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ea typeface="PMingLiU" pitchFamily="18" charset="-120"/>
                </a:rPr>
                <a:t>Impinj</a:t>
              </a:r>
              <a:r>
                <a:rPr lang="zh-CN" altLang="en-US">
                  <a:ea typeface="PMingLiU" pitchFamily="18" charset="-120"/>
                </a:rPr>
                <a:t>的流程</a:t>
              </a:r>
              <a:r>
                <a:rPr lang="en-US">
                  <a:ea typeface="PMingLiU" pitchFamily="18" charset="-120"/>
                </a:rPr>
                <a:t>:</a:t>
              </a:r>
            </a:p>
          </p:txBody>
        </p:sp>
        <p:sp>
          <p:nvSpPr>
            <p:cNvPr id="52257" name="Rectangle 32"/>
            <p:cNvSpPr>
              <a:spLocks noChangeArrowheads="1"/>
            </p:cNvSpPr>
            <p:nvPr/>
          </p:nvSpPr>
          <p:spPr bwMode="auto">
            <a:xfrm>
              <a:off x="2735" y="2016"/>
              <a:ext cx="484" cy="363"/>
            </a:xfrm>
            <a:prstGeom prst="rect">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p>
              <a:pPr algn="ctr"/>
              <a:r>
                <a:rPr lang="en-US" sz="1600">
                  <a:solidFill>
                    <a:schemeClr val="bg1"/>
                  </a:solidFill>
                  <a:ea typeface="PMingLiU" pitchFamily="18" charset="-120"/>
                </a:rPr>
                <a:t>EPC + TID</a:t>
              </a:r>
            </a:p>
          </p:txBody>
        </p:sp>
        <p:sp>
          <p:nvSpPr>
            <p:cNvPr id="52258" name="AutoShape 38"/>
            <p:cNvSpPr>
              <a:spLocks noChangeArrowheads="1"/>
            </p:cNvSpPr>
            <p:nvPr/>
          </p:nvSpPr>
          <p:spPr bwMode="auto">
            <a:xfrm>
              <a:off x="3217" y="2051"/>
              <a:ext cx="2300" cy="241"/>
            </a:xfrm>
            <a:prstGeom prst="leftRightArrow">
              <a:avLst>
                <a:gd name="adj1" fmla="val 43565"/>
                <a:gd name="adj2" fmla="val 113904"/>
              </a:avLst>
            </a:prstGeom>
            <a:solidFill>
              <a:schemeClr val="accent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nchor="ctr"/>
            <a:lstStyle/>
            <a:p>
              <a:endParaRPr lang="en-US"/>
            </a:p>
          </p:txBody>
        </p:sp>
        <p:sp>
          <p:nvSpPr>
            <p:cNvPr id="52259" name="Text Box 39"/>
            <p:cNvSpPr txBox="1">
              <a:spLocks noChangeArrowheads="1"/>
            </p:cNvSpPr>
            <p:nvPr/>
          </p:nvSpPr>
          <p:spPr bwMode="auto">
            <a:xfrm>
              <a:off x="3780" y="1931"/>
              <a:ext cx="1099" cy="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400">
                  <a:ea typeface="宋体" charset="-122"/>
                </a:rPr>
                <a:t>每次读取都节省时间</a:t>
              </a:r>
              <a:endParaRPr lang="en-US" sz="1400"/>
            </a:p>
          </p:txBody>
        </p:sp>
        <p:sp>
          <p:nvSpPr>
            <p:cNvPr id="52260" name="Text Box 40"/>
            <p:cNvSpPr txBox="1">
              <a:spLocks noChangeArrowheads="1"/>
            </p:cNvSpPr>
            <p:nvPr/>
          </p:nvSpPr>
          <p:spPr bwMode="auto">
            <a:xfrm>
              <a:off x="3363" y="2236"/>
              <a:ext cx="2040"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800">
                  <a:solidFill>
                    <a:schemeClr val="tx2"/>
                  </a:solidFill>
                  <a:ea typeface="PMingLiU" pitchFamily="18" charset="-120"/>
                </a:rPr>
                <a:t>2X to 3X </a:t>
              </a:r>
              <a:r>
                <a:rPr lang="zh-CN" altLang="en-US" sz="1800">
                  <a:solidFill>
                    <a:schemeClr val="tx2"/>
                  </a:solidFill>
                  <a:ea typeface="PMingLiU" pitchFamily="18" charset="-120"/>
                </a:rPr>
                <a:t>速度</a:t>
              </a:r>
              <a:endParaRPr lang="en-US" sz="1800">
                <a:solidFill>
                  <a:schemeClr val="tx2"/>
                </a:solidFill>
                <a:ea typeface="PMingLiU" pitchFamily="18" charset="-120"/>
              </a:endParaRPr>
            </a:p>
          </p:txBody>
        </p:sp>
      </p:grpSp>
    </p:spTree>
    <p:extLst>
      <p:ext uri="{BB962C8B-B14F-4D97-AF65-F5344CB8AC3E}">
        <p14:creationId xmlns:p14="http://schemas.microsoft.com/office/powerpoint/2010/main" xmlns="" val="22026438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z="3400" smtClean="0"/>
              <a:t>FASTID</a:t>
            </a:r>
            <a:r>
              <a:rPr lang="zh-CN" altLang="en-US" sz="3400" smtClean="0">
                <a:ea typeface="宋体" charset="-122"/>
              </a:rPr>
              <a:t>的益处</a:t>
            </a:r>
            <a:endParaRPr lang="en-US" sz="3400" smtClean="0"/>
          </a:p>
        </p:txBody>
      </p:sp>
      <p:sp>
        <p:nvSpPr>
          <p:cNvPr id="53251" name="Rectangle 3"/>
          <p:cNvSpPr>
            <a:spLocks noGrp="1" noChangeArrowheads="1"/>
          </p:cNvSpPr>
          <p:nvPr>
            <p:ph type="body" idx="1"/>
          </p:nvPr>
        </p:nvSpPr>
        <p:spPr>
          <a:xfrm>
            <a:off x="153988" y="1277938"/>
            <a:ext cx="2989262" cy="1897062"/>
          </a:xfrm>
        </p:spPr>
        <p:txBody>
          <a:bodyPr/>
          <a:lstStyle/>
          <a:p>
            <a:r>
              <a:rPr lang="zh-CN" altLang="en-US" smtClean="0">
                <a:ea typeface="宋体" charset="-122"/>
              </a:rPr>
              <a:t>品牌保护</a:t>
            </a:r>
            <a:endParaRPr lang="en-US" altLang="en-US" smtClean="0"/>
          </a:p>
          <a:p>
            <a:r>
              <a:rPr lang="zh-CN" altLang="en-US" smtClean="0">
                <a:ea typeface="宋体" charset="-122"/>
              </a:rPr>
              <a:t>防伪</a:t>
            </a:r>
            <a:endParaRPr lang="en-US" altLang="zh-CN" smtClean="0">
              <a:ea typeface="宋体" charset="-122"/>
            </a:endParaRPr>
          </a:p>
          <a:p>
            <a:r>
              <a:rPr lang="zh-CN" altLang="en-US" smtClean="0">
                <a:ea typeface="宋体" charset="-122"/>
              </a:rPr>
              <a:t>只盘点</a:t>
            </a:r>
            <a:r>
              <a:rPr lang="en-US" altLang="zh-CN" smtClean="0">
                <a:ea typeface="宋体" charset="-122"/>
              </a:rPr>
              <a:t>TID</a:t>
            </a:r>
            <a:r>
              <a:rPr lang="zh-CN" altLang="en-US" smtClean="0">
                <a:ea typeface="宋体" charset="-122"/>
              </a:rPr>
              <a:t>的应用</a:t>
            </a:r>
            <a:r>
              <a:rPr lang="en-US" altLang="en-US" smtClean="0"/>
              <a:t>(EPC</a:t>
            </a:r>
            <a:r>
              <a:rPr lang="zh-CN" altLang="en-US" smtClean="0">
                <a:ea typeface="宋体" charset="-122"/>
              </a:rPr>
              <a:t>长度为</a:t>
            </a:r>
            <a:r>
              <a:rPr lang="en-US" altLang="zh-CN" smtClean="0">
                <a:ea typeface="宋体" charset="-122"/>
              </a:rPr>
              <a:t>0</a:t>
            </a:r>
            <a:r>
              <a:rPr lang="en-US" altLang="en-US" smtClean="0"/>
              <a:t>)</a:t>
            </a:r>
          </a:p>
          <a:p>
            <a:endParaRPr lang="en-US" smtClean="0"/>
          </a:p>
        </p:txBody>
      </p:sp>
      <p:sp>
        <p:nvSpPr>
          <p:cNvPr id="53252" name="Rectangle 4"/>
          <p:cNvSpPr>
            <a:spLocks noChangeArrowheads="1"/>
          </p:cNvSpPr>
          <p:nvPr/>
        </p:nvSpPr>
        <p:spPr bwMode="auto">
          <a:xfrm>
            <a:off x="457200" y="5054600"/>
            <a:ext cx="8197850" cy="1036638"/>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marL="236538" indent="-236538" algn="ctr">
              <a:spcBef>
                <a:spcPct val="0"/>
              </a:spcBef>
              <a:buClr>
                <a:schemeClr val="tx2"/>
              </a:buClr>
            </a:pPr>
            <a:r>
              <a:rPr lang="zh-CN" altLang="en-US" sz="2400">
                <a:solidFill>
                  <a:schemeClr val="bg1"/>
                </a:solidFill>
                <a:ea typeface="宋体" charset="-122"/>
              </a:rPr>
              <a:t>验证物品唯一性</a:t>
            </a:r>
            <a:endParaRPr lang="en-US" sz="2400">
              <a:solidFill>
                <a:schemeClr val="bg1"/>
              </a:solidFill>
            </a:endParaRPr>
          </a:p>
        </p:txBody>
      </p:sp>
      <p:pic>
        <p:nvPicPr>
          <p:cNvPr id="53253" name="Picture 5" descr="purse-expensiv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00475" y="3060700"/>
            <a:ext cx="1751013" cy="2009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4" name="Picture 6" descr="expensive-chinese-liquo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54788" y="2720975"/>
            <a:ext cx="2108200" cy="209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5" name="Picture 7" descr="US visa"/>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119938" y="1395413"/>
            <a:ext cx="1811337" cy="119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6" name="Picture 8" descr="liquor-tax-stamp"/>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26163" y="923925"/>
            <a:ext cx="841375" cy="1303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7" name="Picture 9" descr="expensive-macallan-liquor-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427663" y="1196975"/>
            <a:ext cx="712787" cy="294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8" name="Picture 10" descr="expensive-watches"/>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863975" y="1146175"/>
            <a:ext cx="1470025" cy="130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9" name="Picture 13" descr="2263618"/>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931768">
            <a:off x="2998788" y="2813050"/>
            <a:ext cx="879475" cy="99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92665357"/>
      </p:ext>
    </p:extLst>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5" name="Text Box 3"/>
          <p:cNvSpPr txBox="1">
            <a:spLocks noChangeArrowheads="1"/>
          </p:cNvSpPr>
          <p:nvPr/>
        </p:nvSpPr>
        <p:spPr bwMode="auto">
          <a:xfrm>
            <a:off x="3408363" y="2882900"/>
            <a:ext cx="26876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600" i="1">
                <a:solidFill>
                  <a:schemeClr val="accent2"/>
                </a:solidFill>
                <a:latin typeface="Tahoma" pitchFamily="34" charset="0"/>
                <a:cs typeface="Tahoma" pitchFamily="34" charset="0"/>
              </a:rPr>
              <a:t>True 3D™</a:t>
            </a:r>
          </a:p>
        </p:txBody>
      </p:sp>
    </p:spTree>
    <p:extLst>
      <p:ext uri="{BB962C8B-B14F-4D97-AF65-F5344CB8AC3E}">
        <p14:creationId xmlns:p14="http://schemas.microsoft.com/office/powerpoint/2010/main" xmlns="" val="2576708424"/>
      </p:ext>
    </p:extLst>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descr="True3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79725" y="1143000"/>
            <a:ext cx="3198813" cy="372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89920261"/>
      </p:ext>
    </p:extLst>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z="2800" smtClean="0">
                <a:ea typeface="宋体" charset="-122"/>
              </a:rPr>
              <a:t>单天线标签芯片有读取盲区</a:t>
            </a:r>
            <a:endParaRPr lang="en-US" sz="2800" smtClean="0"/>
          </a:p>
        </p:txBody>
      </p:sp>
      <p:pic>
        <p:nvPicPr>
          <p:cNvPr id="56323" name="Picture 3" descr="weird-tag-4-perspectiv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95613" y="3057525"/>
            <a:ext cx="3113087"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4" name="Picture 4" descr="weird-tag-2-perspectiv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94025" y="3057525"/>
            <a:ext cx="3114675"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5"/>
          <p:cNvGrpSpPr>
            <a:grpSpLocks/>
          </p:cNvGrpSpPr>
          <p:nvPr/>
        </p:nvGrpSpPr>
        <p:grpSpPr bwMode="auto">
          <a:xfrm>
            <a:off x="6300788" y="3505200"/>
            <a:ext cx="650875" cy="1119188"/>
            <a:chOff x="4573" y="1918"/>
            <a:chExt cx="410" cy="705"/>
          </a:xfrm>
        </p:grpSpPr>
        <p:pic>
          <p:nvPicPr>
            <p:cNvPr id="56338" name="Picture 6" descr="Motorola-handheld"/>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3" y="1918"/>
              <a:ext cx="369"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39" name="Text Box 7"/>
            <p:cNvSpPr txBox="1">
              <a:spLocks noChangeArrowheads="1"/>
            </p:cNvSpPr>
            <p:nvPr/>
          </p:nvSpPr>
          <p:spPr bwMode="auto">
            <a:xfrm>
              <a:off x="4576" y="2348"/>
              <a:ext cx="407" cy="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a:solidFill>
                    <a:schemeClr val="hlink"/>
                  </a:solidFill>
                  <a:latin typeface="Tahoma" pitchFamily="34" charset="0"/>
                  <a:ea typeface="宋体" charset="-122"/>
                </a:rPr>
                <a:t>识别</a:t>
              </a:r>
              <a:endParaRPr lang="en-US">
                <a:solidFill>
                  <a:schemeClr val="hlink"/>
                </a:solidFill>
                <a:latin typeface="Tahoma" pitchFamily="34" charset="0"/>
              </a:endParaRPr>
            </a:p>
          </p:txBody>
        </p:sp>
      </p:grpSp>
      <p:grpSp>
        <p:nvGrpSpPr>
          <p:cNvPr id="3" name="Group 8"/>
          <p:cNvGrpSpPr>
            <a:grpSpLocks/>
          </p:cNvGrpSpPr>
          <p:nvPr/>
        </p:nvGrpSpPr>
        <p:grpSpPr bwMode="auto">
          <a:xfrm>
            <a:off x="4225925" y="1046163"/>
            <a:ext cx="650875" cy="1119187"/>
            <a:chOff x="4573" y="1918"/>
            <a:chExt cx="410" cy="705"/>
          </a:xfrm>
        </p:grpSpPr>
        <p:pic>
          <p:nvPicPr>
            <p:cNvPr id="56336" name="Picture 9" descr="Motorola-handheld"/>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3" y="1918"/>
              <a:ext cx="369"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37" name="Text Box 10"/>
            <p:cNvSpPr txBox="1">
              <a:spLocks noChangeArrowheads="1"/>
            </p:cNvSpPr>
            <p:nvPr/>
          </p:nvSpPr>
          <p:spPr bwMode="auto">
            <a:xfrm>
              <a:off x="4576" y="2348"/>
              <a:ext cx="407" cy="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a:solidFill>
                    <a:schemeClr val="hlink"/>
                  </a:solidFill>
                  <a:latin typeface="Tahoma" pitchFamily="34" charset="0"/>
                  <a:ea typeface="宋体" charset="-122"/>
                </a:rPr>
                <a:t>识别</a:t>
              </a:r>
              <a:endParaRPr lang="en-US">
                <a:solidFill>
                  <a:schemeClr val="hlink"/>
                </a:solidFill>
                <a:latin typeface="Tahoma" pitchFamily="34" charset="0"/>
              </a:endParaRPr>
            </a:p>
          </p:txBody>
        </p:sp>
      </p:grpSp>
      <p:pic>
        <p:nvPicPr>
          <p:cNvPr id="410635" name="Picture 11" descr="Motorola-handheld"/>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51175" y="4503738"/>
            <a:ext cx="868363" cy="116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636" name="Text Box 12"/>
          <p:cNvSpPr txBox="1">
            <a:spLocks noChangeArrowheads="1"/>
          </p:cNvSpPr>
          <p:nvPr/>
        </p:nvSpPr>
        <p:spPr bwMode="auto">
          <a:xfrm>
            <a:off x="2884488" y="5645150"/>
            <a:ext cx="1703387" cy="517525"/>
          </a:xfrm>
          <a:prstGeom prst="rect">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lnSpc>
                <a:spcPct val="90000"/>
              </a:lnSpc>
              <a:spcBef>
                <a:spcPct val="0"/>
              </a:spcBef>
            </a:pPr>
            <a:r>
              <a:rPr lang="zh-CN" altLang="en-US" sz="2800">
                <a:solidFill>
                  <a:schemeClr val="tx2"/>
                </a:solidFill>
                <a:latin typeface="Tahoma" pitchFamily="34" charset="0"/>
                <a:ea typeface="宋体" charset="-122"/>
              </a:rPr>
              <a:t>不能识别</a:t>
            </a:r>
            <a:endParaRPr lang="en-US" sz="2800">
              <a:solidFill>
                <a:schemeClr val="tx2"/>
              </a:solidFill>
              <a:latin typeface="Tahoma" pitchFamily="34" charset="0"/>
            </a:endParaRPr>
          </a:p>
        </p:txBody>
      </p:sp>
      <p:grpSp>
        <p:nvGrpSpPr>
          <p:cNvPr id="4" name="Group 13"/>
          <p:cNvGrpSpPr>
            <a:grpSpLocks/>
          </p:cNvGrpSpPr>
          <p:nvPr/>
        </p:nvGrpSpPr>
        <p:grpSpPr bwMode="auto">
          <a:xfrm>
            <a:off x="3149600" y="2160588"/>
            <a:ext cx="2957513" cy="2573337"/>
            <a:chOff x="1984" y="1361"/>
            <a:chExt cx="1863" cy="1621"/>
          </a:xfrm>
        </p:grpSpPr>
        <p:sp>
          <p:nvSpPr>
            <p:cNvPr id="56333" name="Line 14"/>
            <p:cNvSpPr>
              <a:spLocks noChangeShapeType="1"/>
            </p:cNvSpPr>
            <p:nvPr/>
          </p:nvSpPr>
          <p:spPr bwMode="auto">
            <a:xfrm>
              <a:off x="2856" y="1361"/>
              <a:ext cx="0" cy="1621"/>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sp>
          <p:nvSpPr>
            <p:cNvPr id="56334" name="Line 15"/>
            <p:cNvSpPr>
              <a:spLocks noChangeShapeType="1"/>
            </p:cNvSpPr>
            <p:nvPr/>
          </p:nvSpPr>
          <p:spPr bwMode="auto">
            <a:xfrm rot="-4749596">
              <a:off x="2916" y="1309"/>
              <a:ext cx="0" cy="1863"/>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sp>
          <p:nvSpPr>
            <p:cNvPr id="56335" name="Line 16"/>
            <p:cNvSpPr>
              <a:spLocks noChangeShapeType="1"/>
            </p:cNvSpPr>
            <p:nvPr/>
          </p:nvSpPr>
          <p:spPr bwMode="auto">
            <a:xfrm flipV="1">
              <a:off x="2469" y="1749"/>
              <a:ext cx="653" cy="1233"/>
            </a:xfrm>
            <a:prstGeom prst="line">
              <a:avLst/>
            </a:prstGeom>
            <a:noFill/>
            <a:ln w="12700">
              <a:solidFill>
                <a:schemeClr val="tx2"/>
              </a:solidFill>
              <a:round/>
              <a:headEnd type="triangle" w="lg" len="lg"/>
              <a:tailEnd type="triangle" w="sm"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grpSp>
      <p:grpSp>
        <p:nvGrpSpPr>
          <p:cNvPr id="56330" name="Group 17"/>
          <p:cNvGrpSpPr>
            <a:grpSpLocks/>
          </p:cNvGrpSpPr>
          <p:nvPr/>
        </p:nvGrpSpPr>
        <p:grpSpPr bwMode="auto">
          <a:xfrm>
            <a:off x="112713" y="2354263"/>
            <a:ext cx="2462212" cy="1574800"/>
            <a:chOff x="71" y="1148"/>
            <a:chExt cx="1551" cy="1762"/>
          </a:xfrm>
        </p:grpSpPr>
        <p:sp>
          <p:nvSpPr>
            <p:cNvPr id="56331" name="Rectangle 18"/>
            <p:cNvSpPr>
              <a:spLocks noChangeArrowheads="1"/>
            </p:cNvSpPr>
            <p:nvPr/>
          </p:nvSpPr>
          <p:spPr bwMode="auto">
            <a:xfrm>
              <a:off x="71" y="1148"/>
              <a:ext cx="1551" cy="1762"/>
            </a:xfrm>
            <a:prstGeom prst="rect">
              <a:avLst/>
            </a:prstGeom>
            <a:solidFill>
              <a:schemeClr val="folHlink"/>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
              <a:spAutoFit/>
            </a:bodyPr>
            <a:lstStyle/>
            <a:p>
              <a:endParaRPr lang="en-US"/>
            </a:p>
          </p:txBody>
        </p:sp>
        <p:sp>
          <p:nvSpPr>
            <p:cNvPr id="56332" name="Text Box 19"/>
            <p:cNvSpPr txBox="1">
              <a:spLocks noChangeArrowheads="1"/>
            </p:cNvSpPr>
            <p:nvPr/>
          </p:nvSpPr>
          <p:spPr bwMode="auto">
            <a:xfrm>
              <a:off x="71" y="1148"/>
              <a:ext cx="1551" cy="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0"/>
                </a:spcBef>
              </a:pPr>
              <a:r>
                <a:rPr lang="zh-CN" altLang="en-US" sz="1800">
                  <a:ea typeface="宋体" charset="-122"/>
                </a:rPr>
                <a:t>盲区导致可靠度下降</a:t>
              </a:r>
              <a:endParaRPr lang="en-US" sz="1800"/>
            </a:p>
          </p:txBody>
        </p:sp>
      </p:grpSp>
    </p:spTree>
    <p:extLst>
      <p:ext uri="{BB962C8B-B14F-4D97-AF65-F5344CB8AC3E}">
        <p14:creationId xmlns:p14="http://schemas.microsoft.com/office/powerpoint/2010/main" xmlns="" val="22182899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410635"/>
                                        </p:tgtEl>
                                        <p:attrNameLst>
                                          <p:attrName>style.visibility</p:attrName>
                                        </p:attrNameLst>
                                      </p:cBhvr>
                                      <p:to>
                                        <p:strVal val="visible"/>
                                      </p:to>
                                    </p:set>
                                    <p:animEffect transition="in" filter="fade">
                                      <p:cBhvr>
                                        <p:cTn id="19" dur="500"/>
                                        <p:tgtEl>
                                          <p:spTgt spid="4106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0636"/>
                                        </p:tgtEl>
                                        <p:attrNameLst>
                                          <p:attrName>style.visibility</p:attrName>
                                        </p:attrNameLst>
                                      </p:cBhvr>
                                      <p:to>
                                        <p:strVal val="visible"/>
                                      </p:to>
                                    </p:set>
                                    <p:animEffect transition="in" filter="fade">
                                      <p:cBhvr>
                                        <p:cTn id="22" dur="500"/>
                                        <p:tgtEl>
                                          <p:spTgt spid="410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ea typeface="宋体" charset="-122"/>
              </a:rPr>
              <a:t>功率单位</a:t>
            </a:r>
            <a:endParaRPr lang="en-US" smtClean="0"/>
          </a:p>
        </p:txBody>
      </p:sp>
      <p:sp>
        <p:nvSpPr>
          <p:cNvPr id="14339" name="Rectangle 3"/>
          <p:cNvSpPr>
            <a:spLocks noGrp="1" noChangeArrowheads="1"/>
          </p:cNvSpPr>
          <p:nvPr>
            <p:ph type="body" sz="half" idx="1"/>
          </p:nvPr>
        </p:nvSpPr>
        <p:spPr>
          <a:xfrm>
            <a:off x="611188" y="3357563"/>
            <a:ext cx="8101012" cy="2879725"/>
          </a:xfrm>
        </p:spPr>
        <p:txBody>
          <a:bodyPr/>
          <a:lstStyle/>
          <a:p>
            <a:pPr eaLnBrk="1" hangingPunct="1">
              <a:lnSpc>
                <a:spcPct val="80000"/>
              </a:lnSpc>
            </a:pPr>
            <a:r>
              <a:rPr lang="zh-CN" altLang="en-US" sz="2000" dirty="0" smtClean="0">
                <a:ea typeface="宋体" charset="-122"/>
              </a:rPr>
              <a:t>功率单位可以用瓦特</a:t>
            </a:r>
            <a:r>
              <a:rPr lang="en-US" sz="2000" dirty="0" smtClean="0"/>
              <a:t>Watts </a:t>
            </a:r>
            <a:r>
              <a:rPr lang="zh-CN" altLang="en-US" sz="2000" dirty="0" smtClean="0">
                <a:ea typeface="宋体" charset="-122"/>
              </a:rPr>
              <a:t>或者</a:t>
            </a:r>
            <a:r>
              <a:rPr lang="en-US" sz="2000" dirty="0" err="1" smtClean="0"/>
              <a:t>dBm</a:t>
            </a:r>
            <a:r>
              <a:rPr lang="zh-CN" altLang="en-US" sz="2000" dirty="0" smtClean="0">
                <a:ea typeface="宋体" charset="-122"/>
              </a:rPr>
              <a:t>表示</a:t>
            </a:r>
            <a:endParaRPr lang="en-US" altLang="zh-CN" sz="2000" dirty="0" smtClean="0">
              <a:ea typeface="宋体" charset="-122"/>
            </a:endParaRPr>
          </a:p>
          <a:p>
            <a:pPr eaLnBrk="1" hangingPunct="1">
              <a:lnSpc>
                <a:spcPct val="80000"/>
              </a:lnSpc>
            </a:pPr>
            <a:endParaRPr lang="en-US" sz="2000" dirty="0" smtClean="0"/>
          </a:p>
          <a:p>
            <a:pPr eaLnBrk="1" hangingPunct="1">
              <a:lnSpc>
                <a:spcPct val="80000"/>
              </a:lnSpc>
            </a:pPr>
            <a:r>
              <a:rPr lang="en-US" sz="2000" dirty="0" smtClean="0"/>
              <a:t>dB</a:t>
            </a:r>
            <a:r>
              <a:rPr lang="zh-CN" altLang="en-US" sz="2000" dirty="0" smtClean="0">
                <a:ea typeface="宋体" charset="-122"/>
              </a:rPr>
              <a:t>是</a:t>
            </a:r>
            <a:r>
              <a:rPr lang="en-US" altLang="zh-CN" sz="2000" dirty="0" smtClean="0">
                <a:ea typeface="宋体" charset="-122"/>
              </a:rPr>
              <a:t>2</a:t>
            </a:r>
            <a:r>
              <a:rPr lang="zh-CN" altLang="en-US" sz="2000" dirty="0" smtClean="0">
                <a:ea typeface="宋体" charset="-122"/>
              </a:rPr>
              <a:t>个功率的比值</a:t>
            </a:r>
            <a:r>
              <a:rPr lang="en-US" sz="2000" dirty="0" smtClean="0"/>
              <a:t>:</a:t>
            </a:r>
          </a:p>
          <a:p>
            <a:pPr lvl="1" eaLnBrk="1" hangingPunct="1">
              <a:lnSpc>
                <a:spcPct val="80000"/>
              </a:lnSpc>
            </a:pPr>
            <a:r>
              <a:rPr lang="en-US" sz="2000" dirty="0" smtClean="0"/>
              <a:t>dB = 10 log (P1/P2)</a:t>
            </a:r>
          </a:p>
          <a:p>
            <a:pPr lvl="1" eaLnBrk="1" hangingPunct="1">
              <a:lnSpc>
                <a:spcPct val="80000"/>
              </a:lnSpc>
            </a:pPr>
            <a:endParaRPr lang="en-US" sz="2000" dirty="0" smtClean="0"/>
          </a:p>
          <a:p>
            <a:pPr eaLnBrk="1" hangingPunct="1">
              <a:lnSpc>
                <a:spcPct val="80000"/>
              </a:lnSpc>
            </a:pPr>
            <a:r>
              <a:rPr lang="en-US" sz="2000" dirty="0" err="1" smtClean="0"/>
              <a:t>dBm</a:t>
            </a:r>
            <a:r>
              <a:rPr lang="zh-CN" altLang="en-US" sz="2000" dirty="0" smtClean="0">
                <a:ea typeface="宋体" charset="-122"/>
              </a:rPr>
              <a:t>运用毫瓦作比较</a:t>
            </a:r>
            <a:endParaRPr lang="en-US" sz="2000" dirty="0" smtClean="0"/>
          </a:p>
          <a:p>
            <a:pPr lvl="1" eaLnBrk="1" hangingPunct="1">
              <a:lnSpc>
                <a:spcPct val="80000"/>
              </a:lnSpc>
            </a:pPr>
            <a:r>
              <a:rPr lang="en-US" altLang="zh-CN" sz="2000" dirty="0" smtClean="0">
                <a:ea typeface="宋体" charset="-122"/>
              </a:rPr>
              <a:t>2</a:t>
            </a:r>
            <a:r>
              <a:rPr lang="en-US" sz="2000" dirty="0" smtClean="0"/>
              <a:t>W = 10 log (2/</a:t>
            </a:r>
            <a:r>
              <a:rPr lang="en-US" altLang="zh-CN" sz="2000" dirty="0" smtClean="0">
                <a:ea typeface="宋体" charset="-122"/>
              </a:rPr>
              <a:t>0.00</a:t>
            </a:r>
            <a:r>
              <a:rPr lang="en-US" sz="2000" dirty="0" smtClean="0"/>
              <a:t>1) = 33dBm</a:t>
            </a:r>
          </a:p>
          <a:p>
            <a:pPr lvl="1" eaLnBrk="1" hangingPunct="1">
              <a:lnSpc>
                <a:spcPct val="80000"/>
              </a:lnSpc>
            </a:pPr>
            <a:r>
              <a:rPr lang="zh-CN" altLang="en-US" sz="2000" dirty="0" smtClean="0">
                <a:ea typeface="宋体" charset="-122"/>
              </a:rPr>
              <a:t>左边乘</a:t>
            </a:r>
            <a:r>
              <a:rPr lang="en-US" altLang="zh-CN" sz="2000" dirty="0" smtClean="0">
                <a:ea typeface="宋体" charset="-122"/>
              </a:rPr>
              <a:t>10=</a:t>
            </a:r>
            <a:r>
              <a:rPr lang="zh-CN" altLang="en-US" sz="2000" dirty="0" smtClean="0">
                <a:ea typeface="宋体" charset="-122"/>
              </a:rPr>
              <a:t>右边加</a:t>
            </a:r>
            <a:r>
              <a:rPr lang="en-US" altLang="zh-CN" sz="2000" dirty="0" smtClean="0">
                <a:ea typeface="宋体" charset="-122"/>
              </a:rPr>
              <a:t>10   </a:t>
            </a:r>
            <a:r>
              <a:rPr lang="zh-CN" altLang="en-US" sz="2000" dirty="0" smtClean="0">
                <a:ea typeface="宋体" charset="-122"/>
              </a:rPr>
              <a:t>左边乘</a:t>
            </a:r>
            <a:r>
              <a:rPr lang="en-US" altLang="zh-CN" sz="2000" dirty="0" smtClean="0">
                <a:ea typeface="宋体" charset="-122"/>
              </a:rPr>
              <a:t>2=</a:t>
            </a:r>
            <a:r>
              <a:rPr lang="zh-CN" altLang="en-US" sz="2000" dirty="0" smtClean="0">
                <a:ea typeface="宋体" charset="-122"/>
              </a:rPr>
              <a:t>右边加</a:t>
            </a:r>
            <a:r>
              <a:rPr lang="en-US" altLang="zh-CN" sz="2000" dirty="0" smtClean="0">
                <a:ea typeface="宋体" charset="-122"/>
              </a:rPr>
              <a:t>3</a:t>
            </a:r>
            <a:r>
              <a:rPr lang="en-US" sz="2000" dirty="0" smtClean="0"/>
              <a:t> </a:t>
            </a:r>
          </a:p>
        </p:txBody>
      </p:sp>
      <p:graphicFrame>
        <p:nvGraphicFramePr>
          <p:cNvPr id="429060" name="Group 4"/>
          <p:cNvGraphicFramePr>
            <a:graphicFrameLocks noGrp="1"/>
          </p:cNvGraphicFramePr>
          <p:nvPr>
            <p:ph sz="half" idx="2"/>
          </p:nvPr>
        </p:nvGraphicFramePr>
        <p:xfrm>
          <a:off x="466725" y="1196975"/>
          <a:ext cx="8245475" cy="2052638"/>
        </p:xfrm>
        <a:graphic>
          <a:graphicData uri="http://schemas.openxmlformats.org/drawingml/2006/table">
            <a:tbl>
              <a:tblPr/>
              <a:tblGrid>
                <a:gridCol w="2062163"/>
                <a:gridCol w="2062162"/>
                <a:gridCol w="2366963"/>
                <a:gridCol w="1754187"/>
              </a:tblGrid>
              <a:tr h="1027113">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chemeClr val="tx1"/>
                          </a:solidFill>
                          <a:effectLst/>
                          <a:latin typeface="Arial" charset="0"/>
                          <a:ea typeface="宋体" charset="-122"/>
                          <a:cs typeface="Arial" charset="0"/>
                        </a:rPr>
                        <a:t>区域</a:t>
                      </a:r>
                      <a:endParaRPr kumimoji="0" lang="en-US" sz="2000" b="0" i="0" u="none" strike="noStrike" cap="none" normalizeH="0" baseline="0" dirty="0" smtClean="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smtClean="0">
                          <a:ln>
                            <a:noFill/>
                          </a:ln>
                          <a:solidFill>
                            <a:schemeClr val="tx1"/>
                          </a:solidFill>
                          <a:effectLst/>
                          <a:latin typeface="Arial" charset="0"/>
                          <a:ea typeface="宋体" charset="-122"/>
                          <a:cs typeface="Arial" charset="0"/>
                        </a:rPr>
                        <a:t>规定</a:t>
                      </a:r>
                      <a:endParaRPr kumimoji="0" lang="en-US" sz="2000" b="0"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chemeClr val="tx1"/>
                          </a:solidFill>
                          <a:effectLst/>
                          <a:latin typeface="Arial" charset="0"/>
                          <a:ea typeface="宋体" charset="-122"/>
                          <a:cs typeface="Arial" charset="0"/>
                        </a:rPr>
                        <a:t>传导功率</a:t>
                      </a:r>
                      <a:endParaRPr kumimoji="0" lang="en-US" sz="2000" b="0" i="0" u="none" strike="noStrike" cap="none" normalizeH="0" baseline="0" dirty="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smtClean="0">
                          <a:ln>
                            <a:noFill/>
                          </a:ln>
                          <a:solidFill>
                            <a:schemeClr val="tx1"/>
                          </a:solidFill>
                          <a:effectLst/>
                          <a:latin typeface="Arial" charset="0"/>
                          <a:ea typeface="宋体" charset="-122"/>
                          <a:cs typeface="Arial" charset="0"/>
                        </a:rPr>
                        <a:t>辐射功率</a:t>
                      </a:r>
                      <a:endParaRPr kumimoji="0" lang="en-US" sz="2000" b="0"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1025525">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chemeClr val="tx1"/>
                          </a:solidFill>
                          <a:effectLst/>
                          <a:latin typeface="Arial" charset="0"/>
                          <a:ea typeface="宋体" charset="-122"/>
                          <a:cs typeface="Arial" charset="0"/>
                        </a:rPr>
                        <a:t>中国</a:t>
                      </a:r>
                      <a:endParaRPr kumimoji="0" lang="en-US" sz="2000" b="1" i="0" u="none" strike="noStrike" cap="none" normalizeH="0" baseline="0" smtClean="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altLang="zh-CN" sz="2000" b="1" i="0" u="none" strike="noStrike" cap="none" normalizeH="0" baseline="0" smtClean="0">
                          <a:ln>
                            <a:noFill/>
                          </a:ln>
                          <a:solidFill>
                            <a:schemeClr val="tx1"/>
                          </a:solidFill>
                          <a:effectLst/>
                          <a:latin typeface="Arial" charset="0"/>
                          <a:ea typeface="宋体" charset="-122"/>
                          <a:cs typeface="Arial" charset="0"/>
                        </a:rPr>
                        <a:t>RFID</a:t>
                      </a:r>
                      <a:r>
                        <a:rPr kumimoji="0" lang="zh-CN" altLang="en-US" sz="2000" b="1" i="0" u="none" strike="noStrike" cap="none" normalizeH="0" baseline="0" smtClean="0">
                          <a:ln>
                            <a:noFill/>
                          </a:ln>
                          <a:solidFill>
                            <a:schemeClr val="tx1"/>
                          </a:solidFill>
                          <a:effectLst/>
                          <a:latin typeface="Arial" charset="0"/>
                          <a:ea typeface="宋体" charset="-122"/>
                          <a:cs typeface="Arial" charset="0"/>
                        </a:rPr>
                        <a:t>试行规定</a:t>
                      </a:r>
                      <a:endParaRPr kumimoji="0" lang="en-US" sz="20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dirty="0" smtClean="0">
                          <a:ln>
                            <a:noFill/>
                          </a:ln>
                          <a:solidFill>
                            <a:schemeClr val="tx1"/>
                          </a:solidFill>
                          <a:effectLst/>
                          <a:latin typeface="Arial" charset="0"/>
                          <a:cs typeface="Arial" charset="0"/>
                        </a:rPr>
                        <a:t>1 Watt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altLang="zh-CN" sz="2000" b="1" i="0" u="none" strike="noStrike" cap="none" normalizeH="0" baseline="0" smtClean="0">
                          <a:ln>
                            <a:noFill/>
                          </a:ln>
                          <a:solidFill>
                            <a:schemeClr val="tx1"/>
                          </a:solidFill>
                          <a:effectLst/>
                          <a:latin typeface="Arial" charset="0"/>
                          <a:ea typeface="宋体" charset="-122"/>
                          <a:cs typeface="Arial" charset="0"/>
                        </a:rPr>
                        <a:t>2</a:t>
                      </a:r>
                      <a:r>
                        <a:rPr kumimoji="0" lang="en-US" sz="2000" b="1" i="0" u="none" strike="noStrike" cap="none" normalizeH="0" baseline="0" smtClean="0">
                          <a:ln>
                            <a:noFill/>
                          </a:ln>
                          <a:solidFill>
                            <a:schemeClr val="tx1"/>
                          </a:solidFill>
                          <a:effectLst/>
                          <a:latin typeface="Arial" charset="0"/>
                          <a:cs typeface="Arial" charset="0"/>
                        </a:rPr>
                        <a:t> W ERP (</a:t>
                      </a:r>
                      <a:r>
                        <a:rPr kumimoji="0" lang="en-US" sz="2000" b="1" i="0" u="none" strike="noStrike" cap="none" normalizeH="0" baseline="0" smtClean="0">
                          <a:ln>
                            <a:noFill/>
                          </a:ln>
                          <a:solidFill>
                            <a:schemeClr val="tx2"/>
                          </a:solidFill>
                          <a:effectLst/>
                          <a:latin typeface="Arial" charset="0"/>
                          <a:cs typeface="Arial" charset="0"/>
                        </a:rPr>
                        <a:t>33dBm</a:t>
                      </a:r>
                      <a:r>
                        <a:rPr kumimoji="0" lang="en-US" sz="2000" b="1" i="0" u="none" strike="noStrike" cap="none" normalizeH="0" baseline="0" smtClean="0">
                          <a:ln>
                            <a:noFill/>
                          </a:ln>
                          <a:solidFill>
                            <a:schemeClr val="tx1"/>
                          </a:solidFill>
                          <a:effectLst/>
                          <a:latin typeface="Arial" charset="0"/>
                          <a:cs typeface="Arial"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3684644125"/>
      </p:ext>
    </p:extLst>
  </p:cSld>
  <p:clrMapOvr>
    <a:masterClrMapping/>
  </p:clrMapOvr>
  <p:transition spd="med"/>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203200" y="1992313"/>
            <a:ext cx="2574925" cy="1603375"/>
            <a:chOff x="0" y="1116"/>
            <a:chExt cx="1622" cy="1794"/>
          </a:xfrm>
        </p:grpSpPr>
        <p:sp>
          <p:nvSpPr>
            <p:cNvPr id="57371" name="Rectangle 3"/>
            <p:cNvSpPr>
              <a:spLocks noChangeArrowheads="1"/>
            </p:cNvSpPr>
            <p:nvPr/>
          </p:nvSpPr>
          <p:spPr bwMode="auto">
            <a:xfrm>
              <a:off x="0" y="1116"/>
              <a:ext cx="1551" cy="1762"/>
            </a:xfrm>
            <a:prstGeom prst="rect">
              <a:avLst/>
            </a:prstGeom>
            <a:solidFill>
              <a:schemeClr val="folHlink"/>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
              <a:spAutoFit/>
            </a:bodyPr>
            <a:lstStyle/>
            <a:p>
              <a:endParaRPr lang="en-US"/>
            </a:p>
          </p:txBody>
        </p:sp>
        <p:sp>
          <p:nvSpPr>
            <p:cNvPr id="57372" name="Text Box 4"/>
            <p:cNvSpPr txBox="1">
              <a:spLocks noChangeArrowheads="1"/>
            </p:cNvSpPr>
            <p:nvPr/>
          </p:nvSpPr>
          <p:spPr bwMode="auto">
            <a:xfrm>
              <a:off x="71" y="1148"/>
              <a:ext cx="1551" cy="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0"/>
                </a:spcBef>
              </a:pPr>
              <a:r>
                <a:rPr lang="zh-CN" altLang="en-US" sz="1800">
                  <a:ea typeface="宋体" charset="-122"/>
                </a:rPr>
                <a:t>盲区导致可靠度下降</a:t>
              </a:r>
              <a:endParaRPr lang="en-US" sz="1800"/>
            </a:p>
          </p:txBody>
        </p:sp>
      </p:grpSp>
      <p:sp>
        <p:nvSpPr>
          <p:cNvPr id="57347" name="Rectangle 5"/>
          <p:cNvSpPr>
            <a:spLocks noGrp="1" noChangeArrowheads="1"/>
          </p:cNvSpPr>
          <p:nvPr>
            <p:ph type="title"/>
          </p:nvPr>
        </p:nvSpPr>
        <p:spPr/>
        <p:txBody>
          <a:bodyPr/>
          <a:lstStyle/>
          <a:p>
            <a:pPr eaLnBrk="1" hangingPunct="1"/>
            <a:r>
              <a:rPr lang="en-US" sz="2800" smtClean="0"/>
              <a:t>True3D™</a:t>
            </a:r>
            <a:r>
              <a:rPr lang="zh-CN" altLang="en-US" sz="2800" smtClean="0">
                <a:ea typeface="宋体" charset="-122"/>
              </a:rPr>
              <a:t>双天线标签具有全向识别性能</a:t>
            </a:r>
            <a:endParaRPr lang="en-US" sz="2800" smtClean="0">
              <a:solidFill>
                <a:schemeClr val="tx1"/>
              </a:solidFill>
            </a:endParaRPr>
          </a:p>
        </p:txBody>
      </p:sp>
      <p:pic>
        <p:nvPicPr>
          <p:cNvPr id="57348" name="Picture 6" descr="weird-tag-4-perspectiv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95613" y="3057525"/>
            <a:ext cx="3113087"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349" name="Group 7"/>
          <p:cNvGrpSpPr>
            <a:grpSpLocks/>
          </p:cNvGrpSpPr>
          <p:nvPr/>
        </p:nvGrpSpPr>
        <p:grpSpPr bwMode="auto">
          <a:xfrm>
            <a:off x="6300788" y="3505200"/>
            <a:ext cx="650875" cy="1119188"/>
            <a:chOff x="4573" y="1918"/>
            <a:chExt cx="410" cy="705"/>
          </a:xfrm>
        </p:grpSpPr>
        <p:pic>
          <p:nvPicPr>
            <p:cNvPr id="57369" name="Picture 8" descr="Motorola-handheld"/>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3" y="1918"/>
              <a:ext cx="369"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70" name="Text Box 9"/>
            <p:cNvSpPr txBox="1">
              <a:spLocks noChangeArrowheads="1"/>
            </p:cNvSpPr>
            <p:nvPr/>
          </p:nvSpPr>
          <p:spPr bwMode="auto">
            <a:xfrm>
              <a:off x="4576" y="2348"/>
              <a:ext cx="407" cy="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a:solidFill>
                    <a:schemeClr val="hlink"/>
                  </a:solidFill>
                  <a:latin typeface="Tahoma" pitchFamily="34" charset="0"/>
                  <a:ea typeface="宋体" charset="-122"/>
                </a:rPr>
                <a:t>识别</a:t>
              </a:r>
              <a:endParaRPr lang="en-US">
                <a:solidFill>
                  <a:schemeClr val="hlink"/>
                </a:solidFill>
                <a:latin typeface="Tahoma" pitchFamily="34" charset="0"/>
              </a:endParaRPr>
            </a:p>
          </p:txBody>
        </p:sp>
      </p:grpSp>
      <p:grpSp>
        <p:nvGrpSpPr>
          <p:cNvPr id="57350" name="Group 10"/>
          <p:cNvGrpSpPr>
            <a:grpSpLocks/>
          </p:cNvGrpSpPr>
          <p:nvPr/>
        </p:nvGrpSpPr>
        <p:grpSpPr bwMode="auto">
          <a:xfrm>
            <a:off x="4225925" y="1046163"/>
            <a:ext cx="650875" cy="1119187"/>
            <a:chOff x="4573" y="1918"/>
            <a:chExt cx="410" cy="705"/>
          </a:xfrm>
        </p:grpSpPr>
        <p:pic>
          <p:nvPicPr>
            <p:cNvPr id="57367" name="Picture 11" descr="Motorola-handheld"/>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3" y="1918"/>
              <a:ext cx="369"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68" name="Text Box 12"/>
            <p:cNvSpPr txBox="1">
              <a:spLocks noChangeArrowheads="1"/>
            </p:cNvSpPr>
            <p:nvPr/>
          </p:nvSpPr>
          <p:spPr bwMode="auto">
            <a:xfrm>
              <a:off x="4576" y="2348"/>
              <a:ext cx="407" cy="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a:solidFill>
                    <a:schemeClr val="hlink"/>
                  </a:solidFill>
                  <a:latin typeface="Tahoma" pitchFamily="34" charset="0"/>
                  <a:ea typeface="宋体" charset="-122"/>
                </a:rPr>
                <a:t>识别</a:t>
              </a:r>
              <a:endParaRPr lang="en-US">
                <a:solidFill>
                  <a:schemeClr val="hlink"/>
                </a:solidFill>
                <a:latin typeface="Tahoma" pitchFamily="34" charset="0"/>
              </a:endParaRPr>
            </a:p>
          </p:txBody>
        </p:sp>
      </p:grpSp>
      <p:pic>
        <p:nvPicPr>
          <p:cNvPr id="57351" name="Picture 16" descr="Motorola-handheld"/>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51175" y="4503738"/>
            <a:ext cx="868363" cy="116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2689" name="Text Box 17"/>
          <p:cNvSpPr txBox="1">
            <a:spLocks noChangeArrowheads="1"/>
          </p:cNvSpPr>
          <p:nvPr/>
        </p:nvSpPr>
        <p:spPr bwMode="auto">
          <a:xfrm>
            <a:off x="3067050" y="5645150"/>
            <a:ext cx="852488" cy="517525"/>
          </a:xfrm>
          <a:prstGeom prst="rect">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lnSpc>
                <a:spcPct val="90000"/>
              </a:lnSpc>
              <a:spcBef>
                <a:spcPct val="0"/>
              </a:spcBef>
            </a:pPr>
            <a:r>
              <a:rPr lang="zh-CN" altLang="en-US" sz="2800">
                <a:solidFill>
                  <a:schemeClr val="hlink"/>
                </a:solidFill>
                <a:latin typeface="Tahoma" pitchFamily="34" charset="0"/>
                <a:ea typeface="宋体" charset="-122"/>
              </a:rPr>
              <a:t>识别</a:t>
            </a:r>
            <a:endParaRPr lang="en-US" sz="2800">
              <a:solidFill>
                <a:schemeClr val="hlink"/>
              </a:solidFill>
              <a:latin typeface="Tahoma" pitchFamily="34" charset="0"/>
            </a:endParaRPr>
          </a:p>
        </p:txBody>
      </p:sp>
      <p:pic>
        <p:nvPicPr>
          <p:cNvPr id="412690" name="Picture 18" descr="weird-tag-2-perspectiv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76563" y="3057525"/>
            <a:ext cx="3114675"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354" name="Group 19"/>
          <p:cNvGrpSpPr>
            <a:grpSpLocks/>
          </p:cNvGrpSpPr>
          <p:nvPr/>
        </p:nvGrpSpPr>
        <p:grpSpPr bwMode="auto">
          <a:xfrm>
            <a:off x="3149600" y="2160588"/>
            <a:ext cx="2957513" cy="2573337"/>
            <a:chOff x="1984" y="1361"/>
            <a:chExt cx="1863" cy="1621"/>
          </a:xfrm>
        </p:grpSpPr>
        <p:sp>
          <p:nvSpPr>
            <p:cNvPr id="57364" name="Line 20"/>
            <p:cNvSpPr>
              <a:spLocks noChangeShapeType="1"/>
            </p:cNvSpPr>
            <p:nvPr/>
          </p:nvSpPr>
          <p:spPr bwMode="auto">
            <a:xfrm>
              <a:off x="2856" y="1361"/>
              <a:ext cx="0" cy="1621"/>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sp>
          <p:nvSpPr>
            <p:cNvPr id="57365" name="Line 21"/>
            <p:cNvSpPr>
              <a:spLocks noChangeShapeType="1"/>
            </p:cNvSpPr>
            <p:nvPr/>
          </p:nvSpPr>
          <p:spPr bwMode="auto">
            <a:xfrm rot="-4749596">
              <a:off x="2916" y="1309"/>
              <a:ext cx="0" cy="1863"/>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sp>
          <p:nvSpPr>
            <p:cNvPr id="57366" name="Line 22"/>
            <p:cNvSpPr>
              <a:spLocks noChangeShapeType="1"/>
            </p:cNvSpPr>
            <p:nvPr/>
          </p:nvSpPr>
          <p:spPr bwMode="auto">
            <a:xfrm flipV="1">
              <a:off x="2469" y="1749"/>
              <a:ext cx="653" cy="1233"/>
            </a:xfrm>
            <a:prstGeom prst="line">
              <a:avLst/>
            </a:prstGeom>
            <a:noFill/>
            <a:ln w="12700">
              <a:solidFill>
                <a:schemeClr val="hlink"/>
              </a:solidFill>
              <a:round/>
              <a:headEnd type="triangle" w="lg" len="lg"/>
              <a:tailEnd type="triangle" w="sm"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grpSp>
      <p:sp>
        <p:nvSpPr>
          <p:cNvPr id="412695" name="Text Box 23"/>
          <p:cNvSpPr txBox="1">
            <a:spLocks noChangeArrowheads="1"/>
          </p:cNvSpPr>
          <p:nvPr/>
        </p:nvSpPr>
        <p:spPr bwMode="auto">
          <a:xfrm>
            <a:off x="3113088" y="5654675"/>
            <a:ext cx="1687512" cy="515938"/>
          </a:xfrm>
          <a:prstGeom prst="rect">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lnSpc>
                <a:spcPct val="90000"/>
              </a:lnSpc>
              <a:spcBef>
                <a:spcPct val="0"/>
              </a:spcBef>
            </a:pPr>
            <a:r>
              <a:rPr lang="zh-CN" altLang="en-US" sz="2800">
                <a:solidFill>
                  <a:schemeClr val="tx2"/>
                </a:solidFill>
                <a:latin typeface="Tahoma" pitchFamily="34" charset="0"/>
                <a:ea typeface="宋体" charset="-122"/>
              </a:rPr>
              <a:t>不能识别</a:t>
            </a:r>
            <a:endParaRPr lang="en-US" sz="2800">
              <a:solidFill>
                <a:schemeClr val="tx2"/>
              </a:solidFill>
              <a:latin typeface="Tahoma" pitchFamily="34" charset="0"/>
            </a:endParaRPr>
          </a:p>
        </p:txBody>
      </p:sp>
      <p:grpSp>
        <p:nvGrpSpPr>
          <p:cNvPr id="6" name="Group 24"/>
          <p:cNvGrpSpPr>
            <a:grpSpLocks/>
          </p:cNvGrpSpPr>
          <p:nvPr/>
        </p:nvGrpSpPr>
        <p:grpSpPr bwMode="auto">
          <a:xfrm>
            <a:off x="3151188" y="2162175"/>
            <a:ext cx="2957512" cy="2573338"/>
            <a:chOff x="1984" y="1361"/>
            <a:chExt cx="1863" cy="1621"/>
          </a:xfrm>
        </p:grpSpPr>
        <p:sp>
          <p:nvSpPr>
            <p:cNvPr id="57361" name="Line 25"/>
            <p:cNvSpPr>
              <a:spLocks noChangeShapeType="1"/>
            </p:cNvSpPr>
            <p:nvPr/>
          </p:nvSpPr>
          <p:spPr bwMode="auto">
            <a:xfrm>
              <a:off x="2856" y="1361"/>
              <a:ext cx="0" cy="1621"/>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sp>
          <p:nvSpPr>
            <p:cNvPr id="57362" name="Line 26"/>
            <p:cNvSpPr>
              <a:spLocks noChangeShapeType="1"/>
            </p:cNvSpPr>
            <p:nvPr/>
          </p:nvSpPr>
          <p:spPr bwMode="auto">
            <a:xfrm rot="-4749596">
              <a:off x="2916" y="1309"/>
              <a:ext cx="0" cy="1863"/>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sp>
          <p:nvSpPr>
            <p:cNvPr id="57363" name="Line 27"/>
            <p:cNvSpPr>
              <a:spLocks noChangeShapeType="1"/>
            </p:cNvSpPr>
            <p:nvPr/>
          </p:nvSpPr>
          <p:spPr bwMode="auto">
            <a:xfrm flipV="1">
              <a:off x="2469" y="1749"/>
              <a:ext cx="653" cy="1233"/>
            </a:xfrm>
            <a:prstGeom prst="line">
              <a:avLst/>
            </a:prstGeom>
            <a:noFill/>
            <a:ln w="12700">
              <a:solidFill>
                <a:schemeClr val="tx2"/>
              </a:solidFill>
              <a:round/>
              <a:headEnd type="triangle" w="lg" len="lg"/>
              <a:tailEnd type="triangle" w="sm" len="med"/>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grpSp>
      <p:pic>
        <p:nvPicPr>
          <p:cNvPr id="412700" name="Picture 28" descr="True3D"/>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923925" y="4503738"/>
            <a:ext cx="676275"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358" name="Group 2"/>
          <p:cNvGrpSpPr>
            <a:grpSpLocks/>
          </p:cNvGrpSpPr>
          <p:nvPr/>
        </p:nvGrpSpPr>
        <p:grpSpPr bwMode="auto">
          <a:xfrm>
            <a:off x="225425" y="1955800"/>
            <a:ext cx="2574925" cy="1603375"/>
            <a:chOff x="0" y="1116"/>
            <a:chExt cx="1622" cy="1794"/>
          </a:xfrm>
        </p:grpSpPr>
        <p:sp>
          <p:nvSpPr>
            <p:cNvPr id="57359" name="Rectangle 3"/>
            <p:cNvSpPr>
              <a:spLocks noChangeArrowheads="1"/>
            </p:cNvSpPr>
            <p:nvPr/>
          </p:nvSpPr>
          <p:spPr bwMode="auto">
            <a:xfrm>
              <a:off x="0" y="1116"/>
              <a:ext cx="1551" cy="1762"/>
            </a:xfrm>
            <a:prstGeom prst="rect">
              <a:avLst/>
            </a:prstGeom>
            <a:solidFill>
              <a:schemeClr val="folHlink"/>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
              <a:spAutoFit/>
            </a:bodyPr>
            <a:lstStyle/>
            <a:p>
              <a:endParaRPr lang="en-US"/>
            </a:p>
          </p:txBody>
        </p:sp>
        <p:sp>
          <p:nvSpPr>
            <p:cNvPr id="57360" name="Text Box 4"/>
            <p:cNvSpPr txBox="1">
              <a:spLocks noChangeArrowheads="1"/>
            </p:cNvSpPr>
            <p:nvPr/>
          </p:nvSpPr>
          <p:spPr bwMode="auto">
            <a:xfrm>
              <a:off x="71" y="1148"/>
              <a:ext cx="1551" cy="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nchor="ct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0"/>
                </a:spcBef>
              </a:pPr>
              <a:r>
                <a:rPr lang="en-US" sz="1800"/>
                <a:t>True3D </a:t>
              </a:r>
              <a:r>
                <a:rPr lang="zh-CN" altLang="en-US" sz="1800">
                  <a:ea typeface="宋体" charset="-122"/>
                </a:rPr>
                <a:t>减少识别盲区，提高系统可靠性</a:t>
              </a:r>
              <a:endParaRPr lang="en-US" sz="1800"/>
            </a:p>
          </p:txBody>
        </p:sp>
      </p:grpSp>
    </p:spTree>
    <p:extLst>
      <p:ext uri="{BB962C8B-B14F-4D97-AF65-F5344CB8AC3E}">
        <p14:creationId xmlns:p14="http://schemas.microsoft.com/office/powerpoint/2010/main" xmlns="" val="33128551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
                                        <p:tgtEl>
                                          <p:spTgt spid="412690"/>
                                        </p:tgtEl>
                                      </p:cBhvr>
                                    </p:animEffect>
                                    <p:set>
                                      <p:cBhvr>
                                        <p:cTn id="7" dur="1" fill="hold">
                                          <p:stCondLst>
                                            <p:cond delay="499"/>
                                          </p:stCondLst>
                                        </p:cTn>
                                        <p:tgtEl>
                                          <p:spTgt spid="41269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12695"/>
                                        </p:tgtEl>
                                      </p:cBhvr>
                                    </p:animEffect>
                                    <p:set>
                                      <p:cBhvr>
                                        <p:cTn id="13" dur="1" fill="hold">
                                          <p:stCondLst>
                                            <p:cond delay="499"/>
                                          </p:stCondLst>
                                        </p:cTn>
                                        <p:tgtEl>
                                          <p:spTgt spid="41269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12689"/>
                                        </p:tgtEl>
                                        <p:attrNameLst>
                                          <p:attrName>style.visibility</p:attrName>
                                        </p:attrNameLst>
                                      </p:cBhvr>
                                      <p:to>
                                        <p:strVal val="visible"/>
                                      </p:to>
                                    </p:set>
                                    <p:animEffect transition="in" filter="fade">
                                      <p:cBhvr>
                                        <p:cTn id="16" dur="500"/>
                                        <p:tgtEl>
                                          <p:spTgt spid="412689"/>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412700"/>
                                        </p:tgtEl>
                                        <p:attrNameLst>
                                          <p:attrName>style.visibility</p:attrName>
                                        </p:attrNameLst>
                                      </p:cBhvr>
                                      <p:to>
                                        <p:strVal val="visible"/>
                                      </p:to>
                                    </p:set>
                                    <p:animEffect transition="in" filter="fade">
                                      <p:cBhvr>
                                        <p:cTn id="20" dur="500"/>
                                        <p:tgtEl>
                                          <p:spTgt spid="412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89" grpId="0" animBg="1"/>
      <p:bldP spid="41269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2800" smtClean="0"/>
              <a:t>True3D™</a:t>
            </a:r>
            <a:r>
              <a:rPr lang="zh-CN" altLang="en-US" sz="2800" smtClean="0">
                <a:ea typeface="宋体" charset="-122"/>
              </a:rPr>
              <a:t>实验室测试结果</a:t>
            </a:r>
            <a:endParaRPr lang="en-US" sz="2800" smtClean="0"/>
          </a:p>
        </p:txBody>
      </p:sp>
      <p:graphicFrame>
        <p:nvGraphicFramePr>
          <p:cNvPr id="58371" name="Object 3"/>
          <p:cNvGraphicFramePr>
            <a:graphicFrameLocks noGrp="1" noChangeAspect="1"/>
          </p:cNvGraphicFramePr>
          <p:nvPr>
            <p:ph sz="quarter" idx="2"/>
          </p:nvPr>
        </p:nvGraphicFramePr>
        <p:xfrm>
          <a:off x="5092700" y="1719263"/>
          <a:ext cx="2825750" cy="2924175"/>
        </p:xfrm>
        <a:graphic>
          <a:graphicData uri="http://schemas.openxmlformats.org/presentationml/2006/ole">
            <p:oleObj spid="_x0000_s29701" name="Visio" r:id="rId4" imgW="3255929" imgH="3350552" progId="Visio.Drawing.11">
              <p:embed/>
            </p:oleObj>
          </a:graphicData>
        </a:graphic>
      </p:graphicFrame>
      <p:graphicFrame>
        <p:nvGraphicFramePr>
          <p:cNvPr id="58372" name="Object 4"/>
          <p:cNvGraphicFramePr>
            <a:graphicFrameLocks noGrp="1" noChangeAspect="1"/>
          </p:cNvGraphicFramePr>
          <p:nvPr>
            <p:ph sz="quarter" idx="3"/>
          </p:nvPr>
        </p:nvGraphicFramePr>
        <p:xfrm>
          <a:off x="1136650" y="1719263"/>
          <a:ext cx="2876550" cy="2924175"/>
        </p:xfrm>
        <a:graphic>
          <a:graphicData uri="http://schemas.openxmlformats.org/presentationml/2006/ole">
            <p:oleObj spid="_x0000_s29702" name="Visio" r:id="rId5" imgW="3243009" imgH="3278730" progId="Visio.Drawing.11">
              <p:embed/>
            </p:oleObj>
          </a:graphicData>
        </a:graphic>
      </p:graphicFrame>
      <p:graphicFrame>
        <p:nvGraphicFramePr>
          <p:cNvPr id="58373" name="Object 5"/>
          <p:cNvGraphicFramePr>
            <a:graphicFrameLocks noChangeAspect="1"/>
          </p:cNvGraphicFramePr>
          <p:nvPr/>
        </p:nvGraphicFramePr>
        <p:xfrm>
          <a:off x="5849938" y="4711700"/>
          <a:ext cx="1325562" cy="1328738"/>
        </p:xfrm>
        <a:graphic>
          <a:graphicData uri="http://schemas.openxmlformats.org/presentationml/2006/ole">
            <p:oleObj spid="_x0000_s29703" name="Visio" r:id="rId6" imgW="1510921" imgH="1513961" progId="Visio.Drawing.11">
              <p:embed/>
            </p:oleObj>
          </a:graphicData>
        </a:graphic>
      </p:graphicFrame>
      <p:sp>
        <p:nvSpPr>
          <p:cNvPr id="58374" name="Text Box 6"/>
          <p:cNvSpPr txBox="1">
            <a:spLocks noChangeArrowheads="1"/>
          </p:cNvSpPr>
          <p:nvPr/>
        </p:nvSpPr>
        <p:spPr bwMode="auto">
          <a:xfrm>
            <a:off x="1422400" y="946150"/>
            <a:ext cx="2201863"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lnSpc>
                <a:spcPct val="95000"/>
              </a:lnSpc>
              <a:spcBef>
                <a:spcPct val="0"/>
              </a:spcBef>
            </a:pPr>
            <a:r>
              <a:rPr lang="zh-CN" altLang="en-US" sz="2400">
                <a:solidFill>
                  <a:schemeClr val="accent1"/>
                </a:solidFill>
                <a:latin typeface="Tahoma" pitchFamily="34" charset="0"/>
                <a:ea typeface="宋体" charset="-122"/>
              </a:rPr>
              <a:t>偶极子天线标签</a:t>
            </a:r>
            <a:endParaRPr lang="en-US" sz="2400">
              <a:solidFill>
                <a:schemeClr val="accent1"/>
              </a:solidFill>
              <a:latin typeface="Tahoma" pitchFamily="34" charset="0"/>
            </a:endParaRPr>
          </a:p>
        </p:txBody>
      </p:sp>
      <p:sp>
        <p:nvSpPr>
          <p:cNvPr id="58375" name="Text Box 7"/>
          <p:cNvSpPr txBox="1">
            <a:spLocks noChangeArrowheads="1"/>
          </p:cNvSpPr>
          <p:nvPr/>
        </p:nvSpPr>
        <p:spPr bwMode="auto">
          <a:xfrm>
            <a:off x="5616575" y="946150"/>
            <a:ext cx="1874838"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18000" tIns="10800" rIns="18000" bIns="10800">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lnSpc>
                <a:spcPct val="95000"/>
              </a:lnSpc>
              <a:spcBef>
                <a:spcPct val="0"/>
              </a:spcBef>
            </a:pPr>
            <a:r>
              <a:rPr lang="en-US" sz="2400">
                <a:solidFill>
                  <a:schemeClr val="accent1"/>
                </a:solidFill>
                <a:latin typeface="Tahoma" pitchFamily="34" charset="0"/>
              </a:rPr>
              <a:t>Monza 4 </a:t>
            </a:r>
          </a:p>
          <a:p>
            <a:pPr algn="ctr">
              <a:lnSpc>
                <a:spcPct val="95000"/>
              </a:lnSpc>
              <a:spcBef>
                <a:spcPct val="0"/>
              </a:spcBef>
            </a:pPr>
            <a:r>
              <a:rPr lang="en-US" sz="2400">
                <a:solidFill>
                  <a:schemeClr val="accent1"/>
                </a:solidFill>
                <a:latin typeface="Tahoma" pitchFamily="34" charset="0"/>
              </a:rPr>
              <a:t>True3D </a:t>
            </a:r>
            <a:r>
              <a:rPr lang="zh-CN" altLang="en-US" sz="2400">
                <a:solidFill>
                  <a:schemeClr val="accent1"/>
                </a:solidFill>
                <a:latin typeface="Tahoma" pitchFamily="34" charset="0"/>
                <a:ea typeface="宋体" charset="-122"/>
              </a:rPr>
              <a:t>标签</a:t>
            </a:r>
            <a:endParaRPr lang="en-US" sz="2400">
              <a:solidFill>
                <a:schemeClr val="accent1"/>
              </a:solidFill>
              <a:latin typeface="Tahoma" pitchFamily="34" charset="0"/>
            </a:endParaRPr>
          </a:p>
        </p:txBody>
      </p:sp>
      <p:sp>
        <p:nvSpPr>
          <p:cNvPr id="58376" name="Text Box 9"/>
          <p:cNvSpPr txBox="1">
            <a:spLocks noChangeArrowheads="1"/>
          </p:cNvSpPr>
          <p:nvPr/>
        </p:nvSpPr>
        <p:spPr bwMode="auto">
          <a:xfrm>
            <a:off x="0" y="4122738"/>
            <a:ext cx="1538288"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1">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0"/>
              </a:spcBef>
            </a:pPr>
            <a:r>
              <a:rPr lang="zh-CN" altLang="en-US" sz="1600">
                <a:ea typeface="宋体" charset="-122"/>
              </a:rPr>
              <a:t>偶极子天线的辐射盲区，导致读取的距离降低</a:t>
            </a:r>
            <a:r>
              <a:rPr lang="en-US" altLang="zh-CN" sz="1600">
                <a:ea typeface="宋体" charset="-122"/>
              </a:rPr>
              <a:t>90%</a:t>
            </a:r>
            <a:endParaRPr lang="en-US" sz="1600"/>
          </a:p>
        </p:txBody>
      </p:sp>
      <p:sp>
        <p:nvSpPr>
          <p:cNvPr id="58377" name="Line 10"/>
          <p:cNvSpPr>
            <a:spLocks noChangeShapeType="1"/>
          </p:cNvSpPr>
          <p:nvPr/>
        </p:nvSpPr>
        <p:spPr bwMode="auto">
          <a:xfrm flipV="1">
            <a:off x="457200" y="3352800"/>
            <a:ext cx="1771650" cy="769938"/>
          </a:xfrm>
          <a:prstGeom prst="line">
            <a:avLst/>
          </a:prstGeom>
          <a:noFill/>
          <a:ln w="28575">
            <a:solidFill>
              <a:schemeClr val="tx2"/>
            </a:solidFill>
            <a:round/>
            <a:headEnd/>
            <a:tailEnd type="triangl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58378" name="Text Box 11"/>
          <p:cNvSpPr txBox="1">
            <a:spLocks noChangeArrowheads="1"/>
          </p:cNvSpPr>
          <p:nvPr/>
        </p:nvSpPr>
        <p:spPr bwMode="auto">
          <a:xfrm>
            <a:off x="4254500" y="4811713"/>
            <a:ext cx="1595438"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1">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0"/>
              </a:spcBef>
            </a:pPr>
            <a:r>
              <a:rPr lang="en-US" sz="1600"/>
              <a:t>True 3D</a:t>
            </a:r>
            <a:r>
              <a:rPr lang="zh-CN" altLang="en-US" sz="1600">
                <a:ea typeface="宋体" charset="-122"/>
              </a:rPr>
              <a:t>标签对方向不敏感</a:t>
            </a:r>
            <a:endParaRPr lang="en-US" sz="1600"/>
          </a:p>
        </p:txBody>
      </p:sp>
      <p:sp>
        <p:nvSpPr>
          <p:cNvPr id="58379" name="Line 12"/>
          <p:cNvSpPr>
            <a:spLocks noChangeShapeType="1"/>
          </p:cNvSpPr>
          <p:nvPr/>
        </p:nvSpPr>
        <p:spPr bwMode="auto">
          <a:xfrm flipH="1">
            <a:off x="2882900" y="2822575"/>
            <a:ext cx="690563" cy="300038"/>
          </a:xfrm>
          <a:prstGeom prst="line">
            <a:avLst/>
          </a:prstGeom>
          <a:noFill/>
          <a:ln w="28575">
            <a:solidFill>
              <a:schemeClr val="tx2"/>
            </a:solidFill>
            <a:round/>
            <a:headEnd/>
            <a:tailEnd type="triangl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58380" name="Line 13"/>
          <p:cNvSpPr>
            <a:spLocks noChangeShapeType="1"/>
          </p:cNvSpPr>
          <p:nvPr/>
        </p:nvSpPr>
        <p:spPr bwMode="auto">
          <a:xfrm flipV="1">
            <a:off x="5532438" y="3084513"/>
            <a:ext cx="1924050" cy="306387"/>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58381" name="Text Box 14"/>
          <p:cNvSpPr txBox="1">
            <a:spLocks noChangeArrowheads="1"/>
          </p:cNvSpPr>
          <p:nvPr/>
        </p:nvSpPr>
        <p:spPr bwMode="auto">
          <a:xfrm>
            <a:off x="7605713" y="1663700"/>
            <a:ext cx="1538287" cy="622300"/>
          </a:xfrm>
          <a:prstGeom prst="rect">
            <a:avLst/>
          </a:prstGeom>
          <a:solidFill>
            <a:schemeClr val="bg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1">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0"/>
              </a:spcBef>
            </a:pPr>
            <a:r>
              <a:rPr lang="zh-CN" altLang="en-US" sz="1600" i="1">
                <a:ea typeface="宋体" charset="-122"/>
              </a:rPr>
              <a:t>没有盲区，高可靠性</a:t>
            </a:r>
            <a:endParaRPr lang="en-US" sz="1600" i="1"/>
          </a:p>
        </p:txBody>
      </p:sp>
    </p:spTree>
    <p:extLst>
      <p:ext uri="{BB962C8B-B14F-4D97-AF65-F5344CB8AC3E}">
        <p14:creationId xmlns:p14="http://schemas.microsoft.com/office/powerpoint/2010/main" xmlns="" val="2664331156"/>
      </p:ext>
    </p:extLst>
  </p:cSld>
  <p:clrMapOvr>
    <a:masterClrMapping/>
  </p:clrMapOvr>
  <p:transition spd="med"/>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True 3D</a:t>
            </a:r>
            <a:r>
              <a:rPr lang="zh-CN" altLang="en-US" smtClean="0">
                <a:ea typeface="宋体" charset="-122"/>
              </a:rPr>
              <a:t>益处</a:t>
            </a:r>
            <a:endParaRPr lang="en-US" smtClean="0"/>
          </a:p>
        </p:txBody>
      </p:sp>
      <p:sp>
        <p:nvSpPr>
          <p:cNvPr id="59395" name="Rectangle 3"/>
          <p:cNvSpPr>
            <a:spLocks noGrp="1" noChangeArrowheads="1"/>
          </p:cNvSpPr>
          <p:nvPr>
            <p:ph type="body" idx="1"/>
          </p:nvPr>
        </p:nvSpPr>
        <p:spPr>
          <a:xfrm>
            <a:off x="153988" y="1277938"/>
            <a:ext cx="3457575" cy="4900612"/>
          </a:xfrm>
        </p:spPr>
        <p:txBody>
          <a:bodyPr/>
          <a:lstStyle/>
          <a:p>
            <a:pPr eaLnBrk="1" hangingPunct="1"/>
            <a:r>
              <a:rPr lang="zh-CN" altLang="en-US" smtClean="0">
                <a:ea typeface="宋体" charset="-122"/>
              </a:rPr>
              <a:t>服装零售</a:t>
            </a:r>
            <a:endParaRPr lang="en-US" altLang="zh-CN" smtClean="0">
              <a:ea typeface="宋体" charset="-122"/>
            </a:endParaRPr>
          </a:p>
          <a:p>
            <a:pPr eaLnBrk="1" hangingPunct="1"/>
            <a:r>
              <a:rPr lang="zh-CN" altLang="en-US" smtClean="0">
                <a:ea typeface="宋体" charset="-122"/>
              </a:rPr>
              <a:t>资产追踪</a:t>
            </a:r>
            <a:endParaRPr lang="en-US" altLang="zh-CN" smtClean="0">
              <a:ea typeface="宋体" charset="-122"/>
            </a:endParaRPr>
          </a:p>
          <a:p>
            <a:pPr eaLnBrk="1" hangingPunct="1"/>
            <a:r>
              <a:rPr lang="zh-CN" altLang="en-US" smtClean="0">
                <a:ea typeface="宋体" charset="-122"/>
              </a:rPr>
              <a:t>航空行李</a:t>
            </a:r>
            <a:endParaRPr lang="en-US" smtClean="0"/>
          </a:p>
          <a:p>
            <a:pPr eaLnBrk="1" hangingPunct="1"/>
            <a:r>
              <a:rPr lang="zh-CN" altLang="en-US" smtClean="0">
                <a:ea typeface="宋体" charset="-122"/>
              </a:rPr>
              <a:t>消费体验和安全</a:t>
            </a:r>
            <a:endParaRPr lang="en-US" smtClean="0"/>
          </a:p>
        </p:txBody>
      </p:sp>
      <p:sp>
        <p:nvSpPr>
          <p:cNvPr id="59396" name="Rectangle 4"/>
          <p:cNvSpPr>
            <a:spLocks noChangeArrowheads="1"/>
          </p:cNvSpPr>
          <p:nvPr/>
        </p:nvSpPr>
        <p:spPr bwMode="auto">
          <a:xfrm>
            <a:off x="457200" y="4889500"/>
            <a:ext cx="8197850" cy="1036638"/>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marL="236538" indent="-236538" algn="ctr" eaLnBrk="1" hangingPunct="1">
              <a:spcBef>
                <a:spcPct val="0"/>
              </a:spcBef>
              <a:buClr>
                <a:schemeClr val="tx2"/>
              </a:buClr>
            </a:pPr>
            <a:r>
              <a:rPr lang="zh-CN" altLang="en-US" sz="2400">
                <a:solidFill>
                  <a:schemeClr val="bg1"/>
                </a:solidFill>
                <a:ea typeface="宋体" charset="-122"/>
              </a:rPr>
              <a:t>标签摆放方向无序的场合</a:t>
            </a:r>
            <a:endParaRPr lang="en-US" sz="2400">
              <a:solidFill>
                <a:schemeClr val="bg1"/>
              </a:solidFill>
            </a:endParaRPr>
          </a:p>
        </p:txBody>
      </p:sp>
      <p:pic>
        <p:nvPicPr>
          <p:cNvPr id="59397" name="Picture 5" descr="dayluggage110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15088" y="1047750"/>
            <a:ext cx="2459037" cy="1587500"/>
          </a:xfrm>
          <a:prstGeom prst="rect">
            <a:avLst/>
          </a:prstGeom>
          <a:noFill/>
          <a:ln w="28575" algn="ctr">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pic>
        <p:nvPicPr>
          <p:cNvPr id="59398" name="Picture 6" descr="img_222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11563" y="1047750"/>
            <a:ext cx="2459037" cy="1587500"/>
          </a:xfrm>
          <a:prstGeom prst="rect">
            <a:avLst/>
          </a:prstGeom>
          <a:noFill/>
          <a:ln w="28575" algn="ctr">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pic>
        <p:nvPicPr>
          <p:cNvPr id="59399" name="Picture 7" descr="shopper-at-the-sale-rac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415088" y="2890838"/>
            <a:ext cx="2459037" cy="1587500"/>
          </a:xfrm>
          <a:prstGeom prst="rect">
            <a:avLst/>
          </a:prstGeom>
          <a:noFill/>
          <a:ln w="28575" algn="ctr">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pic>
        <p:nvPicPr>
          <p:cNvPr id="59400" name="Picture 8" descr="firemen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611563" y="2890838"/>
            <a:ext cx="2459037" cy="1612900"/>
          </a:xfrm>
          <a:prstGeom prst="rect">
            <a:avLst/>
          </a:prstGeom>
          <a:noFill/>
          <a:ln w="28575" algn="ctr">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67930874"/>
      </p:ext>
    </p:extLst>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19" name="Text Box 3"/>
          <p:cNvSpPr txBox="1">
            <a:spLocks noChangeArrowheads="1"/>
          </p:cNvSpPr>
          <p:nvPr/>
        </p:nvSpPr>
        <p:spPr bwMode="auto">
          <a:xfrm>
            <a:off x="3286125" y="2806700"/>
            <a:ext cx="3175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600" i="1">
                <a:solidFill>
                  <a:schemeClr val="accent2"/>
                </a:solidFill>
                <a:latin typeface="Tahoma" pitchFamily="34" charset="0"/>
                <a:cs typeface="Tahoma" pitchFamily="34" charset="0"/>
              </a:rPr>
              <a:t>Monza QT™</a:t>
            </a:r>
          </a:p>
        </p:txBody>
      </p:sp>
    </p:spTree>
    <p:extLst>
      <p:ext uri="{BB962C8B-B14F-4D97-AF65-F5344CB8AC3E}">
        <p14:creationId xmlns:p14="http://schemas.microsoft.com/office/powerpoint/2010/main" xmlns="" val="2921649379"/>
      </p:ext>
    </p:extLst>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p:txBody>
          <a:bodyPr/>
          <a:lstStyle/>
          <a:p>
            <a:pPr eaLnBrk="1" hangingPunct="1"/>
            <a:r>
              <a:rPr lang="en-US" sz="2800" smtClean="0"/>
              <a:t>Impinj QT™ – </a:t>
            </a:r>
            <a:r>
              <a:rPr lang="zh-CN" altLang="en-US" sz="2800" smtClean="0">
                <a:ea typeface="宋体" charset="-122"/>
              </a:rPr>
              <a:t>读控制</a:t>
            </a:r>
            <a:endParaRPr lang="en-US" sz="2800" smtClean="0"/>
          </a:p>
        </p:txBody>
      </p:sp>
      <p:pic>
        <p:nvPicPr>
          <p:cNvPr id="61443" name="Picture 3" descr="Monza"/>
          <p:cNvPicPr>
            <a:picLocks noGrp="1" noChangeAspect="1" noChangeArrowheads="1"/>
          </p:cNvPicPr>
          <p:nvPr>
            <p:ph type="body" idx="4294967295"/>
          </p:nvPr>
        </p:nvPicPr>
        <p:blipFill>
          <a:blip r:embed="rId3" cstate="print">
            <a:extLst>
              <a:ext uri="{28A0092B-C50C-407E-A947-70E740481C1C}">
                <a14:useLocalDpi xmlns:a14="http://schemas.microsoft.com/office/drawing/2010/main" xmlns="" val="0"/>
              </a:ext>
            </a:extLst>
          </a:blip>
          <a:srcRect/>
          <a:stretch>
            <a:fillRect/>
          </a:stretch>
        </p:blipFill>
        <p:spPr>
          <a:xfrm>
            <a:off x="4057650" y="1830388"/>
            <a:ext cx="1143000" cy="1098550"/>
          </a:xfrm>
          <a:noFill/>
          <a:ln w="19050">
            <a:solidFill>
              <a:schemeClr val="bg1"/>
            </a:solidFill>
            <a:miter lim="800000"/>
            <a:headEnd/>
            <a:tailEnd/>
          </a:ln>
        </p:spPr>
      </p:pic>
      <p:sp>
        <p:nvSpPr>
          <p:cNvPr id="61444" name="Rectangle 4"/>
          <p:cNvSpPr>
            <a:spLocks noChangeArrowheads="1"/>
          </p:cNvSpPr>
          <p:nvPr/>
        </p:nvSpPr>
        <p:spPr bwMode="auto">
          <a:xfrm>
            <a:off x="457200" y="1270000"/>
            <a:ext cx="2962275" cy="1473200"/>
          </a:xfrm>
          <a:prstGeom prst="rect">
            <a:avLst/>
          </a:prstGeom>
          <a:solidFill>
            <a:schemeClr val="bg2"/>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lstStyle/>
          <a:p>
            <a:pPr eaLnBrk="1" hangingPunct="1">
              <a:spcBef>
                <a:spcPct val="15000"/>
              </a:spcBef>
              <a:buClr>
                <a:schemeClr val="tx2"/>
              </a:buClr>
            </a:pPr>
            <a:r>
              <a:rPr lang="en-US" sz="2200" u="sng"/>
              <a:t>Private </a:t>
            </a:r>
            <a:r>
              <a:rPr lang="zh-CN" altLang="en-US" sz="2200" u="sng">
                <a:ea typeface="宋体" charset="-122"/>
              </a:rPr>
              <a:t>模式</a:t>
            </a:r>
            <a:r>
              <a:rPr lang="en-US" sz="2200" u="sng"/>
              <a:t>:</a:t>
            </a:r>
          </a:p>
          <a:p>
            <a:pPr eaLnBrk="1" hangingPunct="1">
              <a:spcBef>
                <a:spcPct val="15000"/>
              </a:spcBef>
              <a:buClr>
                <a:schemeClr val="tx2"/>
              </a:buClr>
            </a:pPr>
            <a:r>
              <a:rPr lang="zh-CN" altLang="en-US">
                <a:ea typeface="宋体" charset="-122"/>
              </a:rPr>
              <a:t>可以读取所有的数据</a:t>
            </a:r>
            <a:endParaRPr lang="en-US"/>
          </a:p>
        </p:txBody>
      </p:sp>
      <p:sp>
        <p:nvSpPr>
          <p:cNvPr id="427013" name="Rectangle 5"/>
          <p:cNvSpPr>
            <a:spLocks noChangeArrowheads="1"/>
          </p:cNvSpPr>
          <p:nvPr/>
        </p:nvSpPr>
        <p:spPr bwMode="auto">
          <a:xfrm>
            <a:off x="5838825" y="1270000"/>
            <a:ext cx="2962275" cy="1473200"/>
          </a:xfrm>
          <a:prstGeom prst="rect">
            <a:avLst/>
          </a:prstGeom>
          <a:solidFill>
            <a:schemeClr val="bg2"/>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lstStyle/>
          <a:p>
            <a:pPr eaLnBrk="1" hangingPunct="1">
              <a:spcBef>
                <a:spcPct val="15000"/>
              </a:spcBef>
              <a:buClr>
                <a:schemeClr val="tx2"/>
              </a:buClr>
            </a:pPr>
            <a:r>
              <a:rPr lang="en-US" sz="2200" u="sng"/>
              <a:t>Public </a:t>
            </a:r>
            <a:r>
              <a:rPr lang="zh-CN" altLang="en-US" sz="2200" u="sng">
                <a:ea typeface="宋体" charset="-122"/>
              </a:rPr>
              <a:t>模式</a:t>
            </a:r>
            <a:r>
              <a:rPr lang="en-US" sz="2200" u="sng"/>
              <a:t>:</a:t>
            </a:r>
          </a:p>
          <a:p>
            <a:pPr eaLnBrk="1" hangingPunct="1">
              <a:spcBef>
                <a:spcPct val="15000"/>
              </a:spcBef>
              <a:buClr>
                <a:schemeClr val="tx2"/>
              </a:buClr>
            </a:pPr>
            <a:r>
              <a:rPr lang="zh-CN" altLang="en-US">
                <a:ea typeface="宋体" charset="-122"/>
              </a:rPr>
              <a:t>保护用户数据，使用通用的</a:t>
            </a:r>
            <a:r>
              <a:rPr lang="en-US" altLang="zh-CN">
                <a:ea typeface="宋体" charset="-122"/>
              </a:rPr>
              <a:t>EPC</a:t>
            </a:r>
            <a:r>
              <a:rPr lang="zh-CN" altLang="en-US">
                <a:ea typeface="宋体" charset="-122"/>
              </a:rPr>
              <a:t>取代真实的</a:t>
            </a:r>
            <a:r>
              <a:rPr lang="en-US" altLang="zh-CN">
                <a:ea typeface="宋体" charset="-122"/>
              </a:rPr>
              <a:t>EPC</a:t>
            </a:r>
            <a:endParaRPr lang="en-US"/>
          </a:p>
        </p:txBody>
      </p:sp>
      <p:sp>
        <p:nvSpPr>
          <p:cNvPr id="427014" name="AutoShape 6"/>
          <p:cNvSpPr>
            <a:spLocks noChangeArrowheads="1"/>
          </p:cNvSpPr>
          <p:nvPr/>
        </p:nvSpPr>
        <p:spPr bwMode="auto">
          <a:xfrm>
            <a:off x="4359275" y="4140200"/>
            <a:ext cx="576263" cy="536575"/>
          </a:xfrm>
          <a:prstGeom prst="leftRightArrow">
            <a:avLst>
              <a:gd name="adj1" fmla="val 49704"/>
              <a:gd name="adj2" fmla="val 37281"/>
            </a:avLst>
          </a:prstGeom>
          <a:solidFill>
            <a:schemeClr val="bg2"/>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nchor="ctr"/>
          <a:lstStyle/>
          <a:p>
            <a:endParaRPr lang="en-US"/>
          </a:p>
        </p:txBody>
      </p:sp>
      <p:grpSp>
        <p:nvGrpSpPr>
          <p:cNvPr id="61447" name="Group 7"/>
          <p:cNvGrpSpPr>
            <a:grpSpLocks/>
          </p:cNvGrpSpPr>
          <p:nvPr/>
        </p:nvGrpSpPr>
        <p:grpSpPr bwMode="auto">
          <a:xfrm>
            <a:off x="962025" y="2928938"/>
            <a:ext cx="3152775" cy="2786062"/>
            <a:chOff x="606" y="1845"/>
            <a:chExt cx="1986" cy="1755"/>
          </a:xfrm>
        </p:grpSpPr>
        <p:sp>
          <p:nvSpPr>
            <p:cNvPr id="61452" name="Rectangle 8"/>
            <p:cNvSpPr>
              <a:spLocks noChangeArrowheads="1"/>
            </p:cNvSpPr>
            <p:nvPr/>
          </p:nvSpPr>
          <p:spPr bwMode="auto">
            <a:xfrm>
              <a:off x="606" y="2281"/>
              <a:ext cx="1986" cy="992"/>
            </a:xfrm>
            <a:prstGeom prst="rect">
              <a:avLst/>
            </a:prstGeom>
            <a:solidFill>
              <a:srgbClr val="CC3333"/>
            </a:solidFill>
            <a:ln>
              <a:noFill/>
            </a:ln>
            <a:extLst>
              <a:ext uri="{91240B29-F687-4F45-9708-019B960494DF}">
                <a14:hiddenLine xmlns:a14="http://schemas.microsoft.com/office/drawing/2010/main" xmlns="" w="38100" algn="ctr">
                  <a:solidFill>
                    <a:srgbClr val="000000"/>
                  </a:solidFill>
                  <a:miter lim="800000"/>
                  <a:headEnd/>
                  <a:tailEnd type="none" w="lg" len="lg"/>
                </a14:hiddenLine>
              </a:ext>
            </a:extLst>
          </p:spPr>
          <p:txBody>
            <a:bodyPr lIns="64008" tIns="64008" rIns="64008" bIns="64008"/>
            <a:lstStyle/>
            <a:p>
              <a:pPr marL="228600" indent="-228600"/>
              <a:r>
                <a:rPr lang="en-US" sz="2200" u="sng">
                  <a:solidFill>
                    <a:schemeClr val="bg1"/>
                  </a:solidFill>
                </a:rPr>
                <a:t>Private </a:t>
              </a:r>
              <a:r>
                <a:rPr lang="zh-CN" altLang="en-US" sz="2200" u="sng">
                  <a:solidFill>
                    <a:schemeClr val="bg1"/>
                  </a:solidFill>
                  <a:ea typeface="宋体" charset="-122"/>
                </a:rPr>
                <a:t>数据</a:t>
              </a:r>
              <a:endParaRPr lang="en-US" sz="2200" u="sng">
                <a:solidFill>
                  <a:schemeClr val="bg1"/>
                </a:solidFill>
              </a:endParaRPr>
            </a:p>
            <a:p>
              <a:pPr marL="228600" indent="-228600">
                <a:buClr>
                  <a:schemeClr val="bg1"/>
                </a:buClr>
                <a:buFont typeface="Wingdings" pitchFamily="2" charset="2"/>
                <a:buChar char="§"/>
              </a:pPr>
              <a:r>
                <a:rPr lang="en-US" sz="1800">
                  <a:solidFill>
                    <a:schemeClr val="bg1"/>
                  </a:solidFill>
                </a:rPr>
                <a:t>128b </a:t>
              </a:r>
              <a:r>
                <a:rPr lang="zh-CN" altLang="en-US" sz="1800">
                  <a:solidFill>
                    <a:schemeClr val="bg1"/>
                  </a:solidFill>
                  <a:ea typeface="宋体" charset="-122"/>
                </a:rPr>
                <a:t>真实</a:t>
              </a:r>
              <a:r>
                <a:rPr lang="en-US" sz="1800">
                  <a:solidFill>
                    <a:schemeClr val="bg1"/>
                  </a:solidFill>
                </a:rPr>
                <a:t> EPC</a:t>
              </a:r>
            </a:p>
            <a:p>
              <a:pPr marL="228600" indent="-228600">
                <a:buClr>
                  <a:schemeClr val="bg1"/>
                </a:buClr>
                <a:buFont typeface="Wingdings" pitchFamily="2" charset="2"/>
                <a:buChar char="§"/>
              </a:pPr>
              <a:r>
                <a:rPr lang="en-US" sz="1800">
                  <a:solidFill>
                    <a:schemeClr val="bg1"/>
                  </a:solidFill>
                </a:rPr>
                <a:t>512b </a:t>
              </a:r>
              <a:r>
                <a:rPr lang="zh-CN" altLang="en-US" sz="1800">
                  <a:solidFill>
                    <a:schemeClr val="bg1"/>
                  </a:solidFill>
                  <a:ea typeface="宋体" charset="-122"/>
                </a:rPr>
                <a:t>用户区</a:t>
              </a:r>
              <a:endParaRPr lang="en-US" sz="1800">
                <a:solidFill>
                  <a:schemeClr val="bg1"/>
                </a:solidFill>
              </a:endParaRPr>
            </a:p>
            <a:p>
              <a:pPr marL="228600" indent="-228600">
                <a:buClr>
                  <a:schemeClr val="bg1"/>
                </a:buClr>
                <a:buFont typeface="Wingdings" pitchFamily="2" charset="2"/>
                <a:buChar char="§"/>
              </a:pPr>
              <a:r>
                <a:rPr lang="zh-CN" altLang="en-US" sz="1800">
                  <a:solidFill>
                    <a:schemeClr val="bg1"/>
                  </a:solidFill>
                  <a:ea typeface="宋体" charset="-122"/>
                </a:rPr>
                <a:t>唯一的</a:t>
              </a:r>
              <a:r>
                <a:rPr lang="en-US" sz="1800">
                  <a:solidFill>
                    <a:schemeClr val="bg1"/>
                  </a:solidFill>
                </a:rPr>
                <a:t>TID</a:t>
              </a:r>
            </a:p>
          </p:txBody>
        </p:sp>
        <p:sp>
          <p:nvSpPr>
            <p:cNvPr id="61453" name="Rectangle 9"/>
            <p:cNvSpPr>
              <a:spLocks noChangeArrowheads="1"/>
            </p:cNvSpPr>
            <p:nvPr/>
          </p:nvSpPr>
          <p:spPr bwMode="auto">
            <a:xfrm>
              <a:off x="606" y="3394"/>
              <a:ext cx="1986" cy="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lgn="ctr">
                  <a:solidFill>
                    <a:srgbClr val="000000"/>
                  </a:solidFill>
                  <a:miter lim="800000"/>
                  <a:headEnd/>
                  <a:tailEnd type="none" w="lg" len="lg"/>
                </a14:hiddenLine>
              </a:ext>
            </a:extLst>
          </p:spPr>
          <p:txBody>
            <a:bodyPr lIns="64008" tIns="64008" rIns="64008" bIns="64008" anchor="ctr" anchorCtr="1"/>
            <a:lstStyle/>
            <a:p>
              <a:pPr algn="ctr"/>
              <a:r>
                <a:rPr lang="zh-CN" altLang="en-US" sz="1600">
                  <a:ea typeface="宋体" charset="-122"/>
                </a:rPr>
                <a:t>业务敏感数据</a:t>
              </a:r>
              <a:endParaRPr lang="en-US" sz="1600"/>
            </a:p>
          </p:txBody>
        </p:sp>
        <p:sp>
          <p:nvSpPr>
            <p:cNvPr id="61454" name="Line 10"/>
            <p:cNvSpPr>
              <a:spLocks noChangeShapeType="1"/>
            </p:cNvSpPr>
            <p:nvPr/>
          </p:nvSpPr>
          <p:spPr bwMode="auto">
            <a:xfrm flipH="1">
              <a:off x="2154" y="1845"/>
              <a:ext cx="402" cy="436"/>
            </a:xfrm>
            <a:prstGeom prst="line">
              <a:avLst/>
            </a:prstGeom>
            <a:noFill/>
            <a:ln w="12700">
              <a:solidFill>
                <a:schemeClr val="tx1"/>
              </a:solidFill>
              <a:round/>
              <a:headEnd/>
              <a:tailEnd type="triangle" w="lg" len="lg"/>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grpSp>
      <p:grpSp>
        <p:nvGrpSpPr>
          <p:cNvPr id="3" name="Group 11"/>
          <p:cNvGrpSpPr>
            <a:grpSpLocks/>
          </p:cNvGrpSpPr>
          <p:nvPr/>
        </p:nvGrpSpPr>
        <p:grpSpPr bwMode="auto">
          <a:xfrm>
            <a:off x="5181600" y="2928938"/>
            <a:ext cx="3171825" cy="2786062"/>
            <a:chOff x="3264" y="1845"/>
            <a:chExt cx="1998" cy="1755"/>
          </a:xfrm>
        </p:grpSpPr>
        <p:sp>
          <p:nvSpPr>
            <p:cNvPr id="61449" name="Rectangle 12"/>
            <p:cNvSpPr>
              <a:spLocks noChangeArrowheads="1"/>
            </p:cNvSpPr>
            <p:nvPr/>
          </p:nvSpPr>
          <p:spPr bwMode="auto">
            <a:xfrm>
              <a:off x="3264" y="2281"/>
              <a:ext cx="1962" cy="992"/>
            </a:xfrm>
            <a:prstGeom prst="rect">
              <a:avLst/>
            </a:prstGeom>
            <a:solidFill>
              <a:schemeClr val="accent1"/>
            </a:solidFill>
            <a:ln>
              <a:noFill/>
            </a:ln>
            <a:extLst>
              <a:ext uri="{91240B29-F687-4F45-9708-019B960494DF}">
                <a14:hiddenLine xmlns:a14="http://schemas.microsoft.com/office/drawing/2010/main" xmlns="" w="38100" algn="ctr">
                  <a:solidFill>
                    <a:srgbClr val="000000"/>
                  </a:solidFill>
                  <a:miter lim="800000"/>
                  <a:headEnd/>
                  <a:tailEnd type="none" w="lg" len="lg"/>
                </a14:hiddenLine>
              </a:ext>
            </a:extLst>
          </p:spPr>
          <p:txBody>
            <a:bodyPr lIns="64008" tIns="64008" rIns="64008" bIns="64008"/>
            <a:lstStyle/>
            <a:p>
              <a:pPr marL="228600" indent="-228600"/>
              <a:r>
                <a:rPr lang="en-US" sz="2200" u="sng">
                  <a:solidFill>
                    <a:schemeClr val="bg1"/>
                  </a:solidFill>
                </a:rPr>
                <a:t>Public </a:t>
              </a:r>
              <a:r>
                <a:rPr lang="zh-CN" altLang="en-US" sz="2200" u="sng">
                  <a:solidFill>
                    <a:schemeClr val="bg1"/>
                  </a:solidFill>
                  <a:ea typeface="宋体" charset="-122"/>
                </a:rPr>
                <a:t>数据</a:t>
              </a:r>
              <a:endParaRPr lang="en-US" sz="2200" u="sng">
                <a:solidFill>
                  <a:schemeClr val="bg1"/>
                </a:solidFill>
              </a:endParaRPr>
            </a:p>
            <a:p>
              <a:pPr marL="228600" indent="-228600">
                <a:buClr>
                  <a:schemeClr val="bg1"/>
                </a:buClr>
                <a:buFont typeface="Wingdings" pitchFamily="2" charset="2"/>
                <a:buChar char="§"/>
              </a:pPr>
              <a:r>
                <a:rPr lang="en-US" sz="1800">
                  <a:solidFill>
                    <a:schemeClr val="bg1"/>
                  </a:solidFill>
                </a:rPr>
                <a:t>96b </a:t>
              </a:r>
              <a:r>
                <a:rPr lang="zh-CN" altLang="en-US" sz="1800">
                  <a:solidFill>
                    <a:schemeClr val="bg1"/>
                  </a:solidFill>
                  <a:ea typeface="宋体" charset="-122"/>
                </a:rPr>
                <a:t>通用的</a:t>
              </a:r>
              <a:r>
                <a:rPr lang="en-US" altLang="zh-CN" sz="1800">
                  <a:solidFill>
                    <a:schemeClr val="bg1"/>
                  </a:solidFill>
                  <a:ea typeface="宋体" charset="-122"/>
                </a:rPr>
                <a:t>EPC</a:t>
              </a:r>
              <a:endParaRPr lang="en-US" sz="1800">
                <a:solidFill>
                  <a:schemeClr val="bg1"/>
                </a:solidFill>
              </a:endParaRPr>
            </a:p>
          </p:txBody>
        </p:sp>
        <p:sp>
          <p:nvSpPr>
            <p:cNvPr id="61450" name="Rectangle 13"/>
            <p:cNvSpPr>
              <a:spLocks noChangeArrowheads="1"/>
            </p:cNvSpPr>
            <p:nvPr/>
          </p:nvSpPr>
          <p:spPr bwMode="auto">
            <a:xfrm>
              <a:off x="3276" y="3394"/>
              <a:ext cx="1986" cy="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lgn="ctr">
                  <a:solidFill>
                    <a:srgbClr val="000000"/>
                  </a:solidFill>
                  <a:miter lim="800000"/>
                  <a:headEnd/>
                  <a:tailEnd type="none" w="lg" len="lg"/>
                </a14:hiddenLine>
              </a:ext>
            </a:extLst>
          </p:spPr>
          <p:txBody>
            <a:bodyPr lIns="64008" tIns="64008" rIns="64008" bIns="64008" anchor="ctr" anchorCtr="1"/>
            <a:lstStyle/>
            <a:p>
              <a:pPr algn="ctr"/>
              <a:r>
                <a:rPr lang="zh-CN" altLang="en-US" sz="1600">
                  <a:ea typeface="宋体" charset="-122"/>
                </a:rPr>
                <a:t>通用数据</a:t>
              </a:r>
              <a:endParaRPr lang="en-US" sz="1600"/>
            </a:p>
          </p:txBody>
        </p:sp>
        <p:sp>
          <p:nvSpPr>
            <p:cNvPr id="61451" name="Line 14"/>
            <p:cNvSpPr>
              <a:spLocks noChangeShapeType="1"/>
            </p:cNvSpPr>
            <p:nvPr/>
          </p:nvSpPr>
          <p:spPr bwMode="auto">
            <a:xfrm>
              <a:off x="3276" y="1845"/>
              <a:ext cx="402" cy="436"/>
            </a:xfrm>
            <a:prstGeom prst="line">
              <a:avLst/>
            </a:prstGeom>
            <a:noFill/>
            <a:ln w="12700">
              <a:solidFill>
                <a:schemeClr val="tx1"/>
              </a:solidFill>
              <a:round/>
              <a:headEnd/>
              <a:tailEnd type="triangle" w="lg" len="lg"/>
            </a:ln>
            <a:extLst>
              <a:ext uri="{909E8E84-426E-40DD-AFC4-6F175D3DCCD1}">
                <a14:hiddenFill xmlns:a14="http://schemas.microsoft.com/office/drawing/2010/main" xmlns="">
                  <a:noFill/>
                </a14:hiddenFill>
              </a:ext>
            </a:extLst>
          </p:spPr>
          <p:txBody>
            <a:bodyPr lIns="64008" tIns="64008" rIns="64008" bIns="64008" anchor="ctr"/>
            <a:lstStyle/>
            <a:p>
              <a:endParaRPr lang="en-US"/>
            </a:p>
          </p:txBody>
        </p:sp>
      </p:grpSp>
    </p:spTree>
    <p:extLst>
      <p:ext uri="{BB962C8B-B14F-4D97-AF65-F5344CB8AC3E}">
        <p14:creationId xmlns:p14="http://schemas.microsoft.com/office/powerpoint/2010/main" xmlns="" val="28351872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013"/>
                                        </p:tgtEl>
                                        <p:attrNameLst>
                                          <p:attrName>style.visibility</p:attrName>
                                        </p:attrNameLst>
                                      </p:cBhvr>
                                      <p:to>
                                        <p:strVal val="visible"/>
                                      </p:to>
                                    </p:set>
                                    <p:animEffect transition="in" filter="fade">
                                      <p:cBhvr>
                                        <p:cTn id="10" dur="1000"/>
                                        <p:tgtEl>
                                          <p:spTgt spid="4270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014"/>
                                        </p:tgtEl>
                                        <p:attrNameLst>
                                          <p:attrName>style.visibility</p:attrName>
                                        </p:attrNameLst>
                                      </p:cBhvr>
                                      <p:to>
                                        <p:strVal val="visible"/>
                                      </p:to>
                                    </p:set>
                                    <p:animEffect transition="in" filter="fade">
                                      <p:cBhvr>
                                        <p:cTn id="13" dur="1000"/>
                                        <p:tgtEl>
                                          <p:spTgt spid="427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animBg="1"/>
      <p:bldP spid="42701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p:txBody>
          <a:bodyPr/>
          <a:lstStyle/>
          <a:p>
            <a:pPr eaLnBrk="1" hangingPunct="1"/>
            <a:r>
              <a:rPr lang="en-US" sz="2800" smtClean="0"/>
              <a:t>Impinj QT™ – </a:t>
            </a:r>
            <a:r>
              <a:rPr lang="zh-CN" altLang="en-US" sz="2800" smtClean="0">
                <a:ea typeface="宋体" charset="-122"/>
              </a:rPr>
              <a:t>距离控制</a:t>
            </a:r>
            <a:endParaRPr lang="en-US" sz="2800" smtClean="0"/>
          </a:p>
        </p:txBody>
      </p:sp>
      <p:grpSp>
        <p:nvGrpSpPr>
          <p:cNvPr id="62467" name="Group 3"/>
          <p:cNvGrpSpPr>
            <a:grpSpLocks/>
          </p:cNvGrpSpPr>
          <p:nvPr/>
        </p:nvGrpSpPr>
        <p:grpSpPr bwMode="auto">
          <a:xfrm>
            <a:off x="304800" y="1485900"/>
            <a:ext cx="1828800" cy="1509713"/>
            <a:chOff x="3936" y="1989"/>
            <a:chExt cx="1152" cy="951"/>
          </a:xfrm>
        </p:grpSpPr>
        <p:sp>
          <p:nvSpPr>
            <p:cNvPr id="62495" name="AutoShape 4"/>
            <p:cNvSpPr>
              <a:spLocks noChangeArrowheads="1"/>
            </p:cNvSpPr>
            <p:nvPr/>
          </p:nvSpPr>
          <p:spPr bwMode="auto">
            <a:xfrm flipV="1">
              <a:off x="4801" y="1989"/>
              <a:ext cx="287" cy="267"/>
            </a:xfrm>
            <a:prstGeom prst="triangle">
              <a:avLst>
                <a:gd name="adj" fmla="val 50000"/>
              </a:avLst>
            </a:prstGeom>
            <a:solidFill>
              <a:schemeClr val="bg1"/>
            </a:solidFill>
            <a:ln w="28575">
              <a:solidFill>
                <a:schemeClr val="tx1"/>
              </a:solidFill>
              <a:miter lim="800000"/>
              <a:headEnd/>
              <a:tailEnd/>
            </a:ln>
          </p:spPr>
          <p:txBody>
            <a:bodyPr anchor="ctr">
              <a:spAutoFit/>
            </a:bodyPr>
            <a:lstStyle/>
            <a:p>
              <a:endParaRPr lang="en-US"/>
            </a:p>
          </p:txBody>
        </p:sp>
        <p:sp>
          <p:nvSpPr>
            <p:cNvPr id="62496" name="Line 5"/>
            <p:cNvSpPr>
              <a:spLocks noChangeShapeType="1"/>
            </p:cNvSpPr>
            <p:nvPr/>
          </p:nvSpPr>
          <p:spPr bwMode="auto">
            <a:xfrm>
              <a:off x="4411" y="2664"/>
              <a:ext cx="528"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62497" name="Line 6"/>
            <p:cNvSpPr>
              <a:spLocks noChangeShapeType="1"/>
            </p:cNvSpPr>
            <p:nvPr/>
          </p:nvSpPr>
          <p:spPr bwMode="auto">
            <a:xfrm>
              <a:off x="4944" y="2256"/>
              <a:ext cx="1" cy="41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pic>
          <p:nvPicPr>
            <p:cNvPr id="62498" name="Picture 7" descr="speed4downw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36" y="2412"/>
              <a:ext cx="538" cy="52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pSp>
      <p:pic>
        <p:nvPicPr>
          <p:cNvPr id="62468" name="Picture 8" descr="AD22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3139607">
            <a:off x="3454400" y="2074863"/>
            <a:ext cx="644525" cy="295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2469" name="Picture 9" descr="AD22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3139607">
            <a:off x="7942263" y="1412875"/>
            <a:ext cx="644525" cy="295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62470" name="Line 10"/>
          <p:cNvSpPr>
            <a:spLocks noChangeShapeType="1"/>
          </p:cNvSpPr>
          <p:nvPr/>
        </p:nvSpPr>
        <p:spPr bwMode="auto">
          <a:xfrm>
            <a:off x="3276600" y="5867400"/>
            <a:ext cx="0" cy="0"/>
          </a:xfrm>
          <a:prstGeom prst="line">
            <a:avLst/>
          </a:prstGeom>
          <a:noFill/>
          <a:ln w="28575">
            <a:solidFill>
              <a:schemeClr val="tx1"/>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62471" name="Text Box 11"/>
          <p:cNvSpPr txBox="1">
            <a:spLocks noChangeArrowheads="1"/>
          </p:cNvSpPr>
          <p:nvPr/>
        </p:nvSpPr>
        <p:spPr bwMode="auto">
          <a:xfrm>
            <a:off x="77788" y="5810250"/>
            <a:ext cx="2206625" cy="45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b="0"/>
              <a:t>-</a:t>
            </a:r>
            <a:r>
              <a:rPr lang="zh-CN" altLang="en-US" sz="1000" b="0">
                <a:ea typeface="宋体" charset="-122"/>
              </a:rPr>
              <a:t>读取距离取决于读取的设备和环境</a:t>
            </a:r>
            <a:r>
              <a:rPr lang="en-US" sz="1000" b="0"/>
              <a:t>. </a:t>
            </a:r>
          </a:p>
          <a:p>
            <a:r>
              <a:rPr lang="en-US" sz="1000" b="0"/>
              <a:t>-</a:t>
            </a:r>
            <a:r>
              <a:rPr lang="zh-CN" altLang="en-US" sz="1000" b="0">
                <a:ea typeface="宋体" charset="-122"/>
              </a:rPr>
              <a:t>访问命令包括</a:t>
            </a:r>
            <a:r>
              <a:rPr lang="en-US" sz="1000" b="0"/>
              <a:t> QT, Write, lock </a:t>
            </a:r>
            <a:r>
              <a:rPr lang="zh-CN" altLang="en-US" sz="1000" b="0">
                <a:ea typeface="宋体" charset="-122"/>
              </a:rPr>
              <a:t>和</a:t>
            </a:r>
            <a:r>
              <a:rPr lang="en-US" sz="1000" b="0"/>
              <a:t> Kill</a:t>
            </a:r>
          </a:p>
        </p:txBody>
      </p:sp>
      <p:sp>
        <p:nvSpPr>
          <p:cNvPr id="62472" name="AutoShape 12"/>
          <p:cNvSpPr>
            <a:spLocks noChangeArrowheads="1"/>
          </p:cNvSpPr>
          <p:nvPr/>
        </p:nvSpPr>
        <p:spPr bwMode="auto">
          <a:xfrm>
            <a:off x="2443163" y="2165350"/>
            <a:ext cx="1054100" cy="225425"/>
          </a:xfrm>
          <a:prstGeom prst="rightArrow">
            <a:avLst>
              <a:gd name="adj1" fmla="val 50000"/>
              <a:gd name="adj2" fmla="val 116901"/>
            </a:avLst>
          </a:prstGeom>
          <a:solidFill>
            <a:schemeClr val="tx2"/>
          </a:solidFill>
          <a:ln w="12700" algn="ctr">
            <a:solidFill>
              <a:schemeClr val="tx1"/>
            </a:solidFill>
            <a:miter lim="800000"/>
            <a:headEnd/>
            <a:tailEnd type="none" w="lg" len="lg"/>
          </a:ln>
        </p:spPr>
        <p:txBody>
          <a:bodyPr wrap="none" lIns="64008" tIns="64008" rIns="64008" bIns="64008" anchor="ctr"/>
          <a:lstStyle/>
          <a:p>
            <a:endParaRPr lang="en-US"/>
          </a:p>
        </p:txBody>
      </p:sp>
      <p:sp>
        <p:nvSpPr>
          <p:cNvPr id="62473" name="AutoShape 13"/>
          <p:cNvSpPr>
            <a:spLocks noChangeArrowheads="1"/>
          </p:cNvSpPr>
          <p:nvPr/>
        </p:nvSpPr>
        <p:spPr bwMode="auto">
          <a:xfrm>
            <a:off x="2443163" y="1485900"/>
            <a:ext cx="5567362" cy="225425"/>
          </a:xfrm>
          <a:prstGeom prst="rightArrow">
            <a:avLst>
              <a:gd name="adj1" fmla="val 49296"/>
              <a:gd name="adj2" fmla="val 128860"/>
            </a:avLst>
          </a:prstGeom>
          <a:solidFill>
            <a:schemeClr val="tx2"/>
          </a:solidFill>
          <a:ln w="12700" algn="ctr">
            <a:solidFill>
              <a:schemeClr val="tx1"/>
            </a:solidFill>
            <a:miter lim="800000"/>
            <a:headEnd/>
            <a:tailEnd type="none" w="lg" len="lg"/>
          </a:ln>
        </p:spPr>
        <p:txBody>
          <a:bodyPr wrap="none" lIns="64008" tIns="64008" rIns="64008" bIns="64008" anchor="ctr"/>
          <a:lstStyle/>
          <a:p>
            <a:endParaRPr lang="en-US"/>
          </a:p>
        </p:txBody>
      </p:sp>
      <p:sp>
        <p:nvSpPr>
          <p:cNvPr id="62474" name="Text Box 14"/>
          <p:cNvSpPr txBox="1">
            <a:spLocks noChangeArrowheads="1"/>
          </p:cNvSpPr>
          <p:nvPr/>
        </p:nvSpPr>
        <p:spPr bwMode="auto">
          <a:xfrm>
            <a:off x="7183438" y="1123950"/>
            <a:ext cx="508000" cy="401638"/>
          </a:xfrm>
          <a:prstGeom prst="rect">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800"/>
              <a:t>10x</a:t>
            </a:r>
          </a:p>
        </p:txBody>
      </p:sp>
      <p:sp>
        <p:nvSpPr>
          <p:cNvPr id="62475" name="Text Box 15"/>
          <p:cNvSpPr txBox="1">
            <a:spLocks noChangeArrowheads="1"/>
          </p:cNvSpPr>
          <p:nvPr/>
        </p:nvSpPr>
        <p:spPr bwMode="auto">
          <a:xfrm>
            <a:off x="2443163" y="1808163"/>
            <a:ext cx="381000" cy="401637"/>
          </a:xfrm>
          <a:prstGeom prst="rect">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type="none" w="lg" len="lg"/>
              </a14:hiddenLine>
            </a:ext>
          </a:extLst>
        </p:spPr>
        <p:txBody>
          <a:bodyPr wrap="none" lIns="64008" tIns="64008" rIns="64008" bIns="64008">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800"/>
              <a:t>1x</a:t>
            </a:r>
          </a:p>
        </p:txBody>
      </p:sp>
      <p:sp>
        <p:nvSpPr>
          <p:cNvPr id="62476" name="Rectangle 16"/>
          <p:cNvSpPr>
            <a:spLocks noChangeArrowheads="1"/>
          </p:cNvSpPr>
          <p:nvPr/>
        </p:nvSpPr>
        <p:spPr bwMode="auto">
          <a:xfrm>
            <a:off x="304800" y="4927600"/>
            <a:ext cx="8566150" cy="806450"/>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nchorCtr="1"/>
          <a:lstStyle/>
          <a:p>
            <a:pPr marL="236538" indent="-236538" algn="ctr" eaLnBrk="1" hangingPunct="1">
              <a:spcBef>
                <a:spcPct val="0"/>
              </a:spcBef>
              <a:buClr>
                <a:schemeClr val="tx2"/>
              </a:buClr>
            </a:pPr>
            <a:r>
              <a:rPr lang="zh-CN" altLang="en-US">
                <a:solidFill>
                  <a:schemeClr val="bg1"/>
                </a:solidFill>
                <a:ea typeface="宋体" charset="-122"/>
              </a:rPr>
              <a:t>权限距离控制保证非授权用户难以访问到私有信息</a:t>
            </a:r>
            <a:endParaRPr lang="en-US">
              <a:solidFill>
                <a:schemeClr val="bg1"/>
              </a:solidFill>
            </a:endParaRPr>
          </a:p>
        </p:txBody>
      </p:sp>
      <p:graphicFrame>
        <p:nvGraphicFramePr>
          <p:cNvPr id="428049" name="Group 17"/>
          <p:cNvGraphicFramePr>
            <a:graphicFrameLocks noGrp="1"/>
          </p:cNvGraphicFramePr>
          <p:nvPr>
            <p:ph idx="4294967295"/>
          </p:nvPr>
        </p:nvGraphicFramePr>
        <p:xfrm>
          <a:off x="304800" y="3313113"/>
          <a:ext cx="8299450" cy="1395413"/>
        </p:xfrm>
        <a:graphic>
          <a:graphicData uri="http://schemas.openxmlformats.org/drawingml/2006/table">
            <a:tbl>
              <a:tblPr/>
              <a:tblGrid>
                <a:gridCol w="4575175"/>
                <a:gridCol w="1862138"/>
                <a:gridCol w="1862137"/>
              </a:tblGrid>
              <a:tr h="4508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bg1"/>
                          </a:solidFill>
                          <a:effectLst/>
                          <a:latin typeface="Arial" charset="0"/>
                          <a:ea typeface="宋体" charset="-122"/>
                          <a:cs typeface="Arial" charset="0"/>
                        </a:rPr>
                        <a:t>权限距离控制</a:t>
                      </a:r>
                      <a:endParaRPr kumimoji="0" lang="en-US" sz="1400" b="0" i="0" u="none" strike="noStrike" cap="none" normalizeH="0" baseline="0" smtClean="0">
                        <a:ln>
                          <a:noFill/>
                        </a:ln>
                        <a:solidFill>
                          <a:schemeClr val="bg1"/>
                        </a:solidFill>
                        <a:effectLst/>
                        <a:latin typeface="Arial" charset="0"/>
                        <a:cs typeface="Arial" charset="0"/>
                      </a:endParaRPr>
                    </a:p>
                  </a:txBody>
                  <a:tcPr marL="64008" marR="64008" marT="64008" marB="64008"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5F5F5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1"/>
                          </a:solidFill>
                          <a:effectLst/>
                          <a:latin typeface="Arial" charset="0"/>
                          <a:cs typeface="Arial" charset="0"/>
                        </a:rPr>
                        <a:t>ON</a:t>
                      </a:r>
                    </a:p>
                  </a:txBody>
                  <a:tcPr marL="64008" marR="64008" marT="64008" marB="64008"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5F5F5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1"/>
                          </a:solidFill>
                          <a:effectLst/>
                          <a:latin typeface="Arial" charset="0"/>
                          <a:cs typeface="Arial" charset="0"/>
                        </a:rPr>
                        <a:t>OFF</a:t>
                      </a:r>
                    </a:p>
                  </a:txBody>
                  <a:tcPr marL="64008" marR="64008" marT="64008" marB="64008"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5F5F5F"/>
                    </a:solidFill>
                  </a:tcPr>
                </a:tc>
              </a:tr>
              <a:tr h="4937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宋体" charset="-122"/>
                          <a:cs typeface="Arial" charset="0"/>
                        </a:rPr>
                        <a:t>访问命令，</a:t>
                      </a:r>
                      <a:r>
                        <a:rPr kumimoji="0" lang="en-US" altLang="zh-CN" sz="1400" b="0" i="0" u="none" strike="noStrike" cap="none" normalizeH="0" baseline="0" smtClean="0">
                          <a:ln>
                            <a:noFill/>
                          </a:ln>
                          <a:solidFill>
                            <a:schemeClr val="tx1"/>
                          </a:solidFill>
                          <a:effectLst/>
                          <a:latin typeface="Arial" charset="0"/>
                          <a:ea typeface="宋体" charset="-122"/>
                          <a:cs typeface="Arial" charset="0"/>
                        </a:rPr>
                        <a:t>QT</a:t>
                      </a:r>
                      <a:r>
                        <a:rPr kumimoji="0" lang="zh-CN" altLang="en-US" sz="1400" b="0" i="0" u="none" strike="noStrike" cap="none" normalizeH="0" baseline="0" smtClean="0">
                          <a:ln>
                            <a:noFill/>
                          </a:ln>
                          <a:solidFill>
                            <a:schemeClr val="tx1"/>
                          </a:solidFill>
                          <a:effectLst/>
                          <a:latin typeface="Arial" charset="0"/>
                          <a:ea typeface="宋体" charset="-122"/>
                          <a:cs typeface="Arial" charset="0"/>
                        </a:rPr>
                        <a:t>功能，私有数据</a:t>
                      </a:r>
                      <a:endParaRPr kumimoji="0" lang="en-US" sz="1400" b="0" i="0" u="none" strike="noStrike" cap="none" normalizeH="0" baseline="0" smtClean="0">
                        <a:ln>
                          <a:noFill/>
                        </a:ln>
                        <a:solidFill>
                          <a:schemeClr val="tx1"/>
                        </a:solidFill>
                        <a:effectLst/>
                        <a:latin typeface="Arial" charset="0"/>
                        <a:cs typeface="Arial" charset="0"/>
                      </a:endParaRPr>
                    </a:p>
                  </a:txBody>
                  <a:tcPr marL="64008" marR="64008" marT="64008" marB="64008"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宋体" charset="-122"/>
                          <a:cs typeface="Arial" charset="0"/>
                        </a:rPr>
                        <a:t>短距离</a:t>
                      </a:r>
                      <a:endParaRPr kumimoji="0" lang="en-US" sz="1400" b="0" i="0" u="none" strike="noStrike" cap="none" normalizeH="0" baseline="0" smtClean="0">
                        <a:ln>
                          <a:noFill/>
                        </a:ln>
                        <a:solidFill>
                          <a:schemeClr val="tx1"/>
                        </a:solidFill>
                        <a:effectLst/>
                        <a:latin typeface="Arial" charset="0"/>
                        <a:cs typeface="Arial" charset="0"/>
                      </a:endParaRPr>
                    </a:p>
                  </a:txBody>
                  <a:tcPr marL="64008" marR="64008" marT="64008" marB="64008"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宋体" charset="-122"/>
                          <a:cs typeface="Arial" charset="0"/>
                        </a:rPr>
                        <a:t>正常距离</a:t>
                      </a:r>
                      <a:endParaRPr kumimoji="0" lang="en-US" sz="1400" b="0" i="0" u="none" strike="noStrike" cap="none" normalizeH="0" baseline="0" smtClean="0">
                        <a:ln>
                          <a:noFill/>
                        </a:ln>
                        <a:solidFill>
                          <a:schemeClr val="tx1"/>
                        </a:solidFill>
                        <a:effectLst/>
                        <a:latin typeface="Arial" charset="0"/>
                        <a:cs typeface="Arial" charset="0"/>
                      </a:endParaRPr>
                    </a:p>
                  </a:txBody>
                  <a:tcPr marL="64008" marR="64008" marT="64008" marB="64008"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4508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EPC</a:t>
                      </a:r>
                    </a:p>
                  </a:txBody>
                  <a:tcPr marL="64008" marR="64008" marT="64008" marB="64008"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宋体" charset="-122"/>
                          <a:cs typeface="Arial" charset="0"/>
                        </a:rPr>
                        <a:t>正常距离</a:t>
                      </a:r>
                      <a:endParaRPr kumimoji="0" lang="en-US" sz="1400" b="0" i="0" u="none" strike="noStrike" cap="none" normalizeH="0" baseline="0" smtClean="0">
                        <a:ln>
                          <a:noFill/>
                        </a:ln>
                        <a:solidFill>
                          <a:schemeClr val="tx1"/>
                        </a:solidFill>
                        <a:effectLst/>
                        <a:latin typeface="Arial" charset="0"/>
                        <a:cs typeface="Arial" charset="0"/>
                      </a:endParaRPr>
                    </a:p>
                  </a:txBody>
                  <a:tcPr marL="64008" marR="64008" marT="64008" marB="64008"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宋体" charset="-122"/>
                          <a:cs typeface="Arial" charset="0"/>
                        </a:rPr>
                        <a:t>正常距离</a:t>
                      </a:r>
                      <a:endParaRPr kumimoji="0" lang="en-US" sz="1400" b="0" i="0" u="none" strike="noStrike" cap="none" normalizeH="0" baseline="0" smtClean="0">
                        <a:ln>
                          <a:noFill/>
                        </a:ln>
                        <a:solidFill>
                          <a:schemeClr val="tx1"/>
                        </a:solidFill>
                        <a:effectLst/>
                        <a:latin typeface="Arial" charset="0"/>
                        <a:cs typeface="Arial" charset="0"/>
                      </a:endParaRPr>
                    </a:p>
                  </a:txBody>
                  <a:tcPr marL="64008" marR="64008" marT="64008" marB="64008"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Tree>
    <p:extLst>
      <p:ext uri="{BB962C8B-B14F-4D97-AF65-F5344CB8AC3E}">
        <p14:creationId xmlns:p14="http://schemas.microsoft.com/office/powerpoint/2010/main" xmlns="" val="1117623404"/>
      </p:ext>
    </p:extLst>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zh-CN" altLang="en-US" smtClean="0">
                <a:ea typeface="宋体" charset="-122"/>
              </a:rPr>
              <a:t>永久块锁</a:t>
            </a:r>
            <a:endParaRPr lang="en-US" smtClean="0"/>
          </a:p>
        </p:txBody>
      </p:sp>
      <p:sp>
        <p:nvSpPr>
          <p:cNvPr id="63491" name="Rectangle 3"/>
          <p:cNvSpPr>
            <a:spLocks noGrp="1" noChangeArrowheads="1"/>
          </p:cNvSpPr>
          <p:nvPr>
            <p:ph type="body" idx="1"/>
          </p:nvPr>
        </p:nvSpPr>
        <p:spPr/>
        <p:txBody>
          <a:bodyPr/>
          <a:lstStyle/>
          <a:p>
            <a:r>
              <a:rPr lang="zh-CN" altLang="en-US" smtClean="0">
                <a:ea typeface="宋体" charset="-122"/>
              </a:rPr>
              <a:t>永久块锁可以分块锁定用户区</a:t>
            </a:r>
            <a:r>
              <a:rPr lang="en-US" smtClean="0"/>
              <a:t>(</a:t>
            </a:r>
            <a:r>
              <a:rPr lang="zh-CN" altLang="en-US" smtClean="0">
                <a:ea typeface="宋体" charset="-122"/>
              </a:rPr>
              <a:t>不需要锁定整个用户区</a:t>
            </a:r>
            <a:r>
              <a:rPr lang="en-US" smtClean="0"/>
              <a:t>)</a:t>
            </a:r>
          </a:p>
          <a:p>
            <a:pPr lvl="1"/>
            <a:r>
              <a:rPr lang="en-US" smtClean="0"/>
              <a:t>Monza 4QT</a:t>
            </a:r>
            <a:r>
              <a:rPr lang="zh-CN" altLang="en-US" smtClean="0">
                <a:ea typeface="宋体" charset="-122"/>
              </a:rPr>
              <a:t>支持</a:t>
            </a:r>
            <a:endParaRPr lang="en-US" smtClean="0"/>
          </a:p>
          <a:p>
            <a:pPr lvl="1"/>
            <a:r>
              <a:rPr lang="en-US" smtClean="0"/>
              <a:t>128 bit </a:t>
            </a:r>
            <a:r>
              <a:rPr lang="zh-CN" altLang="en-US" smtClean="0">
                <a:ea typeface="宋体" charset="-122"/>
              </a:rPr>
              <a:t>块操作</a:t>
            </a:r>
            <a:r>
              <a:rPr lang="en-US" smtClean="0"/>
              <a:t>(</a:t>
            </a:r>
            <a:r>
              <a:rPr lang="zh-CN" altLang="en-US" smtClean="0">
                <a:ea typeface="宋体" charset="-122"/>
              </a:rPr>
              <a:t>最多</a:t>
            </a:r>
            <a:r>
              <a:rPr lang="en-US" smtClean="0"/>
              <a:t>4</a:t>
            </a:r>
            <a:r>
              <a:rPr lang="zh-CN" altLang="en-US" smtClean="0">
                <a:ea typeface="宋体" charset="-122"/>
              </a:rPr>
              <a:t>个</a:t>
            </a:r>
            <a:r>
              <a:rPr lang="en-US" smtClean="0"/>
              <a:t>)</a:t>
            </a:r>
          </a:p>
          <a:p>
            <a:pPr lvl="1"/>
            <a:r>
              <a:rPr lang="zh-CN" altLang="en-US" smtClean="0">
                <a:ea typeface="宋体" charset="-122"/>
              </a:rPr>
              <a:t>适用于供应链管理</a:t>
            </a:r>
            <a:endParaRPr lang="en-US" smtClean="0"/>
          </a:p>
        </p:txBody>
      </p:sp>
    </p:spTree>
    <p:extLst>
      <p:ext uri="{BB962C8B-B14F-4D97-AF65-F5344CB8AC3E}">
        <p14:creationId xmlns:p14="http://schemas.microsoft.com/office/powerpoint/2010/main" xmlns="" val="2672597983"/>
      </p:ext>
    </p:extLst>
  </p:cSld>
  <p:clrMapOvr>
    <a:masterClrMapping/>
  </p:clrMapOvr>
  <p:transition spd="med">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5" name="Text Box 3"/>
          <p:cNvSpPr txBox="1">
            <a:spLocks noChangeArrowheads="1"/>
          </p:cNvSpPr>
          <p:nvPr/>
        </p:nvSpPr>
        <p:spPr bwMode="auto">
          <a:xfrm>
            <a:off x="3117850" y="2687638"/>
            <a:ext cx="312261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600" i="1">
                <a:solidFill>
                  <a:schemeClr val="accent2"/>
                </a:solidFill>
                <a:latin typeface="Tahoma" pitchFamily="34" charset="0"/>
                <a:cs typeface="Tahoma" pitchFamily="34" charset="0"/>
              </a:rPr>
              <a:t>Monza </a:t>
            </a:r>
            <a:r>
              <a:rPr lang="zh-CN" altLang="en-US" sz="3600" i="1">
                <a:solidFill>
                  <a:schemeClr val="accent2"/>
                </a:solidFill>
                <a:latin typeface="Tahoma" pitchFamily="34" charset="0"/>
                <a:ea typeface="宋体" charset="-122"/>
                <a:cs typeface="Tahoma" pitchFamily="34" charset="0"/>
              </a:rPr>
              <a:t>标签</a:t>
            </a:r>
            <a:endParaRPr lang="en-US" sz="3600" i="1">
              <a:solidFill>
                <a:schemeClr val="accent2"/>
              </a:solidFill>
              <a:latin typeface="Tahoma" pitchFamily="34" charset="0"/>
              <a:cs typeface="Tahoma" pitchFamily="34" charset="0"/>
            </a:endParaRPr>
          </a:p>
        </p:txBody>
      </p:sp>
    </p:spTree>
    <p:extLst>
      <p:ext uri="{BB962C8B-B14F-4D97-AF65-F5344CB8AC3E}">
        <p14:creationId xmlns:p14="http://schemas.microsoft.com/office/powerpoint/2010/main" xmlns="" val="2346924093"/>
      </p:ext>
    </p:extLst>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77800" y="0"/>
            <a:ext cx="8345488" cy="812800"/>
          </a:xfrm>
        </p:spPr>
        <p:txBody>
          <a:bodyPr lIns="90000" tIns="46800" rIns="90000" bIns="46800"/>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mtClean="0"/>
              <a:t>Monza </a:t>
            </a:r>
            <a:r>
              <a:rPr lang="zh-CN" altLang="en-US" smtClean="0">
                <a:ea typeface="宋体" charset="-122"/>
              </a:rPr>
              <a:t>产品线特性</a:t>
            </a:r>
            <a:endParaRPr lang="en-US" smtClean="0"/>
          </a:p>
        </p:txBody>
      </p:sp>
      <p:graphicFrame>
        <p:nvGraphicFramePr>
          <p:cNvPr id="201" name="Group 86"/>
          <p:cNvGraphicFramePr>
            <a:graphicFrameLocks noGrp="1"/>
          </p:cNvGraphicFramePr>
          <p:nvPr>
            <p:ph type="tbl" idx="1"/>
            <p:extLst>
              <p:ext uri="{D42A27DB-BD31-4B8C-83A1-F6EECF244321}">
                <p14:modId xmlns:p14="http://schemas.microsoft.com/office/powerpoint/2010/main" xmlns="" val="114254562"/>
              </p:ext>
            </p:extLst>
          </p:nvPr>
        </p:nvGraphicFramePr>
        <p:xfrm>
          <a:off x="190007" y="1038801"/>
          <a:ext cx="8728365" cy="4756356"/>
        </p:xfrm>
        <a:graphic>
          <a:graphicData uri="http://schemas.openxmlformats.org/drawingml/2006/table">
            <a:tbl>
              <a:tblPr/>
              <a:tblGrid>
                <a:gridCol w="1589397"/>
                <a:gridCol w="1189828"/>
                <a:gridCol w="1189828"/>
                <a:gridCol w="1189828"/>
                <a:gridCol w="1189828"/>
                <a:gridCol w="1189828"/>
                <a:gridCol w="1189828"/>
              </a:tblGrid>
              <a:tr h="432396">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600" b="1" i="0" u="none" strike="noStrike" cap="none" normalizeH="0" baseline="0" dirty="0" smtClean="0">
                        <a:ln>
                          <a:noFill/>
                        </a:ln>
                        <a:solidFill>
                          <a:schemeClr val="bg1"/>
                        </a:solidFill>
                        <a:effectLst/>
                        <a:latin typeface="Arial" charset="0"/>
                        <a:cs typeface="Arial" charset="0"/>
                      </a:endParaRP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Monza 5</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Monza 4D</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Monza 4E</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Monza 4QT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Monza X-2k</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Monza X-8k</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EPC memory</a:t>
                      </a: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128</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128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496</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128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128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128</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Serialized TID</a:t>
                      </a: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48</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48</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User memory</a:t>
                      </a: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32</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128</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512</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2176</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8192</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err="1" smtClean="0">
                          <a:ln>
                            <a:noFill/>
                          </a:ln>
                          <a:solidFill>
                            <a:schemeClr val="bg1"/>
                          </a:solidFill>
                          <a:effectLst/>
                          <a:latin typeface="Arial" charset="0"/>
                          <a:cs typeface="Arial" charset="0"/>
                        </a:rPr>
                        <a:t>TagFocus</a:t>
                      </a:r>
                      <a:r>
                        <a:rPr kumimoji="0" lang="en-US" sz="1600" b="1" i="0" u="none" strike="noStrike" cap="none" normalizeH="0" baseline="0" dirty="0" smtClean="0">
                          <a:ln>
                            <a:noFill/>
                          </a:ln>
                          <a:solidFill>
                            <a:schemeClr val="bg1"/>
                          </a:solidFill>
                          <a:effectLst/>
                          <a:latin typeface="Arial" charset="0"/>
                          <a:cs typeface="Arial" charset="0"/>
                        </a:rPr>
                        <a:t>™</a:t>
                      </a:r>
                      <a:endParaRPr kumimoji="0" lang="en-US" sz="1600" b="1" i="0" u="none" strike="noStrike" cap="none" normalizeH="0" baseline="40000" dirty="0" smtClean="0">
                        <a:ln>
                          <a:noFill/>
                        </a:ln>
                        <a:solidFill>
                          <a:schemeClr val="bg1"/>
                        </a:solidFill>
                        <a:effectLst/>
                        <a:latin typeface="Arial" charset="0"/>
                        <a:cs typeface="Arial" charset="0"/>
                      </a:endParaRP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err="1" smtClean="0">
                          <a:ln>
                            <a:noFill/>
                          </a:ln>
                          <a:solidFill>
                            <a:schemeClr val="bg1"/>
                          </a:solidFill>
                          <a:effectLst/>
                          <a:latin typeface="Arial" charset="0"/>
                          <a:cs typeface="Arial" charset="0"/>
                        </a:rPr>
                        <a:t>FastID</a:t>
                      </a:r>
                      <a:r>
                        <a:rPr kumimoji="0" lang="en-US" sz="1600" b="1" i="0" u="none" strike="noStrike" cap="none" normalizeH="0" baseline="0" dirty="0" smtClean="0">
                          <a:ln>
                            <a:noFill/>
                          </a:ln>
                          <a:solidFill>
                            <a:schemeClr val="bg1"/>
                          </a:solidFill>
                          <a:effectLst/>
                          <a:latin typeface="Arial" charset="0"/>
                          <a:cs typeface="Arial" charset="0"/>
                        </a:rPr>
                        <a:t>™</a:t>
                      </a:r>
                      <a:endParaRPr kumimoji="0" lang="en-US" sz="1600" b="1" i="0" u="none" strike="noStrike" cap="none" normalizeH="0" baseline="40000" dirty="0" smtClean="0">
                        <a:ln>
                          <a:noFill/>
                        </a:ln>
                        <a:solidFill>
                          <a:schemeClr val="bg1"/>
                        </a:solidFill>
                        <a:effectLst/>
                        <a:latin typeface="Arial" charset="0"/>
                        <a:cs typeface="Arial" charset="0"/>
                      </a:endParaRP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True3D™</a:t>
                      </a:r>
                      <a:endParaRPr kumimoji="0" lang="en-US" sz="1600" b="1" i="0" u="none" strike="noStrike" cap="none" normalizeH="0" baseline="40000" dirty="0" smtClean="0">
                        <a:ln>
                          <a:noFill/>
                        </a:ln>
                        <a:solidFill>
                          <a:schemeClr val="bg1"/>
                        </a:solidFill>
                        <a:effectLst/>
                        <a:latin typeface="Arial" charset="0"/>
                        <a:cs typeface="Arial" charset="0"/>
                      </a:endParaRP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Write speed</a:t>
                      </a: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&gt;3000 /min</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&gt;3000 /min</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&gt;3000 /min</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&gt;3000 /min</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&gt;3000 /min</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&gt;3000 /min</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QT™</a:t>
                      </a:r>
                      <a:endParaRPr kumimoji="0" lang="en-US" sz="1600" b="1" i="0" u="none" strike="noStrike" cap="none" normalizeH="0" baseline="40000" dirty="0" smtClean="0">
                        <a:ln>
                          <a:noFill/>
                        </a:ln>
                        <a:solidFill>
                          <a:schemeClr val="bg1"/>
                        </a:solidFill>
                        <a:effectLst/>
                        <a:latin typeface="Arial" charset="0"/>
                        <a:cs typeface="Arial" charset="0"/>
                      </a:endParaRP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2">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I2C Serial I/F</a:t>
                      </a: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lumMod val="20000"/>
                        <a:lumOff val="80000"/>
                      </a:schemeClr>
                    </a:solidFill>
                  </a:tcPr>
                </a:tc>
              </a:tr>
              <a:tr h="432396">
                <a:tc>
                  <a:txBody>
                    <a:bodyPr/>
                    <a:lstStyle/>
                    <a:p>
                      <a:pPr marL="0" marR="0" lvl="0" indent="0" algn="ctr" defTabSz="914400" rtl="0" eaLnBrk="0" fontAlgn="base" latinLnBrk="0" hangingPunct="0">
                        <a:lnSpc>
                          <a:spcPct val="100000"/>
                        </a:lnSpc>
                        <a:spcBef>
                          <a:spcPct val="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bg1"/>
                          </a:solidFill>
                          <a:effectLst/>
                          <a:latin typeface="Arial" charset="0"/>
                          <a:cs typeface="Arial" charset="0"/>
                        </a:rPr>
                        <a:t>DCI</a:t>
                      </a:r>
                    </a:p>
                  </a:txBody>
                  <a:tcPr marL="35997" marR="17999" marT="17999" marB="17999"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dirty="0" smtClean="0">
                          <a:ln>
                            <a:noFill/>
                          </a:ln>
                          <a:solidFill>
                            <a:schemeClr val="tx1"/>
                          </a:solidFill>
                          <a:effectLst/>
                          <a:latin typeface="Arial" charset="0"/>
                          <a:cs typeface="Arial" charset="0"/>
                          <a:sym typeface="Wingdings" pitchFamily="2" charset="2"/>
                        </a:rPr>
                        <a:t></a:t>
                      </a:r>
                    </a:p>
                  </a:txBody>
                  <a:tcPr marL="35997" marR="17999" marT="17999" marB="17999"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bl>
          </a:graphicData>
        </a:graphic>
      </p:graphicFrame>
      <p:sp>
        <p:nvSpPr>
          <p:cNvPr id="2" name="Oval 1"/>
          <p:cNvSpPr/>
          <p:nvPr/>
        </p:nvSpPr>
        <p:spPr>
          <a:xfrm>
            <a:off x="4330700" y="14986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524500" y="23622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330700" y="32258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a:stCxn id="6" idx="1"/>
            <a:endCxn id="6" idx="5"/>
          </p:cNvCxnSpPr>
          <p:nvPr/>
        </p:nvCxnSpPr>
        <p:spPr>
          <a:xfrm>
            <a:off x="4453452" y="3281596"/>
            <a:ext cx="592696" cy="269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7"/>
            <a:endCxn id="6" idx="3"/>
          </p:cNvCxnSpPr>
          <p:nvPr/>
        </p:nvCxnSpPr>
        <p:spPr>
          <a:xfrm flipH="1">
            <a:off x="4453452" y="3281596"/>
            <a:ext cx="592696" cy="269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968500" y="36576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11" idx="1"/>
            <a:endCxn id="11" idx="5"/>
          </p:cNvCxnSpPr>
          <p:nvPr/>
        </p:nvCxnSpPr>
        <p:spPr>
          <a:xfrm>
            <a:off x="2091252" y="3713396"/>
            <a:ext cx="592696" cy="269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7"/>
            <a:endCxn id="11" idx="3"/>
          </p:cNvCxnSpPr>
          <p:nvPr/>
        </p:nvCxnSpPr>
        <p:spPr>
          <a:xfrm flipH="1">
            <a:off x="2091252" y="3713396"/>
            <a:ext cx="592696" cy="269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524500" y="4521200"/>
            <a:ext cx="3251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84988" y="4953000"/>
            <a:ext cx="1752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97688" y="5401457"/>
            <a:ext cx="1752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45595657"/>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latin typeface="宋体" pitchFamily="2" charset="-122"/>
                <a:ea typeface="宋体" pitchFamily="2" charset="-122"/>
              </a:rPr>
              <a:t>标签选型</a:t>
            </a:r>
            <a:endParaRPr lang="en-US" dirty="0">
              <a:latin typeface="宋体" pitchFamily="2" charset="-122"/>
              <a:ea typeface="宋体" pitchFamily="2" charset="-122"/>
            </a:endParaRPr>
          </a:p>
        </p:txBody>
      </p:sp>
    </p:spTree>
    <p:extLst>
      <p:ext uri="{BB962C8B-B14F-4D97-AF65-F5344CB8AC3E}">
        <p14:creationId xmlns:p14="http://schemas.microsoft.com/office/powerpoint/2010/main" xmlns="" val="371494825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EIRP vs. ERP </a:t>
            </a:r>
          </a:p>
        </p:txBody>
      </p:sp>
      <p:pic>
        <p:nvPicPr>
          <p:cNvPr id="16387"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xmlns="" val="0"/>
              </a:ext>
            </a:extLst>
          </a:blip>
          <a:srcRect/>
          <a:stretch>
            <a:fillRect/>
          </a:stretch>
        </p:blipFill>
        <p:spPr>
          <a:xfrm>
            <a:off x="719138" y="855663"/>
            <a:ext cx="7740650" cy="4603750"/>
          </a:xfrm>
          <a:noFill/>
        </p:spPr>
      </p:pic>
      <p:sp>
        <p:nvSpPr>
          <p:cNvPr id="16388" name="Text Box 4"/>
          <p:cNvSpPr txBox="1">
            <a:spLocks noChangeArrowheads="1"/>
          </p:cNvSpPr>
          <p:nvPr/>
        </p:nvSpPr>
        <p:spPr bwMode="auto">
          <a:xfrm>
            <a:off x="709613" y="3757613"/>
            <a:ext cx="7781925" cy="19637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lnSpc>
                <a:spcPct val="80000"/>
              </a:lnSpc>
            </a:pPr>
            <a:r>
              <a:rPr lang="en-US"/>
              <a:t>EIRP</a:t>
            </a:r>
            <a:r>
              <a:rPr lang="zh-CN" altLang="en-US">
                <a:ea typeface="宋体" charset="-122"/>
              </a:rPr>
              <a:t>等效全向辐射功率</a:t>
            </a:r>
            <a:endParaRPr lang="en-US" sz="2400" b="0"/>
          </a:p>
          <a:p>
            <a:r>
              <a:rPr lang="en-US" sz="2400" b="0"/>
              <a:t>ERP = </a:t>
            </a:r>
            <a:r>
              <a:rPr lang="zh-CN" altLang="en-US" sz="2400" b="0">
                <a:ea typeface="宋体" charset="-122"/>
              </a:rPr>
              <a:t>传导功率</a:t>
            </a:r>
            <a:r>
              <a:rPr lang="en-US" sz="2400" b="0"/>
              <a:t> (dBm) + </a:t>
            </a:r>
            <a:r>
              <a:rPr lang="zh-CN" altLang="en-US" sz="2400" b="0">
                <a:ea typeface="宋体" charset="-122"/>
              </a:rPr>
              <a:t>天线增益</a:t>
            </a:r>
            <a:r>
              <a:rPr lang="en-US" sz="2400" b="0"/>
              <a:t> (dBd)</a:t>
            </a:r>
            <a:r>
              <a:rPr lang="en-US" altLang="zh-CN" sz="2400" b="0">
                <a:ea typeface="宋体" charset="-122"/>
              </a:rPr>
              <a:t>-</a:t>
            </a:r>
            <a:r>
              <a:rPr lang="zh-CN" altLang="en-US" sz="2400" b="0">
                <a:ea typeface="宋体" charset="-122"/>
              </a:rPr>
              <a:t>馈线损耗</a:t>
            </a:r>
            <a:endParaRPr lang="en-US" altLang="zh-CN" sz="2400" b="0">
              <a:ea typeface="宋体" charset="-122"/>
            </a:endParaRPr>
          </a:p>
          <a:p>
            <a:r>
              <a:rPr lang="en-US" sz="2400" b="0"/>
              <a:t>E</a:t>
            </a:r>
            <a:r>
              <a:rPr lang="en-US" altLang="zh-CN" sz="2400" b="0">
                <a:ea typeface="宋体" charset="-122"/>
              </a:rPr>
              <a:t>I</a:t>
            </a:r>
            <a:r>
              <a:rPr lang="en-US" sz="2400" b="0"/>
              <a:t>RP=</a:t>
            </a:r>
            <a:r>
              <a:rPr lang="zh-CN" altLang="en-US" sz="2400" b="0">
                <a:ea typeface="宋体" charset="-122"/>
              </a:rPr>
              <a:t> 传导功率</a:t>
            </a:r>
            <a:r>
              <a:rPr lang="en-US" sz="2400" b="0"/>
              <a:t> (dBm) + </a:t>
            </a:r>
            <a:r>
              <a:rPr lang="zh-CN" altLang="en-US" sz="2400" b="0">
                <a:ea typeface="宋体" charset="-122"/>
              </a:rPr>
              <a:t>天线增益</a:t>
            </a:r>
            <a:r>
              <a:rPr lang="en-US" sz="2400" b="0"/>
              <a:t> (dBi)</a:t>
            </a:r>
            <a:r>
              <a:rPr lang="zh-CN" altLang="en-US" sz="2400" b="0">
                <a:ea typeface="宋体" charset="-122"/>
              </a:rPr>
              <a:t> </a:t>
            </a:r>
            <a:r>
              <a:rPr lang="en-US" altLang="zh-CN" sz="2400" b="0">
                <a:ea typeface="宋体" charset="-122"/>
              </a:rPr>
              <a:t>-</a:t>
            </a:r>
            <a:r>
              <a:rPr lang="zh-CN" altLang="en-US" sz="2400" b="0">
                <a:ea typeface="宋体" charset="-122"/>
              </a:rPr>
              <a:t>馈线损耗</a:t>
            </a:r>
            <a:endParaRPr lang="en-US" altLang="zh-CN" sz="2400" b="0">
              <a:ea typeface="宋体" charset="-122"/>
            </a:endParaRPr>
          </a:p>
          <a:p>
            <a:r>
              <a:rPr lang="en-US" altLang="zh-CN" sz="2400" b="0">
                <a:ea typeface="宋体" charset="-122"/>
              </a:rPr>
              <a:t>2W ERP = 33dbm         EIRP = ERP+2.15 = 35.15dbm</a:t>
            </a:r>
          </a:p>
          <a:p>
            <a:r>
              <a:rPr lang="zh-CN" altLang="en-US" sz="2400" b="0">
                <a:ea typeface="宋体" charset="-122"/>
              </a:rPr>
              <a:t>馈线损耗常规是</a:t>
            </a:r>
            <a:r>
              <a:rPr lang="en-US" altLang="zh-CN" sz="2400" b="0">
                <a:ea typeface="宋体" charset="-122"/>
              </a:rPr>
              <a:t>0.5db/m</a:t>
            </a:r>
            <a:endParaRPr lang="en-US" sz="2400" b="0"/>
          </a:p>
        </p:txBody>
      </p:sp>
    </p:spTree>
    <p:extLst>
      <p:ext uri="{BB962C8B-B14F-4D97-AF65-F5344CB8AC3E}">
        <p14:creationId xmlns:p14="http://schemas.microsoft.com/office/powerpoint/2010/main" xmlns="" val="767874"/>
      </p:ext>
    </p:extLst>
  </p:cSld>
  <p:clrMapOvr>
    <a:masterClrMapping/>
  </p:clrMapOvr>
  <p:transition spd="med">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lstStyle/>
          <a:p>
            <a:r>
              <a:rPr lang="zh-CN" altLang="en-US" dirty="0" smtClean="0"/>
              <a:t>标签频率响应</a:t>
            </a:r>
            <a:endParaRPr lang="en-US" altLang="zh-CN" dirty="0" smtClean="0"/>
          </a:p>
          <a:p>
            <a:r>
              <a:rPr lang="zh-CN" altLang="en-US" dirty="0" smtClean="0"/>
              <a:t>如何快速评估标签性能</a:t>
            </a:r>
            <a:endParaRPr lang="en-US" altLang="zh-CN" dirty="0" smtClean="0"/>
          </a:p>
        </p:txBody>
      </p:sp>
    </p:spTree>
    <p:extLst>
      <p:ext uri="{BB962C8B-B14F-4D97-AF65-F5344CB8AC3E}">
        <p14:creationId xmlns:p14="http://schemas.microsoft.com/office/powerpoint/2010/main" xmlns="" val="3012078100"/>
      </p:ext>
    </p:extLst>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不同标签的读取距离</a:t>
            </a:r>
            <a:endParaRPr lang="en-US" dirty="0"/>
          </a:p>
        </p:txBody>
      </p:sp>
      <p:pic>
        <p:nvPicPr>
          <p:cNvPr id="7" name="Picture 2" descr="C:\Documents and Settings\wyi\Desktop\MultipleTags_Multi_Book.bmp"/>
          <p:cNvPicPr>
            <a:picLocks noChangeAspect="1" noChangeArrowheads="1"/>
          </p:cNvPicPr>
          <p:nvPr/>
        </p:nvPicPr>
        <p:blipFill>
          <a:blip r:embed="rId2" cstate="print"/>
          <a:srcRect/>
          <a:stretch>
            <a:fillRect/>
          </a:stretch>
        </p:blipFill>
        <p:spPr bwMode="auto">
          <a:xfrm>
            <a:off x="0" y="1752600"/>
            <a:ext cx="9178532" cy="3429000"/>
          </a:xfrm>
          <a:prstGeom prst="rect">
            <a:avLst/>
          </a:prstGeom>
          <a:noFill/>
        </p:spPr>
      </p:pic>
    </p:spTree>
    <p:extLst>
      <p:ext uri="{BB962C8B-B14F-4D97-AF65-F5344CB8AC3E}">
        <p14:creationId xmlns:p14="http://schemas.microsoft.com/office/powerpoint/2010/main" xmlns="" val="3822849373"/>
      </p:ext>
    </p:extLst>
  </p:cSld>
  <p:clrMapOvr>
    <a:masterClrMapping/>
  </p:clrMapOvr>
  <p:transition spd="med">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相同标签在不同介质上的读取距离</a:t>
            </a:r>
            <a:endParaRPr lang="en-US" dirty="0"/>
          </a:p>
        </p:txBody>
      </p:sp>
      <p:pic>
        <p:nvPicPr>
          <p:cNvPr id="57348" name="Picture 4" descr="C:\Documents and Settings\wyi\Desktop\TagtoTag_Multi_Material.bmp"/>
          <p:cNvPicPr>
            <a:picLocks noChangeAspect="1" noChangeArrowheads="1"/>
          </p:cNvPicPr>
          <p:nvPr/>
        </p:nvPicPr>
        <p:blipFill>
          <a:blip r:embed="rId2" cstate="print"/>
          <a:srcRect/>
          <a:stretch>
            <a:fillRect/>
          </a:stretch>
        </p:blipFill>
        <p:spPr bwMode="auto">
          <a:xfrm>
            <a:off x="0" y="1676400"/>
            <a:ext cx="9144000" cy="3486940"/>
          </a:xfrm>
          <a:prstGeom prst="rect">
            <a:avLst/>
          </a:prstGeom>
          <a:noFill/>
        </p:spPr>
      </p:pic>
    </p:spTree>
    <p:extLst>
      <p:ext uri="{BB962C8B-B14F-4D97-AF65-F5344CB8AC3E}">
        <p14:creationId xmlns:p14="http://schemas.microsoft.com/office/powerpoint/2010/main" xmlns="" val="2305562194"/>
      </p:ext>
    </p:extLst>
  </p:cSld>
  <p:clrMapOvr>
    <a:masterClrMapping/>
  </p:clrMapOvr>
  <p:transition spd="med">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True 3D</a:t>
            </a:r>
            <a:r>
              <a:rPr lang="zh-CN" altLang="en-US" dirty="0" smtClean="0"/>
              <a:t>标签辐射方向图</a:t>
            </a:r>
            <a:endParaRPr lang="en-US" dirty="0"/>
          </a:p>
        </p:txBody>
      </p:sp>
      <p:pic>
        <p:nvPicPr>
          <p:cNvPr id="58370" name="Picture 2"/>
          <p:cNvPicPr>
            <a:picLocks noChangeAspect="1" noChangeArrowheads="1"/>
          </p:cNvPicPr>
          <p:nvPr/>
        </p:nvPicPr>
        <p:blipFill>
          <a:blip r:embed="rId2" cstate="print"/>
          <a:srcRect/>
          <a:stretch>
            <a:fillRect/>
          </a:stretch>
        </p:blipFill>
        <p:spPr bwMode="auto">
          <a:xfrm>
            <a:off x="1828800" y="838200"/>
            <a:ext cx="5228062" cy="5362575"/>
          </a:xfrm>
          <a:prstGeom prst="rect">
            <a:avLst/>
          </a:prstGeom>
          <a:noFill/>
          <a:ln w="9525">
            <a:noFill/>
            <a:miter lim="800000"/>
            <a:headEnd/>
            <a:tailEnd/>
          </a:ln>
        </p:spPr>
      </p:pic>
    </p:spTree>
    <p:extLst>
      <p:ext uri="{BB962C8B-B14F-4D97-AF65-F5344CB8AC3E}">
        <p14:creationId xmlns:p14="http://schemas.microsoft.com/office/powerpoint/2010/main" xmlns="" val="496200516"/>
      </p:ext>
    </p:extLst>
  </p:cSld>
  <p:clrMapOvr>
    <a:masterClrMapping/>
  </p:clrMapOvr>
  <p:transition spd="med">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如何选择标签</a:t>
            </a:r>
            <a:endParaRPr lang="en-US" dirty="0"/>
          </a:p>
        </p:txBody>
      </p:sp>
      <p:sp>
        <p:nvSpPr>
          <p:cNvPr id="3" name="Content Placeholder 2"/>
          <p:cNvSpPr>
            <a:spLocks noGrp="1"/>
          </p:cNvSpPr>
          <p:nvPr>
            <p:ph idx="1"/>
          </p:nvPr>
        </p:nvSpPr>
        <p:spPr/>
        <p:txBody>
          <a:bodyPr/>
          <a:lstStyle/>
          <a:p>
            <a:r>
              <a:rPr lang="zh-CN" altLang="en-US" dirty="0" smtClean="0"/>
              <a:t>确定标签的工作环境和尺寸</a:t>
            </a:r>
            <a:endParaRPr lang="en-US" altLang="zh-CN" dirty="0" smtClean="0"/>
          </a:p>
          <a:p>
            <a:r>
              <a:rPr lang="zh-CN" altLang="en-US" dirty="0" smtClean="0"/>
              <a:t>是否需要工作在不同国家</a:t>
            </a:r>
            <a:endParaRPr lang="en-US" altLang="zh-CN" dirty="0" smtClean="0"/>
          </a:p>
          <a:p>
            <a:r>
              <a:rPr lang="zh-CN" altLang="en-US" dirty="0" smtClean="0"/>
              <a:t>确定标签是否需要全向性</a:t>
            </a:r>
            <a:endParaRPr lang="en-US" altLang="zh-CN" dirty="0" smtClean="0"/>
          </a:p>
          <a:p>
            <a:r>
              <a:rPr lang="zh-CN" altLang="en-US" dirty="0" smtClean="0"/>
              <a:t>确定标签是否会工作在多种</a:t>
            </a:r>
            <a:r>
              <a:rPr lang="zh-CN" altLang="en-US" smtClean="0"/>
              <a:t>介质上</a:t>
            </a:r>
            <a:endParaRPr lang="en-US" altLang="zh-CN" dirty="0" smtClean="0"/>
          </a:p>
        </p:txBody>
      </p:sp>
    </p:spTree>
    <p:extLst>
      <p:ext uri="{BB962C8B-B14F-4D97-AF65-F5344CB8AC3E}">
        <p14:creationId xmlns:p14="http://schemas.microsoft.com/office/powerpoint/2010/main" xmlns="" val="3922185971"/>
      </p:ext>
    </p:extLst>
  </p:cSld>
  <p:clrMapOvr>
    <a:masterClrMapping/>
  </p:clrMapOvr>
  <p:transition spd="med">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通过测试选择适合的标签</a:t>
            </a:r>
            <a:endParaRPr lang="en-US" dirty="0"/>
          </a:p>
        </p:txBody>
      </p:sp>
      <p:sp>
        <p:nvSpPr>
          <p:cNvPr id="3" name="Content Placeholder 2"/>
          <p:cNvSpPr>
            <a:spLocks noGrp="1"/>
          </p:cNvSpPr>
          <p:nvPr>
            <p:ph idx="1"/>
          </p:nvPr>
        </p:nvSpPr>
        <p:spPr>
          <a:xfrm>
            <a:off x="268224" y="914401"/>
            <a:ext cx="8418576" cy="1600200"/>
          </a:xfrm>
        </p:spPr>
        <p:txBody>
          <a:bodyPr/>
          <a:lstStyle/>
          <a:p>
            <a:r>
              <a:rPr lang="zh-CN" altLang="en-US" dirty="0" smtClean="0"/>
              <a:t>测试在不同介质上的标签读取距离</a:t>
            </a:r>
            <a:endParaRPr lang="en-US" altLang="zh-CN" dirty="0" smtClean="0"/>
          </a:p>
          <a:p>
            <a:r>
              <a:rPr lang="zh-CN" altLang="en-US" dirty="0" smtClean="0"/>
              <a:t>通过</a:t>
            </a:r>
            <a:r>
              <a:rPr lang="en-US" altLang="zh-CN" dirty="0" smtClean="0"/>
              <a:t>Multireader</a:t>
            </a:r>
            <a:r>
              <a:rPr lang="zh-CN" altLang="en-US" dirty="0" smtClean="0"/>
              <a:t>的</a:t>
            </a:r>
            <a:r>
              <a:rPr lang="en-US" altLang="zh-CN" dirty="0" smtClean="0"/>
              <a:t>Margin Test</a:t>
            </a:r>
            <a:r>
              <a:rPr lang="zh-CN" altLang="en-US" dirty="0" smtClean="0"/>
              <a:t>功能</a:t>
            </a:r>
            <a:endParaRPr lang="en-US" altLang="zh-CN" dirty="0" smtClean="0"/>
          </a:p>
          <a:p>
            <a:r>
              <a:rPr lang="zh-CN" altLang="en-US" dirty="0" smtClean="0"/>
              <a:t>通过</a:t>
            </a:r>
            <a:r>
              <a:rPr lang="en-US" altLang="zh-CN" dirty="0" smtClean="0"/>
              <a:t>Indy</a:t>
            </a:r>
            <a:r>
              <a:rPr lang="zh-CN" altLang="en-US" dirty="0" smtClean="0"/>
              <a:t>全频段读写器和宽频带天线测试标签的性能</a:t>
            </a:r>
            <a:endParaRPr lang="en-US" dirty="0"/>
          </a:p>
        </p:txBody>
      </p:sp>
      <p:pic>
        <p:nvPicPr>
          <p:cNvPr id="4" name="Picture 7" descr="IDP"/>
          <p:cNvPicPr>
            <a:picLocks noChangeAspect="1" noChangeArrowheads="1"/>
          </p:cNvPicPr>
          <p:nvPr/>
        </p:nvPicPr>
        <p:blipFill>
          <a:blip r:embed="rId2" cstate="print"/>
          <a:srcRect/>
          <a:stretch>
            <a:fillRect/>
          </a:stretch>
        </p:blipFill>
        <p:spPr bwMode="auto">
          <a:xfrm>
            <a:off x="381000" y="2819400"/>
            <a:ext cx="3962400" cy="2959687"/>
          </a:xfrm>
          <a:prstGeom prst="rect">
            <a:avLst/>
          </a:prstGeom>
          <a:noFill/>
          <a:ln w="9525">
            <a:noFill/>
            <a:miter lim="800000"/>
            <a:headEnd/>
            <a:tailEnd/>
          </a:ln>
        </p:spPr>
      </p:pic>
      <p:pic>
        <p:nvPicPr>
          <p:cNvPr id="59396" name="Picture 4" descr="http://img02.taobaocdn.com/bao/uploaded/i2/T1NTuZXh4pXXbYWGZ7_063559.jpg"/>
          <p:cNvPicPr>
            <a:picLocks noChangeAspect="1" noChangeArrowheads="1"/>
          </p:cNvPicPr>
          <p:nvPr/>
        </p:nvPicPr>
        <p:blipFill>
          <a:blip r:embed="rId3" cstate="print"/>
          <a:srcRect/>
          <a:stretch>
            <a:fillRect/>
          </a:stretch>
        </p:blipFill>
        <p:spPr bwMode="auto">
          <a:xfrm>
            <a:off x="5486400" y="3124200"/>
            <a:ext cx="2905125" cy="2295526"/>
          </a:xfrm>
          <a:prstGeom prst="rect">
            <a:avLst/>
          </a:prstGeom>
          <a:noFill/>
        </p:spPr>
      </p:pic>
    </p:spTree>
    <p:extLst>
      <p:ext uri="{BB962C8B-B14F-4D97-AF65-F5344CB8AC3E}">
        <p14:creationId xmlns:p14="http://schemas.microsoft.com/office/powerpoint/2010/main" xmlns="" val="1414559297"/>
      </p:ext>
    </p:extLst>
  </p:cSld>
  <p:clrMapOvr>
    <a:masterClrMapping/>
  </p:clrMapOvr>
  <p:transition spd="med">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Monza X</a:t>
            </a:r>
            <a:endParaRPr lang="en-US" dirty="0"/>
          </a:p>
        </p:txBody>
      </p:sp>
    </p:spTree>
    <p:extLst>
      <p:ext uri="{BB962C8B-B14F-4D97-AF65-F5344CB8AC3E}">
        <p14:creationId xmlns:p14="http://schemas.microsoft.com/office/powerpoint/2010/main" xmlns="" val="913242909"/>
      </p:ext>
    </p:extLst>
  </p:cSld>
  <p:clrMapOvr>
    <a:masterClrMapping/>
  </p:clrMapOvr>
  <p:transition spd="med">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6"/>
            <a:ext cx="8229600" cy="794792"/>
          </a:xfrm>
        </p:spPr>
        <p:txBody>
          <a:bodyPr>
            <a:normAutofit/>
          </a:bodyPr>
          <a:lstStyle/>
          <a:p>
            <a:r>
              <a:rPr lang="zh-CN" altLang="en-US" dirty="0" smtClean="0"/>
              <a:t>特性</a:t>
            </a:r>
            <a:endParaRPr lang="en-US" dirty="0"/>
          </a:p>
        </p:txBody>
      </p:sp>
      <p:sp>
        <p:nvSpPr>
          <p:cNvPr id="3" name="Content Placeholder 2"/>
          <p:cNvSpPr>
            <a:spLocks noGrp="1"/>
          </p:cNvSpPr>
          <p:nvPr>
            <p:ph idx="1"/>
          </p:nvPr>
        </p:nvSpPr>
        <p:spPr>
          <a:xfrm>
            <a:off x="236476" y="1184605"/>
            <a:ext cx="4320743" cy="4979710"/>
          </a:xfrm>
        </p:spPr>
        <p:txBody>
          <a:bodyPr>
            <a:normAutofit/>
          </a:bodyPr>
          <a:lstStyle/>
          <a:p>
            <a:r>
              <a:rPr lang="zh-CN" altLang="en-US" sz="2400" dirty="0" smtClean="0"/>
              <a:t>具有</a:t>
            </a:r>
            <a:r>
              <a:rPr lang="en-US" altLang="zh-CN" sz="2400" dirty="0" smtClean="0"/>
              <a:t>I2C</a:t>
            </a:r>
            <a:r>
              <a:rPr lang="zh-CN" altLang="en-US" sz="2400" dirty="0" smtClean="0"/>
              <a:t>和</a:t>
            </a:r>
            <a:r>
              <a:rPr lang="en-US" altLang="zh-CN" sz="2400" dirty="0" smtClean="0"/>
              <a:t>UHF RFID</a:t>
            </a:r>
            <a:r>
              <a:rPr lang="zh-CN" altLang="en-US" sz="2400" dirty="0" smtClean="0"/>
              <a:t>接口的大内存新品</a:t>
            </a:r>
            <a:endParaRPr lang="en-US" sz="2400" dirty="0" smtClean="0"/>
          </a:p>
          <a:p>
            <a:pPr lvl="1"/>
            <a:r>
              <a:rPr lang="en-US" sz="2000" dirty="0" smtClean="0"/>
              <a:t>2k bit </a:t>
            </a:r>
            <a:r>
              <a:rPr lang="en-US" altLang="zh-CN" dirty="0" smtClean="0"/>
              <a:t>/ </a:t>
            </a:r>
            <a:r>
              <a:rPr lang="en-US" sz="2000" dirty="0" smtClean="0"/>
              <a:t>8k bit </a:t>
            </a:r>
            <a:r>
              <a:rPr lang="zh-CN" altLang="en-US" dirty="0" smtClean="0"/>
              <a:t>用户区</a:t>
            </a:r>
            <a:endParaRPr lang="en-US" sz="2000" dirty="0" smtClean="0"/>
          </a:p>
          <a:p>
            <a:pPr lvl="1"/>
            <a:r>
              <a:rPr lang="en-US" sz="2000" dirty="0" smtClean="0"/>
              <a:t>QT</a:t>
            </a:r>
            <a:r>
              <a:rPr lang="en-US" sz="2000" baseline="30000" dirty="0" smtClean="0"/>
              <a:t>®</a:t>
            </a:r>
            <a:r>
              <a:rPr lang="en-US" sz="2000" dirty="0" smtClean="0"/>
              <a:t> </a:t>
            </a:r>
            <a:r>
              <a:rPr lang="zh-CN" altLang="en-US" sz="2000" dirty="0" smtClean="0"/>
              <a:t>加密技术</a:t>
            </a:r>
            <a:endParaRPr lang="en-US" sz="2000" dirty="0" smtClean="0"/>
          </a:p>
          <a:p>
            <a:pPr lvl="1"/>
            <a:r>
              <a:rPr lang="zh-CN" altLang="en-US" sz="2000" dirty="0" smtClean="0"/>
              <a:t>内存块锁技术</a:t>
            </a:r>
            <a:r>
              <a:rPr lang="en-US" sz="2000" dirty="0" smtClean="0"/>
              <a:t> </a:t>
            </a:r>
          </a:p>
          <a:p>
            <a:r>
              <a:rPr lang="zh-CN" altLang="en-US" sz="2400" dirty="0" smtClean="0"/>
              <a:t>双独立天线接口</a:t>
            </a:r>
            <a:endParaRPr lang="en-US" sz="2400" dirty="0" smtClean="0"/>
          </a:p>
          <a:p>
            <a:pPr lvl="1"/>
            <a:r>
              <a:rPr lang="zh-CN" altLang="en-US" sz="2000" dirty="0" smtClean="0"/>
              <a:t>可以关闭天线端口</a:t>
            </a:r>
            <a:endParaRPr lang="en-US" sz="2400" dirty="0" smtClean="0"/>
          </a:p>
          <a:p>
            <a:r>
              <a:rPr lang="zh-CN" altLang="en-US" sz="2400" dirty="0" smtClean="0"/>
              <a:t>无源或者</a:t>
            </a:r>
            <a:r>
              <a:rPr lang="en-US" altLang="zh-CN" sz="2400" dirty="0" smtClean="0"/>
              <a:t>BAP</a:t>
            </a:r>
            <a:r>
              <a:rPr lang="zh-CN" altLang="en-US" sz="2400" dirty="0" smtClean="0"/>
              <a:t>模式</a:t>
            </a:r>
            <a:endParaRPr lang="en-US" sz="2400" dirty="0" smtClean="0"/>
          </a:p>
          <a:p>
            <a:endParaRPr lang="en-US" sz="2400" dirty="0" smtClean="0"/>
          </a:p>
          <a:p>
            <a:pPr marL="57150" indent="0">
              <a:buNone/>
            </a:pPr>
            <a:endParaRPr lang="en-US" sz="2800" dirty="0" smtClean="0"/>
          </a:p>
          <a:p>
            <a:endParaRPr lang="en-US" sz="2400" dirty="0"/>
          </a:p>
        </p:txBody>
      </p:sp>
      <p:pic>
        <p:nvPicPr>
          <p:cNvPr id="9" name="Picture 98" descr="C:\Users\ndeulkar\Documents\Projects\Hannegan\Artwork\MonzaX Dura - diagram - chip\diagram_MonzaX-2K-Dura.pn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557219" y="2032275"/>
            <a:ext cx="4422775" cy="307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27964120"/>
      </p:ext>
    </p:extLst>
  </p:cSld>
  <p:clrMapOvr>
    <a:masterClrMapping/>
  </p:clrMapOvr>
  <p:transition spd="med">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封装</a:t>
            </a:r>
            <a:r>
              <a:rPr lang="en-US" dirty="0" smtClean="0"/>
              <a:t> </a:t>
            </a:r>
            <a:endParaRPr lang="en-US" dirty="0"/>
          </a:p>
        </p:txBody>
      </p:sp>
      <p:pic>
        <p:nvPicPr>
          <p:cNvPr id="1026" name="Picture 2" descr="C:\Users\ndeulkar\Documents\Projects\Hannegan\Artwork\Monza X Dura chips\MonzaX-2K-Dura-chip.pn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462139" y="1454974"/>
            <a:ext cx="2085636" cy="2045896"/>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ndeulkar\Documents\Projects\Hannegan\Artwork\Monza X Dura chips\MonzaX-8K-Dura-chip.pn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571370" y="1199902"/>
            <a:ext cx="2605690" cy="255604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xmlns="" val="1709866097"/>
              </p:ext>
            </p:extLst>
          </p:nvPr>
        </p:nvGraphicFramePr>
        <p:xfrm>
          <a:off x="676157" y="3996549"/>
          <a:ext cx="3657600" cy="1483360"/>
        </p:xfrm>
        <a:graphic>
          <a:graphicData uri="http://schemas.openxmlformats.org/drawingml/2006/table">
            <a:tbl>
              <a:tblPr firstRow="1" bandRow="1">
                <a:tableStyleId>{5C22544A-7EE6-4342-B048-85BDC9FD1C3A}</a:tableStyleId>
              </a:tblPr>
              <a:tblGrid>
                <a:gridCol w="3657600"/>
              </a:tblGrid>
              <a:tr h="370840">
                <a:tc>
                  <a:txBody>
                    <a:bodyPr/>
                    <a:lstStyle/>
                    <a:p>
                      <a:pPr algn="ctr"/>
                      <a:r>
                        <a:rPr lang="en-US" dirty="0" smtClean="0"/>
                        <a:t>IPJ-P6001-Q2AT</a:t>
                      </a:r>
                      <a:endParaRPr lang="en-US" dirty="0"/>
                    </a:p>
                  </a:txBody>
                  <a:tcPr/>
                </a:tc>
              </a:tr>
              <a:tr h="370840">
                <a:tc>
                  <a:txBody>
                    <a:bodyPr/>
                    <a:lstStyle/>
                    <a:p>
                      <a:pPr algn="ctr"/>
                      <a:r>
                        <a:rPr lang="en-US" dirty="0" smtClean="0"/>
                        <a:t>1.6 x 1.6</a:t>
                      </a:r>
                      <a:r>
                        <a:rPr lang="en-US" baseline="0" dirty="0" smtClean="0"/>
                        <a:t> mm</a:t>
                      </a:r>
                      <a:endParaRPr lang="en-US" dirty="0"/>
                    </a:p>
                  </a:txBody>
                  <a:tcPr/>
                </a:tc>
              </a:tr>
              <a:tr h="370840">
                <a:tc>
                  <a:txBody>
                    <a:bodyPr/>
                    <a:lstStyle/>
                    <a:p>
                      <a:pPr algn="ctr"/>
                      <a:r>
                        <a:rPr lang="en-US" dirty="0" smtClean="0"/>
                        <a:t>2176b</a:t>
                      </a:r>
                      <a:r>
                        <a:rPr lang="en-US" baseline="0" dirty="0" smtClean="0"/>
                        <a:t> User Memory</a:t>
                      </a:r>
                      <a:endParaRPr lang="en-US" dirty="0"/>
                    </a:p>
                  </a:txBody>
                  <a:tcPr/>
                </a:tc>
              </a:tr>
              <a:tr h="370840">
                <a:tc>
                  <a:txBody>
                    <a:bodyPr/>
                    <a:lstStyle/>
                    <a:p>
                      <a:pPr algn="ctr"/>
                      <a:r>
                        <a:rPr lang="en-US" dirty="0" smtClean="0"/>
                        <a:t>128b EPC, 96b TID</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982971213"/>
              </p:ext>
            </p:extLst>
          </p:nvPr>
        </p:nvGraphicFramePr>
        <p:xfrm>
          <a:off x="5045415" y="3996549"/>
          <a:ext cx="3657600" cy="1483360"/>
        </p:xfrm>
        <a:graphic>
          <a:graphicData uri="http://schemas.openxmlformats.org/drawingml/2006/table">
            <a:tbl>
              <a:tblPr firstRow="1" bandRow="1">
                <a:tableStyleId>{5C22544A-7EE6-4342-B048-85BDC9FD1C3A}</a:tableStyleId>
              </a:tblPr>
              <a:tblGrid>
                <a:gridCol w="3657600"/>
              </a:tblGrid>
              <a:tr h="370840">
                <a:tc>
                  <a:txBody>
                    <a:bodyPr/>
                    <a:lstStyle/>
                    <a:p>
                      <a:pPr algn="ctr"/>
                      <a:r>
                        <a:rPr lang="en-US" dirty="0" smtClean="0"/>
                        <a:t>IPJ-P6005-X2AT</a:t>
                      </a:r>
                      <a:endParaRPr lang="en-US" dirty="0"/>
                    </a:p>
                  </a:txBody>
                  <a:tcPr/>
                </a:tc>
              </a:tr>
              <a:tr h="370840">
                <a:tc>
                  <a:txBody>
                    <a:bodyPr/>
                    <a:lstStyle/>
                    <a:p>
                      <a:pPr algn="ctr"/>
                      <a:r>
                        <a:rPr lang="en-US" dirty="0" smtClean="0"/>
                        <a:t>2.0 x 2.0</a:t>
                      </a:r>
                      <a:r>
                        <a:rPr lang="en-US" baseline="0" dirty="0" smtClean="0"/>
                        <a:t> mm</a:t>
                      </a:r>
                      <a:endParaRPr lang="en-US" dirty="0"/>
                    </a:p>
                  </a:txBody>
                  <a:tcPr/>
                </a:tc>
              </a:tr>
              <a:tr h="370840">
                <a:tc>
                  <a:txBody>
                    <a:bodyPr/>
                    <a:lstStyle/>
                    <a:p>
                      <a:pPr algn="ctr"/>
                      <a:r>
                        <a:rPr lang="en-US" dirty="0" smtClean="0"/>
                        <a:t>8192b User Memory</a:t>
                      </a:r>
                      <a:endParaRPr lang="en-US" dirty="0"/>
                    </a:p>
                  </a:txBody>
                  <a:tcPr/>
                </a:tc>
              </a:tr>
              <a:tr h="370840">
                <a:tc>
                  <a:txBody>
                    <a:bodyPr/>
                    <a:lstStyle/>
                    <a:p>
                      <a:pPr algn="ctr"/>
                      <a:r>
                        <a:rPr lang="en-US" dirty="0" smtClean="0"/>
                        <a:t>128b EPC, 96b TID</a:t>
                      </a:r>
                      <a:endParaRPr lang="en-US" dirty="0"/>
                    </a:p>
                  </a:txBody>
                  <a:tcPr/>
                </a:tc>
              </a:tr>
            </a:tbl>
          </a:graphicData>
        </a:graphic>
      </p:graphicFrame>
    </p:spTree>
    <p:extLst>
      <p:ext uri="{BB962C8B-B14F-4D97-AF65-F5344CB8AC3E}">
        <p14:creationId xmlns:p14="http://schemas.microsoft.com/office/powerpoint/2010/main" xmlns="" val="917781613"/>
      </p:ext>
    </p:extLst>
  </p:cSld>
  <p:clrMapOvr>
    <a:masterClrMapping/>
  </p:clrMapOvr>
  <p:transition spd="med">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应用 </a:t>
            </a:r>
            <a:r>
              <a:rPr lang="en-US" altLang="zh-CN" dirty="0" smtClean="0"/>
              <a:t>– </a:t>
            </a:r>
            <a:r>
              <a:rPr lang="zh-CN" altLang="en-US" dirty="0" smtClean="0"/>
              <a:t>设备配置</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5755847" y="1232627"/>
            <a:ext cx="3083661" cy="2663687"/>
          </a:xfrm>
          <a:prstGeom prst="rect">
            <a:avLst/>
          </a:prstGeom>
          <a:ln>
            <a:solidFill>
              <a:schemeClr val="tx1"/>
            </a:solidFill>
          </a:ln>
          <a:effectLst>
            <a:innerShdw blurRad="63500" dist="50800" dir="13500000">
              <a:prstClr val="black">
                <a:alpha val="50000"/>
              </a:prstClr>
            </a:innerShdw>
          </a:effectLst>
        </p:spPr>
      </p:pic>
      <p:pic>
        <p:nvPicPr>
          <p:cNvPr id="5" name="Picture 4" descr="provisioned device.png"/>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5755847" y="4087323"/>
            <a:ext cx="2972089" cy="1653204"/>
          </a:xfrm>
          <a:prstGeom prst="rect">
            <a:avLst/>
          </a:prstGeom>
        </p:spPr>
      </p:pic>
      <p:grpSp>
        <p:nvGrpSpPr>
          <p:cNvPr id="6" name="Group 12"/>
          <p:cNvGrpSpPr>
            <a:grpSpLocks/>
          </p:cNvGrpSpPr>
          <p:nvPr/>
        </p:nvGrpSpPr>
        <p:grpSpPr bwMode="auto">
          <a:xfrm>
            <a:off x="776846" y="1412087"/>
            <a:ext cx="3818417" cy="2156795"/>
            <a:chOff x="6047674" y="4074537"/>
            <a:chExt cx="2887385" cy="1153360"/>
          </a:xfrm>
        </p:grpSpPr>
        <p:pic>
          <p:nvPicPr>
            <p:cNvPr id="7" name="Picture 13" descr="http://t3.gstatic.com/images?q=tbn:ANd9GcRaLZ0scbQb_c5QX-xx6xvAGiQpE3tkGPWbzSi1M4jAY4K4kVaT"/>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6047674" y="4074537"/>
              <a:ext cx="1294810" cy="1153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3" descr="http://t3.gstatic.com/images?q=tbn:ANd9GcRaLZ0scbQb_c5QX-xx6xvAGiQpE3tkGPWbzSi1M4jAY4K4kVaT"/>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6837711" y="4074537"/>
              <a:ext cx="1294810" cy="1153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3" descr="http://t3.gstatic.com/images?q=tbn:ANd9GcRaLZ0scbQb_c5QX-xx6xvAGiQpE3tkGPWbzSi1M4jAY4K4kVaT"/>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7640249" y="4074537"/>
              <a:ext cx="1294810" cy="1153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4" name="Picture 17" descr="Motorola-MC9090-G-RFID-CTE (1)"/>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3511396" y="4163620"/>
            <a:ext cx="2062795" cy="1605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41"/>
          <p:cNvGrpSpPr>
            <a:grpSpLocks/>
          </p:cNvGrpSpPr>
          <p:nvPr/>
        </p:nvGrpSpPr>
        <p:grpSpPr bwMode="auto">
          <a:xfrm rot="8290884">
            <a:off x="3479547" y="3831303"/>
            <a:ext cx="519113" cy="884237"/>
            <a:chOff x="6923981" y="2705103"/>
            <a:chExt cx="1087238" cy="1849433"/>
          </a:xfrm>
        </p:grpSpPr>
        <p:sp>
          <p:nvSpPr>
            <p:cNvPr id="11" name="Arc 20"/>
            <p:cNvSpPr>
              <a:spLocks/>
            </p:cNvSpPr>
            <p:nvPr/>
          </p:nvSpPr>
          <p:spPr bwMode="auto">
            <a:xfrm rot="3114159" flipV="1">
              <a:off x="6884965" y="3625631"/>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Arc 21"/>
            <p:cNvSpPr>
              <a:spLocks/>
            </p:cNvSpPr>
            <p:nvPr/>
          </p:nvSpPr>
          <p:spPr bwMode="auto">
            <a:xfrm rot="3114159" flipV="1">
              <a:off x="6895034" y="3226392"/>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3" name="Arc 22"/>
            <p:cNvSpPr>
              <a:spLocks/>
            </p:cNvSpPr>
            <p:nvPr/>
          </p:nvSpPr>
          <p:spPr bwMode="auto">
            <a:xfrm rot="3114159" flipV="1">
              <a:off x="7082314" y="2744119"/>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xmlns="" val="1798762005"/>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2"/>
          <p:cNvSpPr>
            <a:spLocks noChangeShapeType="1"/>
          </p:cNvSpPr>
          <p:nvPr/>
        </p:nvSpPr>
        <p:spPr bwMode="auto">
          <a:xfrm>
            <a:off x="1527175" y="1481138"/>
            <a:ext cx="5484813" cy="0"/>
          </a:xfrm>
          <a:prstGeom prst="line">
            <a:avLst/>
          </a:prstGeom>
          <a:noFill/>
          <a:ln w="50800">
            <a:solidFill>
              <a:srgbClr val="969696"/>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11" name="Line 3"/>
          <p:cNvSpPr>
            <a:spLocks noChangeShapeType="1"/>
          </p:cNvSpPr>
          <p:nvPr/>
        </p:nvSpPr>
        <p:spPr bwMode="auto">
          <a:xfrm>
            <a:off x="1531938" y="13271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12" name="Line 4"/>
          <p:cNvSpPr>
            <a:spLocks noChangeShapeType="1"/>
          </p:cNvSpPr>
          <p:nvPr/>
        </p:nvSpPr>
        <p:spPr bwMode="auto">
          <a:xfrm>
            <a:off x="2219325" y="1328738"/>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13" name="Line 5"/>
          <p:cNvSpPr>
            <a:spLocks noChangeShapeType="1"/>
          </p:cNvSpPr>
          <p:nvPr/>
        </p:nvSpPr>
        <p:spPr bwMode="auto">
          <a:xfrm>
            <a:off x="2916238" y="133350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14" name="Line 6"/>
          <p:cNvSpPr>
            <a:spLocks noChangeShapeType="1"/>
          </p:cNvSpPr>
          <p:nvPr/>
        </p:nvSpPr>
        <p:spPr bwMode="auto">
          <a:xfrm>
            <a:off x="3609975" y="133826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15" name="Line 7"/>
          <p:cNvSpPr>
            <a:spLocks noChangeShapeType="1"/>
          </p:cNvSpPr>
          <p:nvPr/>
        </p:nvSpPr>
        <p:spPr bwMode="auto">
          <a:xfrm>
            <a:off x="4298950" y="133826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16" name="Text Box 8"/>
          <p:cNvSpPr txBox="1">
            <a:spLocks noChangeArrowheads="1"/>
          </p:cNvSpPr>
          <p:nvPr/>
        </p:nvSpPr>
        <p:spPr bwMode="auto">
          <a:xfrm>
            <a:off x="2049463" y="1028700"/>
            <a:ext cx="29686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1</a:t>
            </a:r>
          </a:p>
        </p:txBody>
      </p:sp>
      <p:sp>
        <p:nvSpPr>
          <p:cNvPr id="17417" name="Text Box 9"/>
          <p:cNvSpPr txBox="1">
            <a:spLocks noChangeArrowheads="1"/>
          </p:cNvSpPr>
          <p:nvPr/>
        </p:nvSpPr>
        <p:spPr bwMode="auto">
          <a:xfrm>
            <a:off x="2751138" y="1028700"/>
            <a:ext cx="29686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2</a:t>
            </a:r>
          </a:p>
        </p:txBody>
      </p:sp>
      <p:sp>
        <p:nvSpPr>
          <p:cNvPr id="17418" name="Text Box 10"/>
          <p:cNvSpPr txBox="1">
            <a:spLocks noChangeArrowheads="1"/>
          </p:cNvSpPr>
          <p:nvPr/>
        </p:nvSpPr>
        <p:spPr bwMode="auto">
          <a:xfrm>
            <a:off x="3444875" y="1028700"/>
            <a:ext cx="296863"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3</a:t>
            </a:r>
          </a:p>
        </p:txBody>
      </p:sp>
      <p:sp>
        <p:nvSpPr>
          <p:cNvPr id="17419" name="Text Box 11"/>
          <p:cNvSpPr txBox="1">
            <a:spLocks noChangeArrowheads="1"/>
          </p:cNvSpPr>
          <p:nvPr/>
        </p:nvSpPr>
        <p:spPr bwMode="auto">
          <a:xfrm>
            <a:off x="4132263" y="1028700"/>
            <a:ext cx="29686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4</a:t>
            </a:r>
          </a:p>
        </p:txBody>
      </p:sp>
      <p:sp>
        <p:nvSpPr>
          <p:cNvPr id="17420" name="Line 12"/>
          <p:cNvSpPr>
            <a:spLocks noChangeShapeType="1"/>
          </p:cNvSpPr>
          <p:nvPr/>
        </p:nvSpPr>
        <p:spPr bwMode="auto">
          <a:xfrm>
            <a:off x="4991100" y="1344613"/>
            <a:ext cx="0" cy="3000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21" name="Text Box 13"/>
          <p:cNvSpPr txBox="1">
            <a:spLocks noChangeArrowheads="1"/>
          </p:cNvSpPr>
          <p:nvPr/>
        </p:nvSpPr>
        <p:spPr bwMode="auto">
          <a:xfrm>
            <a:off x="4824413" y="1035050"/>
            <a:ext cx="29686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5</a:t>
            </a:r>
          </a:p>
        </p:txBody>
      </p:sp>
      <p:sp>
        <p:nvSpPr>
          <p:cNvPr id="17422" name="Line 14"/>
          <p:cNvSpPr>
            <a:spLocks noChangeShapeType="1"/>
          </p:cNvSpPr>
          <p:nvPr/>
        </p:nvSpPr>
        <p:spPr bwMode="auto">
          <a:xfrm>
            <a:off x="5681663" y="133985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23" name="Text Box 15"/>
          <p:cNvSpPr txBox="1">
            <a:spLocks noChangeArrowheads="1"/>
          </p:cNvSpPr>
          <p:nvPr/>
        </p:nvSpPr>
        <p:spPr bwMode="auto">
          <a:xfrm>
            <a:off x="5514975" y="1030288"/>
            <a:ext cx="296863"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6</a:t>
            </a:r>
          </a:p>
        </p:txBody>
      </p:sp>
      <p:sp>
        <p:nvSpPr>
          <p:cNvPr id="17424" name="Line 16"/>
          <p:cNvSpPr>
            <a:spLocks noChangeShapeType="1"/>
          </p:cNvSpPr>
          <p:nvPr/>
        </p:nvSpPr>
        <p:spPr bwMode="auto">
          <a:xfrm>
            <a:off x="6373813" y="1346200"/>
            <a:ext cx="0" cy="3000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17425" name="Text Box 17"/>
          <p:cNvSpPr txBox="1">
            <a:spLocks noChangeArrowheads="1"/>
          </p:cNvSpPr>
          <p:nvPr/>
        </p:nvSpPr>
        <p:spPr bwMode="auto">
          <a:xfrm>
            <a:off x="6207125" y="1036638"/>
            <a:ext cx="296863"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7</a:t>
            </a:r>
          </a:p>
        </p:txBody>
      </p:sp>
      <p:sp>
        <p:nvSpPr>
          <p:cNvPr id="17426" name="AutoShape 18"/>
          <p:cNvSpPr>
            <a:spLocks noChangeArrowheads="1"/>
          </p:cNvSpPr>
          <p:nvPr/>
        </p:nvSpPr>
        <p:spPr bwMode="auto">
          <a:xfrm>
            <a:off x="1530350" y="1701800"/>
            <a:ext cx="1085850"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Taiwan</a:t>
            </a:r>
          </a:p>
        </p:txBody>
      </p:sp>
      <p:sp>
        <p:nvSpPr>
          <p:cNvPr id="17427" name="Text Box 19"/>
          <p:cNvSpPr txBox="1">
            <a:spLocks noChangeArrowheads="1"/>
          </p:cNvSpPr>
          <p:nvPr/>
        </p:nvSpPr>
        <p:spPr bwMode="auto">
          <a:xfrm>
            <a:off x="2436813" y="1879600"/>
            <a:ext cx="315758"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dirty="0">
                <a:latin typeface="Tahoma" pitchFamily="34" charset="0"/>
                <a:ea typeface="PMingLiU" pitchFamily="18" charset="-120"/>
              </a:rPr>
              <a:t>1.6</a:t>
            </a:r>
          </a:p>
        </p:txBody>
      </p:sp>
      <p:sp>
        <p:nvSpPr>
          <p:cNvPr id="17428" name="Text Box 20"/>
          <p:cNvSpPr txBox="1">
            <a:spLocks noChangeArrowheads="1"/>
          </p:cNvSpPr>
          <p:nvPr/>
        </p:nvSpPr>
        <p:spPr bwMode="auto">
          <a:xfrm>
            <a:off x="3687763" y="2241550"/>
            <a:ext cx="347818"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dirty="0">
                <a:latin typeface="Tahoma" pitchFamily="34" charset="0"/>
                <a:ea typeface="PMingLiU" pitchFamily="18" charset="-120"/>
              </a:rPr>
              <a:t>3.3 </a:t>
            </a:r>
          </a:p>
        </p:txBody>
      </p:sp>
      <p:sp>
        <p:nvSpPr>
          <p:cNvPr id="17429" name="AutoShape 21"/>
          <p:cNvSpPr>
            <a:spLocks noChangeArrowheads="1"/>
          </p:cNvSpPr>
          <p:nvPr/>
        </p:nvSpPr>
        <p:spPr bwMode="auto">
          <a:xfrm>
            <a:off x="1535113" y="2408238"/>
            <a:ext cx="2300287" cy="204787"/>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Malaysia</a:t>
            </a:r>
          </a:p>
        </p:txBody>
      </p:sp>
      <p:sp>
        <p:nvSpPr>
          <p:cNvPr id="17430" name="Text Box 22"/>
          <p:cNvSpPr txBox="1">
            <a:spLocks noChangeArrowheads="1"/>
          </p:cNvSpPr>
          <p:nvPr/>
        </p:nvSpPr>
        <p:spPr bwMode="auto">
          <a:xfrm>
            <a:off x="3689350" y="2586038"/>
            <a:ext cx="315758"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a:latin typeface="Tahoma" pitchFamily="34" charset="0"/>
                <a:ea typeface="PMingLiU" pitchFamily="18" charset="-120"/>
              </a:rPr>
              <a:t>3.3</a:t>
            </a:r>
          </a:p>
        </p:txBody>
      </p:sp>
      <p:sp>
        <p:nvSpPr>
          <p:cNvPr id="17431" name="AutoShape 23"/>
          <p:cNvSpPr>
            <a:spLocks noChangeArrowheads="1"/>
          </p:cNvSpPr>
          <p:nvPr/>
        </p:nvSpPr>
        <p:spPr bwMode="auto">
          <a:xfrm>
            <a:off x="1530350" y="2746375"/>
            <a:ext cx="2300288"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China</a:t>
            </a:r>
          </a:p>
        </p:txBody>
      </p:sp>
      <p:sp>
        <p:nvSpPr>
          <p:cNvPr id="17432" name="Text Box 24"/>
          <p:cNvSpPr txBox="1">
            <a:spLocks noChangeArrowheads="1"/>
          </p:cNvSpPr>
          <p:nvPr/>
        </p:nvSpPr>
        <p:spPr bwMode="auto">
          <a:xfrm>
            <a:off x="3684588" y="2924175"/>
            <a:ext cx="315758"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dirty="0">
                <a:latin typeface="Tahoma" pitchFamily="34" charset="0"/>
                <a:ea typeface="PMingLiU" pitchFamily="18" charset="-120"/>
              </a:rPr>
              <a:t>3.3</a:t>
            </a:r>
          </a:p>
        </p:txBody>
      </p:sp>
      <p:sp>
        <p:nvSpPr>
          <p:cNvPr id="17433" name="Text Box 25"/>
          <p:cNvSpPr txBox="1">
            <a:spLocks noChangeArrowheads="1"/>
          </p:cNvSpPr>
          <p:nvPr/>
        </p:nvSpPr>
        <p:spPr bwMode="auto">
          <a:xfrm>
            <a:off x="4157663" y="3232150"/>
            <a:ext cx="229196"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dirty="0">
                <a:latin typeface="Tahoma" pitchFamily="34" charset="0"/>
                <a:ea typeface="PMingLiU" pitchFamily="18" charset="-120"/>
              </a:rPr>
              <a:t>4</a:t>
            </a:r>
          </a:p>
        </p:txBody>
      </p:sp>
      <p:sp>
        <p:nvSpPr>
          <p:cNvPr id="17434" name="AutoShape 26"/>
          <p:cNvSpPr>
            <a:spLocks noChangeArrowheads="1"/>
          </p:cNvSpPr>
          <p:nvPr/>
        </p:nvSpPr>
        <p:spPr bwMode="auto">
          <a:xfrm>
            <a:off x="1533525" y="3421063"/>
            <a:ext cx="2757488" cy="204787"/>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Hong Kong</a:t>
            </a:r>
          </a:p>
        </p:txBody>
      </p:sp>
      <p:sp>
        <p:nvSpPr>
          <p:cNvPr id="17435" name="Text Box 27"/>
          <p:cNvSpPr txBox="1">
            <a:spLocks noChangeArrowheads="1"/>
          </p:cNvSpPr>
          <p:nvPr/>
        </p:nvSpPr>
        <p:spPr bwMode="auto">
          <a:xfrm>
            <a:off x="4159250" y="3598863"/>
            <a:ext cx="229196"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a:latin typeface="Tahoma" pitchFamily="34" charset="0"/>
                <a:ea typeface="PMingLiU" pitchFamily="18" charset="-120"/>
              </a:rPr>
              <a:t>4</a:t>
            </a:r>
          </a:p>
        </p:txBody>
      </p:sp>
      <p:sp>
        <p:nvSpPr>
          <p:cNvPr id="17436" name="AutoShape 28"/>
          <p:cNvSpPr>
            <a:spLocks noChangeArrowheads="1"/>
          </p:cNvSpPr>
          <p:nvPr/>
        </p:nvSpPr>
        <p:spPr bwMode="auto">
          <a:xfrm>
            <a:off x="1528763" y="3787775"/>
            <a:ext cx="2757487"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Japan</a:t>
            </a:r>
          </a:p>
        </p:txBody>
      </p:sp>
      <p:sp>
        <p:nvSpPr>
          <p:cNvPr id="17437" name="Text Box 29"/>
          <p:cNvSpPr txBox="1">
            <a:spLocks noChangeArrowheads="1"/>
          </p:cNvSpPr>
          <p:nvPr/>
        </p:nvSpPr>
        <p:spPr bwMode="auto">
          <a:xfrm>
            <a:off x="4154488" y="3965575"/>
            <a:ext cx="229196"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a:latin typeface="Tahoma" pitchFamily="34" charset="0"/>
                <a:ea typeface="PMingLiU" pitchFamily="18" charset="-120"/>
              </a:rPr>
              <a:t>4</a:t>
            </a:r>
          </a:p>
        </p:txBody>
      </p:sp>
      <p:sp>
        <p:nvSpPr>
          <p:cNvPr id="17438" name="AutoShape 30"/>
          <p:cNvSpPr>
            <a:spLocks noChangeArrowheads="1"/>
          </p:cNvSpPr>
          <p:nvPr/>
        </p:nvSpPr>
        <p:spPr bwMode="auto">
          <a:xfrm>
            <a:off x="1530350" y="4127500"/>
            <a:ext cx="2757488"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Korea</a:t>
            </a:r>
          </a:p>
        </p:txBody>
      </p:sp>
      <p:sp>
        <p:nvSpPr>
          <p:cNvPr id="17439" name="Text Box 31"/>
          <p:cNvSpPr txBox="1">
            <a:spLocks noChangeArrowheads="1"/>
          </p:cNvSpPr>
          <p:nvPr/>
        </p:nvSpPr>
        <p:spPr bwMode="auto">
          <a:xfrm>
            <a:off x="4156075" y="4305300"/>
            <a:ext cx="229196"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a:latin typeface="Tahoma" pitchFamily="34" charset="0"/>
                <a:ea typeface="PMingLiU" pitchFamily="18" charset="-120"/>
              </a:rPr>
              <a:t>4</a:t>
            </a:r>
          </a:p>
        </p:txBody>
      </p:sp>
      <p:sp>
        <p:nvSpPr>
          <p:cNvPr id="17440" name="Text Box 32"/>
          <p:cNvSpPr txBox="1">
            <a:spLocks noChangeArrowheads="1"/>
          </p:cNvSpPr>
          <p:nvPr/>
        </p:nvSpPr>
        <p:spPr bwMode="auto">
          <a:xfrm>
            <a:off x="6962775" y="1271588"/>
            <a:ext cx="1104900"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latin typeface="Tahoma" pitchFamily="34" charset="0"/>
                <a:ea typeface="PMingLiU" pitchFamily="18" charset="-120"/>
              </a:rPr>
              <a:t>EIRP (W)</a:t>
            </a:r>
          </a:p>
        </p:txBody>
      </p:sp>
      <p:sp>
        <p:nvSpPr>
          <p:cNvPr id="17441" name="Rectangle 33"/>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eaLnBrk="1" hangingPunct="1">
              <a:lnSpc>
                <a:spcPct val="85000"/>
              </a:lnSpc>
              <a:spcBef>
                <a:spcPct val="0"/>
              </a:spcBef>
              <a:buClrTx/>
              <a:buFontTx/>
              <a:buNone/>
            </a:pPr>
            <a:r>
              <a:rPr lang="zh-CN" altLang="en-US" sz="3200">
                <a:solidFill>
                  <a:schemeClr val="tx2"/>
                </a:solidFill>
                <a:latin typeface="Tahoma" pitchFamily="34" charset="0"/>
                <a:ea typeface="宋体" charset="-122"/>
              </a:rPr>
              <a:t>各国辐射功率规定</a:t>
            </a:r>
            <a:endParaRPr lang="en-US" sz="3200">
              <a:solidFill>
                <a:schemeClr val="tx2"/>
              </a:solidFill>
              <a:latin typeface="Tahoma" pitchFamily="34" charset="0"/>
            </a:endParaRPr>
          </a:p>
        </p:txBody>
      </p:sp>
      <p:sp>
        <p:nvSpPr>
          <p:cNvPr id="17442" name="AutoShape 34"/>
          <p:cNvSpPr>
            <a:spLocks noChangeArrowheads="1"/>
          </p:cNvSpPr>
          <p:nvPr/>
        </p:nvSpPr>
        <p:spPr bwMode="auto">
          <a:xfrm>
            <a:off x="1527175" y="3079750"/>
            <a:ext cx="2757488"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a:solidFill>
                  <a:schemeClr val="bg1"/>
                </a:solidFill>
                <a:latin typeface="Tahoma" pitchFamily="34" charset="0"/>
                <a:ea typeface="PMingLiU" pitchFamily="18" charset="-120"/>
              </a:rPr>
              <a:t>U.S.</a:t>
            </a:r>
          </a:p>
        </p:txBody>
      </p:sp>
      <p:sp>
        <p:nvSpPr>
          <p:cNvPr id="17443" name="AutoShape 35"/>
          <p:cNvSpPr>
            <a:spLocks noChangeArrowheads="1"/>
          </p:cNvSpPr>
          <p:nvPr/>
        </p:nvSpPr>
        <p:spPr bwMode="auto">
          <a:xfrm>
            <a:off x="1517650" y="4473575"/>
            <a:ext cx="2757488" cy="204788"/>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South Africa</a:t>
            </a:r>
          </a:p>
        </p:txBody>
      </p:sp>
      <p:sp>
        <p:nvSpPr>
          <p:cNvPr id="17444" name="Text Box 36"/>
          <p:cNvSpPr txBox="1">
            <a:spLocks noChangeArrowheads="1"/>
          </p:cNvSpPr>
          <p:nvPr/>
        </p:nvSpPr>
        <p:spPr bwMode="auto">
          <a:xfrm>
            <a:off x="4143375" y="4652963"/>
            <a:ext cx="229196" cy="209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800" b="0">
                <a:latin typeface="Tahoma" pitchFamily="34" charset="0"/>
                <a:ea typeface="PMingLiU" pitchFamily="18" charset="-120"/>
              </a:rPr>
              <a:t>4</a:t>
            </a:r>
          </a:p>
        </p:txBody>
      </p:sp>
      <p:sp>
        <p:nvSpPr>
          <p:cNvPr id="17445" name="AutoShape 37"/>
          <p:cNvSpPr>
            <a:spLocks noChangeArrowheads="1"/>
          </p:cNvSpPr>
          <p:nvPr/>
        </p:nvSpPr>
        <p:spPr bwMode="auto">
          <a:xfrm>
            <a:off x="1547813" y="2036763"/>
            <a:ext cx="2300287" cy="204787"/>
          </a:xfrm>
          <a:prstGeom prst="roundRect">
            <a:avLst>
              <a:gd name="adj" fmla="val 16667"/>
            </a:avLst>
          </a:prstGeom>
          <a:solidFill>
            <a:srgbClr val="666699"/>
          </a:solidFill>
          <a:ln w="12700">
            <a:solidFill>
              <a:schemeClr val="tx1"/>
            </a:solidFill>
            <a:round/>
            <a:headEnd/>
            <a:tailEnd/>
          </a:ln>
        </p:spPr>
        <p:txBody>
          <a:bodyPr wrap="none" lIns="85708" tIns="42853" rIns="85708" bIns="42853" anchor="ctr"/>
          <a:lstStyle/>
          <a:p>
            <a:pPr algn="ctr" eaLnBrk="1" hangingPunct="1">
              <a:spcBef>
                <a:spcPct val="0"/>
              </a:spcBef>
              <a:buClrTx/>
              <a:buFontTx/>
              <a:buNone/>
            </a:pPr>
            <a:r>
              <a:rPr lang="en-US" sz="1600" b="0">
                <a:solidFill>
                  <a:schemeClr val="bg1"/>
                </a:solidFill>
                <a:latin typeface="Tahoma" pitchFamily="34" charset="0"/>
                <a:ea typeface="PMingLiU" pitchFamily="18" charset="-120"/>
              </a:rPr>
              <a:t>EU</a:t>
            </a:r>
          </a:p>
        </p:txBody>
      </p:sp>
    </p:spTree>
    <p:extLst>
      <p:ext uri="{BB962C8B-B14F-4D97-AF65-F5344CB8AC3E}">
        <p14:creationId xmlns:p14="http://schemas.microsoft.com/office/powerpoint/2010/main" xmlns="" val="1886156951"/>
      </p:ext>
    </p:extLst>
  </p:cSld>
  <p:clrMapOvr>
    <a:masterClrMapping/>
  </p:clrMapOvr>
  <p:transition spd="med">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安全和隐私</a:t>
            </a:r>
            <a:endParaRPr lang="en-US" dirty="0"/>
          </a:p>
        </p:txBody>
      </p:sp>
      <p:sp>
        <p:nvSpPr>
          <p:cNvPr id="3" name="Content Placeholder 2"/>
          <p:cNvSpPr>
            <a:spLocks noGrp="1"/>
          </p:cNvSpPr>
          <p:nvPr>
            <p:ph idx="1"/>
          </p:nvPr>
        </p:nvSpPr>
        <p:spPr>
          <a:xfrm>
            <a:off x="457200" y="1197430"/>
            <a:ext cx="6479628" cy="4928734"/>
          </a:xfrm>
        </p:spPr>
        <p:txBody>
          <a:bodyPr>
            <a:normAutofit/>
          </a:bodyPr>
          <a:lstStyle/>
          <a:p>
            <a:r>
              <a:rPr lang="zh-CN" altLang="en-US" dirty="0" smtClean="0"/>
              <a:t>控制器进行数据的加密</a:t>
            </a:r>
            <a:r>
              <a:rPr lang="en-US" altLang="zh-CN" dirty="0" smtClean="0"/>
              <a:t>/</a:t>
            </a:r>
            <a:r>
              <a:rPr lang="zh-CN" altLang="en-US" dirty="0" smtClean="0"/>
              <a:t>解密</a:t>
            </a:r>
            <a:endParaRPr lang="en-US" dirty="0" smtClean="0"/>
          </a:p>
          <a:p>
            <a:r>
              <a:rPr lang="zh-CN" altLang="en-US" dirty="0" smtClean="0"/>
              <a:t>永久锁内存某块</a:t>
            </a:r>
            <a:endParaRPr lang="en-US" dirty="0" smtClean="0"/>
          </a:p>
          <a:p>
            <a:pPr lvl="1"/>
            <a:r>
              <a:rPr lang="zh-CN" altLang="en-US" dirty="0" smtClean="0"/>
              <a:t>防止数据篡改</a:t>
            </a:r>
            <a:endParaRPr lang="en-US" dirty="0" smtClean="0"/>
          </a:p>
          <a:p>
            <a:r>
              <a:rPr lang="en-US" dirty="0" smtClean="0"/>
              <a:t>QT® </a:t>
            </a:r>
            <a:r>
              <a:rPr lang="zh-CN" altLang="en-US" dirty="0" smtClean="0"/>
              <a:t>加密</a:t>
            </a:r>
            <a:endParaRPr lang="en-US" dirty="0" smtClean="0"/>
          </a:p>
          <a:p>
            <a:pPr lvl="1"/>
            <a:r>
              <a:rPr lang="zh-CN" altLang="en-US" dirty="0" smtClean="0"/>
              <a:t>公共和私有</a:t>
            </a:r>
            <a:endParaRPr lang="en-US" dirty="0" smtClean="0"/>
          </a:p>
          <a:p>
            <a:r>
              <a:rPr lang="zh-CN" altLang="en-US" dirty="0" smtClean="0"/>
              <a:t>使能</a:t>
            </a:r>
            <a:r>
              <a:rPr lang="en-US" altLang="zh-CN" dirty="0" smtClean="0"/>
              <a:t>RF</a:t>
            </a:r>
            <a:r>
              <a:rPr lang="zh-CN" altLang="en-US" dirty="0" smtClean="0"/>
              <a:t>端口</a:t>
            </a:r>
            <a:endParaRPr lang="en-US" dirty="0" smtClean="0"/>
          </a:p>
          <a:p>
            <a:pPr lvl="1"/>
            <a:r>
              <a:rPr lang="zh-CN" altLang="en-US" dirty="0" smtClean="0"/>
              <a:t>通过</a:t>
            </a:r>
            <a:r>
              <a:rPr lang="en-US" dirty="0" smtClean="0"/>
              <a:t>I2C</a:t>
            </a:r>
            <a:r>
              <a:rPr lang="zh-CN" altLang="en-US" dirty="0" smtClean="0"/>
              <a:t>控制</a:t>
            </a:r>
            <a:endParaRPr lang="en-US" dirty="0" smtClean="0"/>
          </a:p>
        </p:txBody>
      </p:sp>
      <p:pic>
        <p:nvPicPr>
          <p:cNvPr id="4" name="Picture 23" descr="QT_logo_72dpi_tran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97973" y="2890490"/>
            <a:ext cx="1470251" cy="17098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2017200"/>
      </p:ext>
    </p:extLst>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应用 </a:t>
            </a:r>
            <a:r>
              <a:rPr lang="en-US" altLang="zh-CN" dirty="0" smtClean="0"/>
              <a:t>– </a:t>
            </a:r>
            <a:r>
              <a:rPr lang="zh-CN" altLang="en-US" dirty="0" smtClean="0"/>
              <a:t>产品维护</a:t>
            </a:r>
            <a:endParaRPr lang="en-US" dirty="0"/>
          </a:p>
        </p:txBody>
      </p:sp>
      <p:pic>
        <p:nvPicPr>
          <p:cNvPr id="2052" name="Picture 4" descr="http://munsonairconditioning.com/wp-content/uploads/2011/10/air-conditioning-unit.jpg"/>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457200" y="1271916"/>
            <a:ext cx="2857500" cy="298132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7" descr="Motorola-MC9090-G-RFID-CTE (1)"/>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407776" y="4494706"/>
            <a:ext cx="2062795" cy="1605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41"/>
          <p:cNvGrpSpPr>
            <a:grpSpLocks/>
          </p:cNvGrpSpPr>
          <p:nvPr/>
        </p:nvGrpSpPr>
        <p:grpSpPr bwMode="auto">
          <a:xfrm rot="8290884">
            <a:off x="2375927" y="4162389"/>
            <a:ext cx="519113" cy="884237"/>
            <a:chOff x="6923981" y="2705103"/>
            <a:chExt cx="1087238" cy="1849433"/>
          </a:xfrm>
        </p:grpSpPr>
        <p:sp>
          <p:nvSpPr>
            <p:cNvPr id="8" name="Arc 20"/>
            <p:cNvSpPr>
              <a:spLocks/>
            </p:cNvSpPr>
            <p:nvPr/>
          </p:nvSpPr>
          <p:spPr bwMode="auto">
            <a:xfrm rot="3114159" flipV="1">
              <a:off x="6884965" y="3625631"/>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 name="Arc 21"/>
            <p:cNvSpPr>
              <a:spLocks/>
            </p:cNvSpPr>
            <p:nvPr/>
          </p:nvSpPr>
          <p:spPr bwMode="auto">
            <a:xfrm rot="3114159" flipV="1">
              <a:off x="6895034" y="3226392"/>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 name="Arc 22"/>
            <p:cNvSpPr>
              <a:spLocks/>
            </p:cNvSpPr>
            <p:nvPr/>
          </p:nvSpPr>
          <p:spPr bwMode="auto">
            <a:xfrm rot="3114159" flipV="1">
              <a:off x="7082314" y="2744119"/>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4" name="Rectangle 3"/>
          <p:cNvSpPr/>
          <p:nvPr/>
        </p:nvSpPr>
        <p:spPr>
          <a:xfrm>
            <a:off x="3760078" y="1749967"/>
            <a:ext cx="3752192" cy="1244029"/>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t"/>
          <a:lstStyle/>
          <a:p>
            <a:r>
              <a:rPr lang="zh-CN" altLang="en-US" sz="1400" dirty="0" smtClean="0">
                <a:solidFill>
                  <a:schemeClr val="bg1"/>
                </a:solidFill>
              </a:rPr>
              <a:t>公司</a:t>
            </a:r>
            <a:r>
              <a:rPr lang="en-US" sz="1400" dirty="0" smtClean="0">
                <a:solidFill>
                  <a:schemeClr val="bg1"/>
                </a:solidFill>
              </a:rPr>
              <a:t>: AC </a:t>
            </a:r>
            <a:r>
              <a:rPr lang="zh-CN" altLang="en-US" sz="1400" dirty="0" smtClean="0">
                <a:solidFill>
                  <a:schemeClr val="bg1"/>
                </a:solidFill>
              </a:rPr>
              <a:t>公司</a:t>
            </a:r>
            <a:r>
              <a:rPr lang="en-US" sz="1400" dirty="0" smtClean="0">
                <a:solidFill>
                  <a:schemeClr val="bg1"/>
                </a:solidFill>
              </a:rPr>
              <a:t> </a:t>
            </a:r>
          </a:p>
          <a:p>
            <a:r>
              <a:rPr lang="zh-CN" altLang="en-US" sz="1400" dirty="0" smtClean="0">
                <a:solidFill>
                  <a:schemeClr val="bg1"/>
                </a:solidFill>
              </a:rPr>
              <a:t>型号</a:t>
            </a:r>
            <a:r>
              <a:rPr lang="en-US" sz="1400" dirty="0" smtClean="0">
                <a:solidFill>
                  <a:schemeClr val="bg1"/>
                </a:solidFill>
              </a:rPr>
              <a:t>: EBAX255</a:t>
            </a:r>
          </a:p>
          <a:p>
            <a:r>
              <a:rPr lang="en-US" sz="1400" dirty="0" smtClean="0">
                <a:solidFill>
                  <a:schemeClr val="bg1"/>
                </a:solidFill>
              </a:rPr>
              <a:t>SN:309873487874873218</a:t>
            </a:r>
          </a:p>
          <a:p>
            <a:r>
              <a:rPr lang="zh-CN" altLang="en-US" sz="1400" dirty="0" smtClean="0">
                <a:solidFill>
                  <a:schemeClr val="bg1"/>
                </a:solidFill>
              </a:rPr>
              <a:t>生产日期</a:t>
            </a:r>
            <a:r>
              <a:rPr lang="en-US" sz="1400" dirty="0" smtClean="0">
                <a:solidFill>
                  <a:schemeClr val="bg1"/>
                </a:solidFill>
              </a:rPr>
              <a:t>: 2006</a:t>
            </a:r>
            <a:r>
              <a:rPr lang="en-US" altLang="zh-CN" sz="1400" dirty="0" smtClean="0">
                <a:solidFill>
                  <a:schemeClr val="bg1"/>
                </a:solidFill>
              </a:rPr>
              <a:t>/3/27</a:t>
            </a:r>
            <a:endParaRPr lang="en-US" sz="1400" dirty="0" smtClean="0">
              <a:solidFill>
                <a:schemeClr val="bg1"/>
              </a:solidFill>
            </a:endParaRPr>
          </a:p>
        </p:txBody>
      </p:sp>
      <p:sp>
        <p:nvSpPr>
          <p:cNvPr id="12" name="Rectangle 11"/>
          <p:cNvSpPr/>
          <p:nvPr/>
        </p:nvSpPr>
        <p:spPr>
          <a:xfrm>
            <a:off x="3760078" y="3061328"/>
            <a:ext cx="3752192" cy="1041976"/>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rtlCol="0" anchor="t"/>
          <a:lstStyle/>
          <a:p>
            <a:r>
              <a:rPr lang="zh-CN" altLang="en-US" sz="1400" dirty="0" smtClean="0">
                <a:solidFill>
                  <a:schemeClr val="tx1"/>
                </a:solidFill>
              </a:rPr>
              <a:t>购买日期</a:t>
            </a:r>
            <a:r>
              <a:rPr lang="en-US" sz="1400" dirty="0" smtClean="0">
                <a:solidFill>
                  <a:schemeClr val="tx1"/>
                </a:solidFill>
              </a:rPr>
              <a:t>:  2006</a:t>
            </a:r>
            <a:r>
              <a:rPr lang="en-US" altLang="zh-CN" sz="1400" dirty="0" smtClean="0">
                <a:solidFill>
                  <a:schemeClr val="tx1"/>
                </a:solidFill>
              </a:rPr>
              <a:t>/5/15</a:t>
            </a:r>
            <a:endParaRPr lang="en-US" sz="1400" dirty="0" smtClean="0">
              <a:solidFill>
                <a:schemeClr val="tx1"/>
              </a:solidFill>
            </a:endParaRPr>
          </a:p>
          <a:p>
            <a:r>
              <a:rPr lang="zh-CN" altLang="en-US" sz="1400" dirty="0" smtClean="0">
                <a:solidFill>
                  <a:schemeClr val="tx1"/>
                </a:solidFill>
              </a:rPr>
              <a:t>最新服务日期</a:t>
            </a:r>
            <a:r>
              <a:rPr lang="en-US" sz="1400" dirty="0" smtClean="0">
                <a:solidFill>
                  <a:schemeClr val="tx1"/>
                </a:solidFill>
              </a:rPr>
              <a:t>: 2009</a:t>
            </a:r>
            <a:r>
              <a:rPr lang="en-US" altLang="zh-CN" sz="1400" dirty="0" smtClean="0">
                <a:solidFill>
                  <a:schemeClr val="tx1"/>
                </a:solidFill>
              </a:rPr>
              <a:t>/7/20</a:t>
            </a:r>
            <a:endParaRPr lang="en-US" sz="1400" dirty="0" smtClean="0">
              <a:solidFill>
                <a:schemeClr val="tx1"/>
              </a:solidFill>
            </a:endParaRPr>
          </a:p>
          <a:p>
            <a:r>
              <a:rPr lang="zh-CN" altLang="en-US" sz="1400" dirty="0" smtClean="0">
                <a:solidFill>
                  <a:schemeClr val="tx1"/>
                </a:solidFill>
              </a:rPr>
              <a:t>维保</a:t>
            </a:r>
            <a:r>
              <a:rPr lang="en-US" sz="1400" dirty="0" smtClean="0">
                <a:solidFill>
                  <a:schemeClr val="tx1"/>
                </a:solidFill>
              </a:rPr>
              <a:t>: Y</a:t>
            </a:r>
          </a:p>
          <a:p>
            <a:endParaRPr lang="en-US" sz="1400" dirty="0">
              <a:solidFill>
                <a:schemeClr val="tx1"/>
              </a:solidFill>
            </a:endParaRPr>
          </a:p>
        </p:txBody>
      </p:sp>
      <p:sp>
        <p:nvSpPr>
          <p:cNvPr id="13" name="Rectangle 12"/>
          <p:cNvSpPr/>
          <p:nvPr/>
        </p:nvSpPr>
        <p:spPr>
          <a:xfrm>
            <a:off x="3760078" y="4157048"/>
            <a:ext cx="3752192" cy="654136"/>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t"/>
          <a:lstStyle/>
          <a:p>
            <a:r>
              <a:rPr lang="zh-CN" altLang="en-US" sz="1400" dirty="0" smtClean="0">
                <a:solidFill>
                  <a:schemeClr val="tx1"/>
                </a:solidFill>
              </a:rPr>
              <a:t>状态</a:t>
            </a:r>
            <a:r>
              <a:rPr lang="en-US" sz="1400" dirty="0" smtClean="0">
                <a:solidFill>
                  <a:schemeClr val="tx1"/>
                </a:solidFill>
              </a:rPr>
              <a:t>: </a:t>
            </a:r>
            <a:r>
              <a:rPr lang="zh-CN" altLang="en-US" sz="1400" dirty="0" smtClean="0">
                <a:solidFill>
                  <a:schemeClr val="tx1"/>
                </a:solidFill>
              </a:rPr>
              <a:t>死机</a:t>
            </a:r>
            <a:endParaRPr lang="en-US" sz="1400" dirty="0" smtClean="0">
              <a:solidFill>
                <a:schemeClr val="tx1"/>
              </a:solidFill>
            </a:endParaRPr>
          </a:p>
          <a:p>
            <a:r>
              <a:rPr lang="zh-CN" altLang="en-US" sz="1400" dirty="0" smtClean="0">
                <a:solidFill>
                  <a:schemeClr val="tx1"/>
                </a:solidFill>
              </a:rPr>
              <a:t>原因</a:t>
            </a:r>
            <a:r>
              <a:rPr lang="en-US" sz="1400" dirty="0" smtClean="0">
                <a:solidFill>
                  <a:schemeClr val="tx1"/>
                </a:solidFill>
              </a:rPr>
              <a:t>: </a:t>
            </a:r>
            <a:r>
              <a:rPr lang="zh-CN" altLang="en-US" sz="1400" dirty="0" smtClean="0">
                <a:solidFill>
                  <a:schemeClr val="tx1"/>
                </a:solidFill>
              </a:rPr>
              <a:t>压缩机故障</a:t>
            </a:r>
            <a:endParaRPr lang="en-US" sz="1400" dirty="0">
              <a:solidFill>
                <a:schemeClr val="tx1"/>
              </a:solidFill>
            </a:endParaRPr>
          </a:p>
        </p:txBody>
      </p:sp>
      <p:sp>
        <p:nvSpPr>
          <p:cNvPr id="14" name="Rectangle 13"/>
          <p:cNvSpPr/>
          <p:nvPr/>
        </p:nvSpPr>
        <p:spPr>
          <a:xfrm>
            <a:off x="4470571" y="5297554"/>
            <a:ext cx="203637" cy="191909"/>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t"/>
          <a:lstStyle/>
          <a:p>
            <a:endParaRPr lang="en-US" dirty="0" smtClean="0">
              <a:solidFill>
                <a:schemeClr val="tx1"/>
              </a:solidFill>
            </a:endParaRPr>
          </a:p>
        </p:txBody>
      </p:sp>
      <p:sp>
        <p:nvSpPr>
          <p:cNvPr id="15" name="Rectangle 14"/>
          <p:cNvSpPr/>
          <p:nvPr/>
        </p:nvSpPr>
        <p:spPr>
          <a:xfrm>
            <a:off x="4470571" y="5591012"/>
            <a:ext cx="203637" cy="191909"/>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rtlCol="0" anchor="t"/>
          <a:lstStyle/>
          <a:p>
            <a:endParaRPr lang="en-US" dirty="0" smtClean="0">
              <a:solidFill>
                <a:schemeClr val="tx1"/>
              </a:solidFill>
            </a:endParaRPr>
          </a:p>
        </p:txBody>
      </p:sp>
      <p:sp>
        <p:nvSpPr>
          <p:cNvPr id="16" name="Rectangle 15"/>
          <p:cNvSpPr/>
          <p:nvPr/>
        </p:nvSpPr>
        <p:spPr>
          <a:xfrm>
            <a:off x="4484754" y="5920706"/>
            <a:ext cx="203637" cy="191909"/>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t"/>
          <a:lstStyle/>
          <a:p>
            <a:endParaRPr lang="en-US" dirty="0" smtClean="0">
              <a:solidFill>
                <a:schemeClr val="tx1"/>
              </a:solidFill>
            </a:endParaRPr>
          </a:p>
        </p:txBody>
      </p:sp>
      <p:sp>
        <p:nvSpPr>
          <p:cNvPr id="5" name="TextBox 4"/>
          <p:cNvSpPr txBox="1"/>
          <p:nvPr/>
        </p:nvSpPr>
        <p:spPr>
          <a:xfrm>
            <a:off x="4674464" y="5218724"/>
            <a:ext cx="4004442" cy="307777"/>
          </a:xfrm>
          <a:prstGeom prst="rect">
            <a:avLst/>
          </a:prstGeom>
          <a:noFill/>
        </p:spPr>
        <p:txBody>
          <a:bodyPr wrap="square" rtlCol="0">
            <a:spAutoFit/>
          </a:bodyPr>
          <a:lstStyle/>
          <a:p>
            <a:r>
              <a:rPr lang="en-US" sz="1400" dirty="0" smtClean="0"/>
              <a:t>User Memory Block 0: </a:t>
            </a:r>
            <a:r>
              <a:rPr lang="zh-CN" altLang="en-US" sz="1400" dirty="0" smtClean="0"/>
              <a:t>生产</a:t>
            </a:r>
            <a:endParaRPr lang="en-US" sz="1400" dirty="0"/>
          </a:p>
        </p:txBody>
      </p:sp>
      <p:sp>
        <p:nvSpPr>
          <p:cNvPr id="18" name="TextBox 17"/>
          <p:cNvSpPr txBox="1"/>
          <p:nvPr/>
        </p:nvSpPr>
        <p:spPr>
          <a:xfrm>
            <a:off x="4674464" y="5513018"/>
            <a:ext cx="4004442" cy="307777"/>
          </a:xfrm>
          <a:prstGeom prst="rect">
            <a:avLst/>
          </a:prstGeom>
          <a:noFill/>
        </p:spPr>
        <p:txBody>
          <a:bodyPr wrap="square" rtlCol="0">
            <a:spAutoFit/>
          </a:bodyPr>
          <a:lstStyle/>
          <a:p>
            <a:r>
              <a:rPr lang="en-US" sz="1400" dirty="0" smtClean="0"/>
              <a:t>User Memory Block 1: </a:t>
            </a:r>
            <a:r>
              <a:rPr lang="zh-CN" altLang="en-US" sz="1400" dirty="0" smtClean="0"/>
              <a:t>销售信息</a:t>
            </a:r>
            <a:endParaRPr lang="en-US" sz="1400" dirty="0"/>
          </a:p>
        </p:txBody>
      </p:sp>
      <p:sp>
        <p:nvSpPr>
          <p:cNvPr id="19" name="TextBox 18"/>
          <p:cNvSpPr txBox="1"/>
          <p:nvPr/>
        </p:nvSpPr>
        <p:spPr>
          <a:xfrm>
            <a:off x="4674464" y="5838844"/>
            <a:ext cx="4004442" cy="307777"/>
          </a:xfrm>
          <a:prstGeom prst="rect">
            <a:avLst/>
          </a:prstGeom>
          <a:noFill/>
        </p:spPr>
        <p:txBody>
          <a:bodyPr wrap="square" rtlCol="0">
            <a:spAutoFit/>
          </a:bodyPr>
          <a:lstStyle/>
          <a:p>
            <a:r>
              <a:rPr lang="en-US" sz="1400" dirty="0" smtClean="0"/>
              <a:t>User Memory Block 2: </a:t>
            </a:r>
            <a:r>
              <a:rPr lang="zh-CN" altLang="en-US" sz="1400" dirty="0" smtClean="0"/>
              <a:t>返修原因</a:t>
            </a:r>
            <a:endParaRPr lang="en-US" sz="1400" dirty="0"/>
          </a:p>
        </p:txBody>
      </p:sp>
      <p:sp>
        <p:nvSpPr>
          <p:cNvPr id="11" name="TextBox 10"/>
          <p:cNvSpPr txBox="1"/>
          <p:nvPr/>
        </p:nvSpPr>
        <p:spPr>
          <a:xfrm>
            <a:off x="7512270" y="1271916"/>
            <a:ext cx="1166636" cy="307777"/>
          </a:xfrm>
          <a:prstGeom prst="rect">
            <a:avLst/>
          </a:prstGeom>
          <a:noFill/>
        </p:spPr>
        <p:txBody>
          <a:bodyPr wrap="square" rtlCol="0">
            <a:spAutoFit/>
          </a:bodyPr>
          <a:lstStyle/>
          <a:p>
            <a:r>
              <a:rPr lang="zh-CN" altLang="en-US" sz="1400" dirty="0" smtClean="0"/>
              <a:t>永久锁</a:t>
            </a:r>
            <a:endParaRPr lang="en-US" sz="1400" dirty="0"/>
          </a:p>
        </p:txBody>
      </p:sp>
      <p:cxnSp>
        <p:nvCxnSpPr>
          <p:cNvPr id="20" name="Straight Arrow Connector 19"/>
          <p:cNvCxnSpPr>
            <a:stCxn id="11" idx="2"/>
          </p:cNvCxnSpPr>
          <p:nvPr/>
        </p:nvCxnSpPr>
        <p:spPr>
          <a:xfrm flipH="1">
            <a:off x="7031422" y="1579693"/>
            <a:ext cx="1064166" cy="5801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89293016"/>
      </p:ext>
    </p:extLst>
  </p:cSld>
  <p:clrMapOvr>
    <a:masterClrMapping/>
  </p:clrMapOvr>
  <p:transition spd="med">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BAP</a:t>
            </a:r>
            <a:r>
              <a:rPr lang="zh-CN" altLang="en-US" dirty="0" smtClean="0"/>
              <a:t>读写性能</a:t>
            </a:r>
            <a:endParaRPr lang="en-US" dirty="0"/>
          </a:p>
        </p:txBody>
      </p:sp>
      <p:sp>
        <p:nvSpPr>
          <p:cNvPr id="3" name="Content Placeholder 2"/>
          <p:cNvSpPr>
            <a:spLocks noGrp="1"/>
          </p:cNvSpPr>
          <p:nvPr>
            <p:ph idx="1"/>
          </p:nvPr>
        </p:nvSpPr>
        <p:spPr>
          <a:xfrm>
            <a:off x="517634" y="1197430"/>
            <a:ext cx="8229600" cy="1057039"/>
          </a:xfrm>
        </p:spPr>
        <p:txBody>
          <a:bodyPr/>
          <a:lstStyle/>
          <a:p>
            <a:r>
              <a:rPr lang="en-US" dirty="0" smtClean="0"/>
              <a:t>DC(1.6-3.6V)</a:t>
            </a:r>
            <a:r>
              <a:rPr lang="zh-CN" altLang="en-US" dirty="0" smtClean="0"/>
              <a:t>输入时，读写性能提高</a:t>
            </a:r>
            <a:endParaRPr lang="en-US" dirty="0"/>
          </a:p>
        </p:txBody>
      </p:sp>
      <p:cxnSp>
        <p:nvCxnSpPr>
          <p:cNvPr id="6" name="Straight Connector 5"/>
          <p:cNvCxnSpPr/>
          <p:nvPr/>
        </p:nvCxnSpPr>
        <p:spPr>
          <a:xfrm>
            <a:off x="2065283" y="2632831"/>
            <a:ext cx="0" cy="28377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065281" y="4828538"/>
            <a:ext cx="5852160" cy="268013"/>
          </a:xfrm>
          <a:prstGeom prst="rect">
            <a:avLst/>
          </a:prstGeom>
          <a:gradFill>
            <a:gsLst>
              <a:gs pos="0">
                <a:srgbClr val="C00000"/>
              </a:gs>
              <a:gs pos="50000">
                <a:schemeClr val="bg1">
                  <a:lumMod val="75000"/>
                </a:schemeClr>
              </a:gs>
              <a:gs pos="100000">
                <a:srgbClr val="C0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065281" y="4282947"/>
            <a:ext cx="5852160" cy="268013"/>
          </a:xfrm>
          <a:prstGeom prst="rect">
            <a:avLst/>
          </a:prstGeom>
          <a:gradFill>
            <a:gsLst>
              <a:gs pos="0">
                <a:srgbClr val="C00000"/>
              </a:gs>
              <a:gs pos="50000">
                <a:schemeClr val="bg1">
                  <a:lumMod val="75000"/>
                </a:schemeClr>
              </a:gs>
              <a:gs pos="100000">
                <a:srgbClr val="C0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065283" y="3429726"/>
            <a:ext cx="1463040" cy="268013"/>
          </a:xfrm>
          <a:prstGeom prst="rect">
            <a:avLst/>
          </a:prstGeom>
          <a:gradFill>
            <a:gsLst>
              <a:gs pos="0">
                <a:srgbClr val="C00000"/>
              </a:gs>
              <a:gs pos="50000">
                <a:schemeClr val="bg1">
                  <a:lumMod val="75000"/>
                </a:schemeClr>
              </a:gs>
              <a:gs pos="100000">
                <a:srgbClr val="C0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65283" y="2962006"/>
            <a:ext cx="2743200" cy="268013"/>
          </a:xfrm>
          <a:prstGeom prst="rect">
            <a:avLst/>
          </a:prstGeom>
          <a:gradFill>
            <a:gsLst>
              <a:gs pos="0">
                <a:srgbClr val="C00000"/>
              </a:gs>
              <a:gs pos="50000">
                <a:schemeClr val="bg1">
                  <a:lumMod val="75000"/>
                </a:schemeClr>
              </a:gs>
              <a:gs pos="100000">
                <a:srgbClr val="C0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15611" y="2911346"/>
            <a:ext cx="1923391" cy="338554"/>
          </a:xfrm>
          <a:prstGeom prst="rect">
            <a:avLst/>
          </a:prstGeom>
          <a:noFill/>
        </p:spPr>
        <p:txBody>
          <a:bodyPr wrap="square" rtlCol="0">
            <a:spAutoFit/>
          </a:bodyPr>
          <a:lstStyle/>
          <a:p>
            <a:r>
              <a:rPr lang="zh-CN" altLang="en-US" sz="1600" dirty="0" smtClean="0"/>
              <a:t>单端口读</a:t>
            </a:r>
            <a:endParaRPr lang="en-US" sz="1600" dirty="0"/>
          </a:p>
        </p:txBody>
      </p:sp>
      <p:sp>
        <p:nvSpPr>
          <p:cNvPr id="14" name="TextBox 13"/>
          <p:cNvSpPr txBox="1"/>
          <p:nvPr/>
        </p:nvSpPr>
        <p:spPr>
          <a:xfrm>
            <a:off x="115611" y="3379066"/>
            <a:ext cx="1923391" cy="338554"/>
          </a:xfrm>
          <a:prstGeom prst="rect">
            <a:avLst/>
          </a:prstGeom>
          <a:noFill/>
        </p:spPr>
        <p:txBody>
          <a:bodyPr wrap="square" rtlCol="0">
            <a:spAutoFit/>
          </a:bodyPr>
          <a:lstStyle/>
          <a:p>
            <a:r>
              <a:rPr lang="zh-CN" altLang="en-US" sz="1600" dirty="0" smtClean="0"/>
              <a:t>单端口写</a:t>
            </a:r>
            <a:endParaRPr lang="en-US" sz="1600" dirty="0"/>
          </a:p>
        </p:txBody>
      </p:sp>
      <p:sp>
        <p:nvSpPr>
          <p:cNvPr id="15" name="TextBox 14"/>
          <p:cNvSpPr txBox="1"/>
          <p:nvPr/>
        </p:nvSpPr>
        <p:spPr>
          <a:xfrm>
            <a:off x="115611" y="4232287"/>
            <a:ext cx="1923391" cy="338554"/>
          </a:xfrm>
          <a:prstGeom prst="rect">
            <a:avLst/>
          </a:prstGeom>
          <a:noFill/>
        </p:spPr>
        <p:txBody>
          <a:bodyPr wrap="square" rtlCol="0">
            <a:spAutoFit/>
          </a:bodyPr>
          <a:lstStyle/>
          <a:p>
            <a:r>
              <a:rPr lang="en-US" sz="1600" dirty="0" smtClean="0"/>
              <a:t>BAP </a:t>
            </a:r>
            <a:r>
              <a:rPr lang="zh-CN" altLang="en-US" sz="1600" dirty="0" smtClean="0"/>
              <a:t>读</a:t>
            </a:r>
            <a:endParaRPr lang="en-US" sz="1600" dirty="0"/>
          </a:p>
        </p:txBody>
      </p:sp>
      <p:sp>
        <p:nvSpPr>
          <p:cNvPr id="16" name="TextBox 15"/>
          <p:cNvSpPr txBox="1"/>
          <p:nvPr/>
        </p:nvSpPr>
        <p:spPr>
          <a:xfrm>
            <a:off x="115611" y="4777878"/>
            <a:ext cx="1923391" cy="338554"/>
          </a:xfrm>
          <a:prstGeom prst="rect">
            <a:avLst/>
          </a:prstGeom>
          <a:noFill/>
        </p:spPr>
        <p:txBody>
          <a:bodyPr wrap="square" rtlCol="0">
            <a:spAutoFit/>
          </a:bodyPr>
          <a:lstStyle/>
          <a:p>
            <a:r>
              <a:rPr lang="en-US" sz="1600" dirty="0" smtClean="0"/>
              <a:t>BAP </a:t>
            </a:r>
            <a:r>
              <a:rPr lang="zh-CN" altLang="en-US" sz="1600" dirty="0" smtClean="0"/>
              <a:t>写</a:t>
            </a:r>
            <a:endParaRPr lang="en-US" sz="1600" dirty="0"/>
          </a:p>
        </p:txBody>
      </p:sp>
      <p:sp>
        <p:nvSpPr>
          <p:cNvPr id="17" name="TextBox 16"/>
          <p:cNvSpPr txBox="1"/>
          <p:nvPr/>
        </p:nvSpPr>
        <p:spPr>
          <a:xfrm>
            <a:off x="5213131" y="2879814"/>
            <a:ext cx="961695" cy="338554"/>
          </a:xfrm>
          <a:prstGeom prst="rect">
            <a:avLst/>
          </a:prstGeom>
          <a:noFill/>
        </p:spPr>
        <p:txBody>
          <a:bodyPr wrap="square" rtlCol="0">
            <a:spAutoFit/>
          </a:bodyPr>
          <a:lstStyle/>
          <a:p>
            <a:r>
              <a:rPr lang="en-US" sz="1600" dirty="0" smtClean="0"/>
              <a:t>-17dBm</a:t>
            </a:r>
            <a:endParaRPr lang="en-US" sz="1600" dirty="0"/>
          </a:p>
        </p:txBody>
      </p:sp>
      <p:sp>
        <p:nvSpPr>
          <p:cNvPr id="18" name="TextBox 17"/>
          <p:cNvSpPr txBox="1"/>
          <p:nvPr/>
        </p:nvSpPr>
        <p:spPr>
          <a:xfrm>
            <a:off x="5223637" y="3347534"/>
            <a:ext cx="961695" cy="338554"/>
          </a:xfrm>
          <a:prstGeom prst="rect">
            <a:avLst/>
          </a:prstGeom>
          <a:noFill/>
        </p:spPr>
        <p:txBody>
          <a:bodyPr wrap="square" rtlCol="0">
            <a:spAutoFit/>
          </a:bodyPr>
          <a:lstStyle/>
          <a:p>
            <a:r>
              <a:rPr lang="en-US" sz="1600" dirty="0" smtClean="0"/>
              <a:t>-12dBm</a:t>
            </a:r>
            <a:endParaRPr lang="en-US" sz="1600" dirty="0"/>
          </a:p>
        </p:txBody>
      </p:sp>
      <p:sp>
        <p:nvSpPr>
          <p:cNvPr id="19" name="TextBox 18"/>
          <p:cNvSpPr txBox="1"/>
          <p:nvPr/>
        </p:nvSpPr>
        <p:spPr>
          <a:xfrm>
            <a:off x="7927950" y="4232287"/>
            <a:ext cx="961695" cy="338554"/>
          </a:xfrm>
          <a:prstGeom prst="rect">
            <a:avLst/>
          </a:prstGeom>
          <a:noFill/>
        </p:spPr>
        <p:txBody>
          <a:bodyPr wrap="square" rtlCol="0">
            <a:spAutoFit/>
          </a:bodyPr>
          <a:lstStyle/>
          <a:p>
            <a:r>
              <a:rPr lang="en-US" sz="1600" dirty="0" smtClean="0"/>
              <a:t>-24dBm</a:t>
            </a:r>
            <a:endParaRPr lang="en-US" sz="1600" dirty="0"/>
          </a:p>
        </p:txBody>
      </p:sp>
      <p:sp>
        <p:nvSpPr>
          <p:cNvPr id="20" name="TextBox 19"/>
          <p:cNvSpPr txBox="1"/>
          <p:nvPr/>
        </p:nvSpPr>
        <p:spPr>
          <a:xfrm>
            <a:off x="7933199" y="4777878"/>
            <a:ext cx="961695" cy="338554"/>
          </a:xfrm>
          <a:prstGeom prst="rect">
            <a:avLst/>
          </a:prstGeom>
          <a:noFill/>
        </p:spPr>
        <p:txBody>
          <a:bodyPr wrap="square" rtlCol="0">
            <a:spAutoFit/>
          </a:bodyPr>
          <a:lstStyle/>
          <a:p>
            <a:r>
              <a:rPr lang="en-US" sz="1600" dirty="0" smtClean="0"/>
              <a:t>-24dBm</a:t>
            </a:r>
            <a:endParaRPr lang="en-US" sz="1600" dirty="0"/>
          </a:p>
        </p:txBody>
      </p:sp>
    </p:spTree>
    <p:extLst>
      <p:ext uri="{BB962C8B-B14F-4D97-AF65-F5344CB8AC3E}">
        <p14:creationId xmlns:p14="http://schemas.microsoft.com/office/powerpoint/2010/main" xmlns="" val="4133659055"/>
      </p:ext>
    </p:extLst>
  </p:cSld>
  <p:clrMapOvr>
    <a:masterClrMapping/>
  </p:clrMapOvr>
  <p:transition spd="med">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电子价签</a:t>
            </a:r>
            <a:endParaRPr lang="en-US" dirty="0"/>
          </a:p>
        </p:txBody>
      </p:sp>
      <p:pic>
        <p:nvPicPr>
          <p:cNvPr id="4" name="Picture 7" descr="http://www.precisioninstrument.com/112red1.JPG"/>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375719" y="1840402"/>
            <a:ext cx="1756119" cy="864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descr="R420-revolution"/>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1006513" y="4161381"/>
            <a:ext cx="1818783" cy="1431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1"/>
          <p:cNvGrpSpPr>
            <a:grpSpLocks/>
          </p:cNvGrpSpPr>
          <p:nvPr/>
        </p:nvGrpSpPr>
        <p:grpSpPr bwMode="auto">
          <a:xfrm rot="-10233520">
            <a:off x="2943987" y="3059685"/>
            <a:ext cx="517525" cy="882650"/>
            <a:chOff x="6923981" y="2705103"/>
            <a:chExt cx="1087238" cy="1849433"/>
          </a:xfrm>
        </p:grpSpPr>
        <p:sp>
          <p:nvSpPr>
            <p:cNvPr id="10" name="Arc 20"/>
            <p:cNvSpPr>
              <a:spLocks/>
            </p:cNvSpPr>
            <p:nvPr/>
          </p:nvSpPr>
          <p:spPr bwMode="auto">
            <a:xfrm rot="3114159" flipV="1">
              <a:off x="6884965" y="3625631"/>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 name="Arc 21"/>
            <p:cNvSpPr>
              <a:spLocks/>
            </p:cNvSpPr>
            <p:nvPr/>
          </p:nvSpPr>
          <p:spPr bwMode="auto">
            <a:xfrm rot="3114159" flipV="1">
              <a:off x="6895034" y="3226392"/>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Arc 22"/>
            <p:cNvSpPr>
              <a:spLocks/>
            </p:cNvSpPr>
            <p:nvPr/>
          </p:nvSpPr>
          <p:spPr bwMode="auto">
            <a:xfrm rot="3114159" flipV="1">
              <a:off x="7082314" y="2744119"/>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3" name="Group 25"/>
          <p:cNvGrpSpPr>
            <a:grpSpLocks/>
          </p:cNvGrpSpPr>
          <p:nvPr/>
        </p:nvGrpSpPr>
        <p:grpSpPr bwMode="auto">
          <a:xfrm rot="8781920">
            <a:off x="1071511" y="2969722"/>
            <a:ext cx="519112" cy="882650"/>
            <a:chOff x="6923981" y="2705103"/>
            <a:chExt cx="1087238" cy="1849433"/>
          </a:xfrm>
        </p:grpSpPr>
        <p:sp>
          <p:nvSpPr>
            <p:cNvPr id="14" name="Arc 20"/>
            <p:cNvSpPr>
              <a:spLocks/>
            </p:cNvSpPr>
            <p:nvPr/>
          </p:nvSpPr>
          <p:spPr bwMode="auto">
            <a:xfrm rot="3114159" flipV="1">
              <a:off x="6884965" y="3625631"/>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5" name="Arc 21"/>
            <p:cNvSpPr>
              <a:spLocks/>
            </p:cNvSpPr>
            <p:nvPr/>
          </p:nvSpPr>
          <p:spPr bwMode="auto">
            <a:xfrm rot="3114159" flipV="1">
              <a:off x="6895034" y="3226392"/>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6" name="Arc 22"/>
            <p:cNvSpPr>
              <a:spLocks/>
            </p:cNvSpPr>
            <p:nvPr/>
          </p:nvSpPr>
          <p:spPr bwMode="auto">
            <a:xfrm rot="3114159" flipV="1">
              <a:off x="7082314" y="2744119"/>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pic>
        <p:nvPicPr>
          <p:cNvPr id="17" name="Picture 7" descr="http://www.precisioninstrument.com/112red1.JPG"/>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567938" y="1840402"/>
            <a:ext cx="1756119" cy="864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p:cNvSpPr/>
          <p:nvPr/>
        </p:nvSpPr>
        <p:spPr>
          <a:xfrm>
            <a:off x="5596759" y="1480119"/>
            <a:ext cx="2680138" cy="6332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LCD/E-ink</a:t>
            </a:r>
            <a:endParaRPr lang="en-US" dirty="0"/>
          </a:p>
        </p:txBody>
      </p:sp>
      <p:sp>
        <p:nvSpPr>
          <p:cNvPr id="7171" name="Up Arrow 7170"/>
          <p:cNvSpPr/>
          <p:nvPr/>
        </p:nvSpPr>
        <p:spPr>
          <a:xfrm>
            <a:off x="6753948" y="2134152"/>
            <a:ext cx="365760" cy="574143"/>
          </a:xfrm>
          <a:prstGeom prst="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2" name="Up-Down Arrow 7171"/>
          <p:cNvSpPr/>
          <p:nvPr/>
        </p:nvSpPr>
        <p:spPr>
          <a:xfrm>
            <a:off x="6753948" y="4001886"/>
            <a:ext cx="365760" cy="731520"/>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Rectangle 7174"/>
          <p:cNvSpPr/>
          <p:nvPr/>
        </p:nvSpPr>
        <p:spPr>
          <a:xfrm>
            <a:off x="4997302" y="1169575"/>
            <a:ext cx="3700131" cy="4890977"/>
          </a:xfrm>
          <a:prstGeom prst="rect">
            <a:avLst/>
          </a:prstGeom>
          <a:noFill/>
          <a:ln w="25400">
            <a:solidFill>
              <a:schemeClr val="tx1"/>
            </a:solidFill>
            <a:prstDash val="lgDash"/>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TextBox 7177"/>
          <p:cNvSpPr txBox="1"/>
          <p:nvPr/>
        </p:nvSpPr>
        <p:spPr>
          <a:xfrm>
            <a:off x="7107088" y="4201484"/>
            <a:ext cx="1217518" cy="400110"/>
          </a:xfrm>
          <a:prstGeom prst="rect">
            <a:avLst/>
          </a:prstGeom>
          <a:noFill/>
        </p:spPr>
        <p:txBody>
          <a:bodyPr wrap="square" rtlCol="0">
            <a:spAutoFit/>
          </a:bodyPr>
          <a:lstStyle/>
          <a:p>
            <a:r>
              <a:rPr lang="en-US" dirty="0" smtClean="0"/>
              <a:t>I2C</a:t>
            </a:r>
            <a:endParaRPr lang="en-US" dirty="0"/>
          </a:p>
        </p:txBody>
      </p:sp>
      <p:grpSp>
        <p:nvGrpSpPr>
          <p:cNvPr id="27" name="Group 26"/>
          <p:cNvGrpSpPr>
            <a:grpSpLocks noChangeAspect="1"/>
          </p:cNvGrpSpPr>
          <p:nvPr/>
        </p:nvGrpSpPr>
        <p:grpSpPr>
          <a:xfrm rot="5400000" flipH="1" flipV="1">
            <a:off x="6026840" y="4606384"/>
            <a:ext cx="407262" cy="891020"/>
            <a:chOff x="2267744" y="1916832"/>
            <a:chExt cx="792088" cy="1732955"/>
          </a:xfrm>
        </p:grpSpPr>
        <p:cxnSp>
          <p:nvCxnSpPr>
            <p:cNvPr id="28" name="Straight Connector 27"/>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Trapezoid 42"/>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a:grpSpLocks noChangeAspect="1"/>
          </p:cNvGrpSpPr>
          <p:nvPr/>
        </p:nvGrpSpPr>
        <p:grpSpPr>
          <a:xfrm rot="5400000" flipH="1">
            <a:off x="7448502" y="4622823"/>
            <a:ext cx="407262" cy="891020"/>
            <a:chOff x="2267744" y="1916832"/>
            <a:chExt cx="792088" cy="1732955"/>
          </a:xfrm>
        </p:grpSpPr>
        <p:cxnSp>
          <p:nvCxnSpPr>
            <p:cNvPr id="45" name="Straight Connector 44"/>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rapezoid 56"/>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1" descr="C:\Users\ndeulkar\Documents\Projects\Hannegan\Artwork\Monza X Dura chips\Monza_X_Dura.pn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6658845" y="4714365"/>
            <a:ext cx="568430" cy="557599"/>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Rectangle 58"/>
          <p:cNvSpPr/>
          <p:nvPr/>
        </p:nvSpPr>
        <p:spPr>
          <a:xfrm>
            <a:off x="6132689" y="2761526"/>
            <a:ext cx="1639613" cy="1270069"/>
          </a:xfrm>
          <a:prstGeom prst="rect">
            <a:avLst/>
          </a:prstGeom>
          <a:solidFill>
            <a:schemeClr val="tx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控制器</a:t>
            </a:r>
            <a:endParaRPr lang="en-US" sz="1400" dirty="0"/>
          </a:p>
        </p:txBody>
      </p:sp>
    </p:spTree>
    <p:extLst>
      <p:ext uri="{BB962C8B-B14F-4D97-AF65-F5344CB8AC3E}">
        <p14:creationId xmlns:p14="http://schemas.microsoft.com/office/powerpoint/2010/main" xmlns="" val="4145210291"/>
      </p:ext>
    </p:extLst>
  </p:cSld>
  <p:clrMapOvr>
    <a:masterClrMapping/>
  </p:clrMapOvr>
  <p:transition spd="med">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Tags</a:t>
            </a:r>
            <a:endParaRPr lang="en-US" dirty="0"/>
          </a:p>
        </p:txBody>
      </p:sp>
      <p:sp>
        <p:nvSpPr>
          <p:cNvPr id="4" name="Rectangle 3"/>
          <p:cNvSpPr/>
          <p:nvPr/>
        </p:nvSpPr>
        <p:spPr>
          <a:xfrm>
            <a:off x="1402542" y="4977273"/>
            <a:ext cx="1409151" cy="6332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t>温度</a:t>
            </a:r>
            <a:endParaRPr lang="en-US" sz="1400" dirty="0"/>
          </a:p>
        </p:txBody>
      </p:sp>
      <p:sp>
        <p:nvSpPr>
          <p:cNvPr id="5" name="Rectangle 4"/>
          <p:cNvSpPr/>
          <p:nvPr/>
        </p:nvSpPr>
        <p:spPr>
          <a:xfrm>
            <a:off x="1901281" y="1754360"/>
            <a:ext cx="1639613" cy="1270069"/>
          </a:xfrm>
          <a:prstGeom prst="rect">
            <a:avLst/>
          </a:prstGeom>
          <a:solidFill>
            <a:schemeClr val="tx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控制器</a:t>
            </a:r>
            <a:endParaRPr lang="en-US" sz="1400" dirty="0"/>
          </a:p>
        </p:txBody>
      </p:sp>
      <p:sp>
        <p:nvSpPr>
          <p:cNvPr id="13" name="Up-Down Arrow 12"/>
          <p:cNvSpPr/>
          <p:nvPr/>
        </p:nvSpPr>
        <p:spPr>
          <a:xfrm>
            <a:off x="2538207" y="3024429"/>
            <a:ext cx="365760" cy="1016215"/>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85652" y="1169575"/>
            <a:ext cx="7711781" cy="4890977"/>
          </a:xfrm>
          <a:prstGeom prst="rect">
            <a:avLst/>
          </a:prstGeom>
          <a:noFill/>
          <a:ln w="25400">
            <a:solidFill>
              <a:schemeClr val="tx1"/>
            </a:solidFill>
            <a:prstDash val="lgDash"/>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252781" y="4977273"/>
            <a:ext cx="1409151" cy="6332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t>速度</a:t>
            </a:r>
            <a:endParaRPr lang="en-US" sz="1400" dirty="0"/>
          </a:p>
        </p:txBody>
      </p:sp>
      <p:sp>
        <p:nvSpPr>
          <p:cNvPr id="17" name="Rectangle 16"/>
          <p:cNvSpPr/>
          <p:nvPr/>
        </p:nvSpPr>
        <p:spPr>
          <a:xfrm>
            <a:off x="1901279" y="4040644"/>
            <a:ext cx="5593997" cy="16129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600302" y="4977272"/>
            <a:ext cx="1409151" cy="6332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t>压力</a:t>
            </a:r>
            <a:endParaRPr lang="en-US" sz="1400" dirty="0"/>
          </a:p>
        </p:txBody>
      </p:sp>
      <p:sp>
        <p:nvSpPr>
          <p:cNvPr id="19" name="Up-Down Arrow 18"/>
          <p:cNvSpPr/>
          <p:nvPr/>
        </p:nvSpPr>
        <p:spPr>
          <a:xfrm>
            <a:off x="6117680" y="2944699"/>
            <a:ext cx="365760" cy="1095945"/>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p:cNvSpPr/>
          <p:nvPr/>
        </p:nvSpPr>
        <p:spPr>
          <a:xfrm>
            <a:off x="1924237" y="4201934"/>
            <a:ext cx="365760" cy="745277"/>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Down Arrow 20"/>
          <p:cNvSpPr/>
          <p:nvPr/>
        </p:nvSpPr>
        <p:spPr>
          <a:xfrm>
            <a:off x="3779147" y="4231996"/>
            <a:ext cx="365760" cy="745277"/>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Down Arrow 21"/>
          <p:cNvSpPr/>
          <p:nvPr/>
        </p:nvSpPr>
        <p:spPr>
          <a:xfrm>
            <a:off x="7121997" y="4231996"/>
            <a:ext cx="365760" cy="745277"/>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841542" y="5070764"/>
            <a:ext cx="1641898" cy="400110"/>
          </a:xfrm>
          <a:prstGeom prst="rect">
            <a:avLst/>
          </a:prstGeom>
          <a:noFill/>
        </p:spPr>
        <p:txBody>
          <a:bodyPr wrap="square" rtlCol="0">
            <a:spAutoFit/>
          </a:bodyPr>
          <a:lstStyle/>
          <a:p>
            <a:r>
              <a:rPr lang="en-US" dirty="0" smtClean="0"/>
              <a:t>………..</a:t>
            </a:r>
            <a:endParaRPr lang="en-US" dirty="0"/>
          </a:p>
        </p:txBody>
      </p:sp>
      <p:sp>
        <p:nvSpPr>
          <p:cNvPr id="26" name="TextBox 25"/>
          <p:cNvSpPr txBox="1"/>
          <p:nvPr/>
        </p:nvSpPr>
        <p:spPr>
          <a:xfrm>
            <a:off x="3962027" y="3553906"/>
            <a:ext cx="1217518" cy="400110"/>
          </a:xfrm>
          <a:prstGeom prst="rect">
            <a:avLst/>
          </a:prstGeom>
          <a:noFill/>
        </p:spPr>
        <p:txBody>
          <a:bodyPr wrap="square" rtlCol="0">
            <a:spAutoFit/>
          </a:bodyPr>
          <a:lstStyle/>
          <a:p>
            <a:r>
              <a:rPr lang="en-US" dirty="0" smtClean="0"/>
              <a:t>I2C </a:t>
            </a:r>
            <a:endParaRPr lang="en-US" dirty="0"/>
          </a:p>
        </p:txBody>
      </p:sp>
      <p:grpSp>
        <p:nvGrpSpPr>
          <p:cNvPr id="27" name="Group 26"/>
          <p:cNvGrpSpPr>
            <a:grpSpLocks noChangeAspect="1"/>
          </p:cNvGrpSpPr>
          <p:nvPr/>
        </p:nvGrpSpPr>
        <p:grpSpPr>
          <a:xfrm rot="5400000" flipH="1" flipV="1">
            <a:off x="5391454" y="2274614"/>
            <a:ext cx="407262" cy="891020"/>
            <a:chOff x="2267744" y="1916832"/>
            <a:chExt cx="792088" cy="1732955"/>
          </a:xfrm>
        </p:grpSpPr>
        <p:cxnSp>
          <p:nvCxnSpPr>
            <p:cNvPr id="28" name="Straight Connector 27"/>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rapezoid 39"/>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a:grpSpLocks noChangeAspect="1"/>
          </p:cNvGrpSpPr>
          <p:nvPr/>
        </p:nvGrpSpPr>
        <p:grpSpPr>
          <a:xfrm rot="5400000" flipH="1">
            <a:off x="6813116" y="2291053"/>
            <a:ext cx="407262" cy="891020"/>
            <a:chOff x="2267744" y="1916832"/>
            <a:chExt cx="792088" cy="1732955"/>
          </a:xfrm>
        </p:grpSpPr>
        <p:cxnSp>
          <p:nvCxnSpPr>
            <p:cNvPr id="42" name="Straight Connector 41"/>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Trapezoid 53"/>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1" descr="C:\Users\ndeulkar\Documents\Projects\Hannegan\Artwork\Monza X Dura chips\Monza_X_Dura.pn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023459" y="2382595"/>
            <a:ext cx="568430" cy="5575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4414227"/>
      </p:ext>
    </p:extLst>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7" descr="Motorola-MC9090-G-RFID-CTE (1)"/>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3005892" y="4008334"/>
            <a:ext cx="2062795" cy="1605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dirty="0" smtClean="0"/>
              <a:t>数据记录</a:t>
            </a:r>
            <a:endParaRPr lang="en-US" dirty="0"/>
          </a:p>
        </p:txBody>
      </p:sp>
      <p:pic>
        <p:nvPicPr>
          <p:cNvPr id="6146" name="Picture 2" descr="http://www.o-digital.com/uploads/2179/2201-1/Electric_Power_Meter_DDSF732_487.jp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99543" y="1436142"/>
            <a:ext cx="3090041" cy="309004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320570" y="1211283"/>
            <a:ext cx="4312791" cy="3166867"/>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r>
              <a:rPr lang="en-US" sz="1600" dirty="0" smtClean="0">
                <a:solidFill>
                  <a:schemeClr val="bg1"/>
                </a:solidFill>
              </a:rPr>
              <a:t>ID: 3287-0892730-324087</a:t>
            </a:r>
          </a:p>
          <a:p>
            <a:r>
              <a:rPr lang="zh-CN" altLang="en-US" sz="1600" dirty="0" smtClean="0">
                <a:solidFill>
                  <a:schemeClr val="bg1"/>
                </a:solidFill>
              </a:rPr>
              <a:t>型号</a:t>
            </a:r>
            <a:r>
              <a:rPr lang="en-US" sz="1600" dirty="0" smtClean="0">
                <a:solidFill>
                  <a:schemeClr val="bg1"/>
                </a:solidFill>
              </a:rPr>
              <a:t>: PWR3498</a:t>
            </a:r>
          </a:p>
          <a:p>
            <a:r>
              <a:rPr lang="zh-CN" altLang="en-US" sz="1600" dirty="0" smtClean="0">
                <a:solidFill>
                  <a:schemeClr val="bg1"/>
                </a:solidFill>
              </a:rPr>
              <a:t>固件</a:t>
            </a:r>
            <a:r>
              <a:rPr lang="en-US" sz="1600" dirty="0" smtClean="0">
                <a:solidFill>
                  <a:schemeClr val="bg1"/>
                </a:solidFill>
              </a:rPr>
              <a:t>: 18.2.3456</a:t>
            </a:r>
          </a:p>
          <a:p>
            <a:r>
              <a:rPr lang="zh-CN" altLang="en-US" sz="1600" dirty="0" smtClean="0">
                <a:solidFill>
                  <a:schemeClr val="bg1"/>
                </a:solidFill>
              </a:rPr>
              <a:t>电压</a:t>
            </a:r>
            <a:r>
              <a:rPr lang="en-US" sz="1600" dirty="0" smtClean="0">
                <a:solidFill>
                  <a:schemeClr val="bg1"/>
                </a:solidFill>
              </a:rPr>
              <a:t>: 240V</a:t>
            </a:r>
          </a:p>
          <a:p>
            <a:endParaRPr lang="en-US" sz="1600" dirty="0" smtClean="0">
              <a:solidFill>
                <a:schemeClr val="bg1"/>
              </a:solidFill>
            </a:endParaRPr>
          </a:p>
          <a:p>
            <a:r>
              <a:rPr lang="zh-CN" altLang="en-US" sz="1600" dirty="0" smtClean="0">
                <a:solidFill>
                  <a:schemeClr val="bg1"/>
                </a:solidFill>
              </a:rPr>
              <a:t>累加功耗</a:t>
            </a:r>
            <a:r>
              <a:rPr lang="en-US" sz="1600" dirty="0" smtClean="0">
                <a:solidFill>
                  <a:schemeClr val="bg1"/>
                </a:solidFill>
              </a:rPr>
              <a:t>: 1628 kWh</a:t>
            </a:r>
          </a:p>
          <a:p>
            <a:r>
              <a:rPr lang="zh-CN" altLang="en-US" sz="1600" dirty="0" smtClean="0">
                <a:solidFill>
                  <a:schemeClr val="bg1"/>
                </a:solidFill>
              </a:rPr>
              <a:t>峰值功耗</a:t>
            </a:r>
            <a:r>
              <a:rPr lang="en-US" sz="1600" dirty="0" smtClean="0">
                <a:solidFill>
                  <a:schemeClr val="bg1"/>
                </a:solidFill>
              </a:rPr>
              <a:t>: 1.2 kWh</a:t>
            </a:r>
          </a:p>
          <a:p>
            <a:endParaRPr lang="en-US" sz="1600" dirty="0" smtClean="0">
              <a:solidFill>
                <a:schemeClr val="bg1"/>
              </a:solidFill>
            </a:endParaRPr>
          </a:p>
          <a:p>
            <a:r>
              <a:rPr lang="zh-CN" altLang="en-US" sz="1600" dirty="0" smtClean="0">
                <a:solidFill>
                  <a:schemeClr val="bg1"/>
                </a:solidFill>
              </a:rPr>
              <a:t>上次读表时间</a:t>
            </a:r>
            <a:r>
              <a:rPr lang="en-US" sz="1600" dirty="0" smtClean="0">
                <a:solidFill>
                  <a:schemeClr val="bg1"/>
                </a:solidFill>
              </a:rPr>
              <a:t>: 2011</a:t>
            </a:r>
            <a:r>
              <a:rPr lang="en-US" altLang="zh-CN" sz="1600" dirty="0" smtClean="0">
                <a:solidFill>
                  <a:schemeClr val="bg1"/>
                </a:solidFill>
              </a:rPr>
              <a:t>/10/25</a:t>
            </a:r>
            <a:endParaRPr lang="en-US" sz="1600" dirty="0" smtClean="0">
              <a:solidFill>
                <a:schemeClr val="bg1"/>
              </a:solidFill>
            </a:endParaRPr>
          </a:p>
          <a:p>
            <a:r>
              <a:rPr lang="zh-CN" altLang="en-US" sz="1600" dirty="0" smtClean="0">
                <a:solidFill>
                  <a:schemeClr val="bg1"/>
                </a:solidFill>
              </a:rPr>
              <a:t>上次累计功耗</a:t>
            </a:r>
            <a:r>
              <a:rPr lang="en-US" sz="1600" dirty="0" smtClean="0">
                <a:solidFill>
                  <a:schemeClr val="bg1"/>
                </a:solidFill>
              </a:rPr>
              <a:t>: </a:t>
            </a:r>
            <a:r>
              <a:rPr lang="en-US" sz="1600" dirty="0">
                <a:solidFill>
                  <a:schemeClr val="bg1"/>
                </a:solidFill>
              </a:rPr>
              <a:t>1358 </a:t>
            </a:r>
            <a:r>
              <a:rPr lang="en-US" sz="1600" dirty="0" smtClean="0">
                <a:solidFill>
                  <a:schemeClr val="bg1"/>
                </a:solidFill>
              </a:rPr>
              <a:t>kWh</a:t>
            </a:r>
          </a:p>
          <a:p>
            <a:r>
              <a:rPr lang="zh-CN" altLang="en-US" sz="1600" dirty="0" smtClean="0">
                <a:solidFill>
                  <a:schemeClr val="bg1"/>
                </a:solidFill>
              </a:rPr>
              <a:t>上次峰值功耗</a:t>
            </a:r>
            <a:r>
              <a:rPr lang="en-US" sz="1600" dirty="0" smtClean="0">
                <a:solidFill>
                  <a:schemeClr val="bg1"/>
                </a:solidFill>
              </a:rPr>
              <a:t>: 0.9 kWh</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grpSp>
        <p:nvGrpSpPr>
          <p:cNvPr id="6" name="Group 41"/>
          <p:cNvGrpSpPr>
            <a:grpSpLocks/>
          </p:cNvGrpSpPr>
          <p:nvPr/>
        </p:nvGrpSpPr>
        <p:grpSpPr bwMode="auto">
          <a:xfrm rot="8290884">
            <a:off x="2974043" y="3676017"/>
            <a:ext cx="519113" cy="884237"/>
            <a:chOff x="6923981" y="2705103"/>
            <a:chExt cx="1087238" cy="1849433"/>
          </a:xfrm>
        </p:grpSpPr>
        <p:sp>
          <p:nvSpPr>
            <p:cNvPr id="7" name="Arc 20"/>
            <p:cNvSpPr>
              <a:spLocks/>
            </p:cNvSpPr>
            <p:nvPr/>
          </p:nvSpPr>
          <p:spPr bwMode="auto">
            <a:xfrm rot="3114159" flipV="1">
              <a:off x="6884965" y="3625631"/>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 name="Arc 21"/>
            <p:cNvSpPr>
              <a:spLocks/>
            </p:cNvSpPr>
            <p:nvPr/>
          </p:nvSpPr>
          <p:spPr bwMode="auto">
            <a:xfrm rot="3114159" flipV="1">
              <a:off x="6895034" y="3226392"/>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 name="Arc 22"/>
            <p:cNvSpPr>
              <a:spLocks/>
            </p:cNvSpPr>
            <p:nvPr/>
          </p:nvSpPr>
          <p:spPr bwMode="auto">
            <a:xfrm rot="3114159" flipV="1">
              <a:off x="7082314" y="2744119"/>
              <a:ext cx="967921" cy="8898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xmlns="" val="1586840330"/>
      </p:ext>
    </p:extLst>
  </p:cSld>
  <p:clrMapOvr>
    <a:masterClrMapping/>
  </p:clrMapOvr>
  <p:transition spd="med">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天线设计选择</a:t>
            </a:r>
            <a:endParaRPr lang="en-US" dirty="0"/>
          </a:p>
        </p:txBody>
      </p:sp>
      <p:cxnSp>
        <p:nvCxnSpPr>
          <p:cNvPr id="4" name="Straight Connector 3"/>
          <p:cNvCxnSpPr/>
          <p:nvPr/>
        </p:nvCxnSpPr>
        <p:spPr>
          <a:xfrm>
            <a:off x="3014662" y="1256052"/>
            <a:ext cx="47502" cy="45816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6037445" y="1256052"/>
            <a:ext cx="47502" cy="45816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186128" y="1954596"/>
            <a:ext cx="2570864" cy="2707574"/>
            <a:chOff x="186128" y="1954597"/>
            <a:chExt cx="2570864" cy="2707574"/>
          </a:xfrm>
        </p:grpSpPr>
        <p:sp>
          <p:nvSpPr>
            <p:cNvPr id="7" name="Rectangle 6"/>
            <p:cNvSpPr>
              <a:spLocks noChangeAspect="1"/>
            </p:cNvSpPr>
            <p:nvPr/>
          </p:nvSpPr>
          <p:spPr>
            <a:xfrm>
              <a:off x="186128" y="1954597"/>
              <a:ext cx="2570864" cy="270757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1" idx="2"/>
              <a:endCxn id="14" idx="0"/>
            </p:cNvCxnSpPr>
            <p:nvPr/>
          </p:nvCxnSpPr>
          <p:spPr>
            <a:xfrm flipH="1">
              <a:off x="1471560" y="2754678"/>
              <a:ext cx="1758" cy="905134"/>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863442" y="3659812"/>
              <a:ext cx="1216236" cy="912338"/>
            </a:xfrm>
            <a:prstGeom prst="rect">
              <a:avLst/>
            </a:prstGeom>
            <a:solidFill>
              <a:schemeClr val="tx1">
                <a:lumMod val="85000"/>
                <a:lumOff val="15000"/>
              </a:schemeClr>
            </a:solidFill>
            <a:ln>
              <a:solidFill>
                <a:schemeClr val="tx1"/>
              </a:solidFill>
            </a:ln>
            <a:scene3d>
              <a:camera prst="orthographicFront"/>
              <a:lightRig rig="threePt" dir="t"/>
            </a:scene3d>
            <a:sp3d prstMaterial="matt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Tahoma" pitchFamily="34" charset="0"/>
                  <a:ea typeface="Tahoma" pitchFamily="34" charset="0"/>
                  <a:cs typeface="Tahoma" pitchFamily="34" charset="0"/>
                </a:rPr>
                <a:t>控制器</a:t>
              </a:r>
              <a:endParaRPr lang="en-US" sz="1000" b="1" dirty="0">
                <a:latin typeface="Tahoma" pitchFamily="34" charset="0"/>
                <a:ea typeface="Tahoma" pitchFamily="34" charset="0"/>
                <a:cs typeface="Tahoma" pitchFamily="34" charset="0"/>
              </a:endParaRPr>
            </a:p>
          </p:txBody>
        </p:sp>
        <p:grpSp>
          <p:nvGrpSpPr>
            <p:cNvPr id="132" name="Group 131"/>
            <p:cNvGrpSpPr/>
            <p:nvPr/>
          </p:nvGrpSpPr>
          <p:grpSpPr>
            <a:xfrm>
              <a:off x="315219" y="2197079"/>
              <a:ext cx="2312682" cy="557599"/>
              <a:chOff x="315219" y="2197079"/>
              <a:chExt cx="2312682" cy="557599"/>
            </a:xfrm>
          </p:grpSpPr>
          <p:grpSp>
            <p:nvGrpSpPr>
              <p:cNvPr id="9" name="Group 8"/>
              <p:cNvGrpSpPr>
                <a:grpSpLocks noChangeAspect="1"/>
              </p:cNvGrpSpPr>
              <p:nvPr/>
            </p:nvGrpSpPr>
            <p:grpSpPr>
              <a:xfrm rot="5400000" flipH="1" flipV="1">
                <a:off x="557098" y="2089098"/>
                <a:ext cx="407262" cy="891020"/>
                <a:chOff x="2267744" y="1916832"/>
                <a:chExt cx="792088" cy="1732955"/>
              </a:xfrm>
            </p:grpSpPr>
            <p:cxnSp>
              <p:nvCxnSpPr>
                <p:cNvPr id="28" name="Straight Connector 27"/>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rapezoid 39"/>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rot="5400000" flipH="1">
                <a:off x="1978760" y="2105537"/>
                <a:ext cx="407262" cy="891020"/>
                <a:chOff x="2267744" y="1916832"/>
                <a:chExt cx="792088" cy="1732955"/>
              </a:xfrm>
            </p:grpSpPr>
            <p:cxnSp>
              <p:nvCxnSpPr>
                <p:cNvPr id="15" name="Straight Connector 14"/>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rapezoid 26"/>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1" descr="C:\Users\ndeulkar\Documents\Projects\Hannegan\Artwork\Monza X Dura chips\Monza_X_Dura.pn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189103" y="2197079"/>
                <a:ext cx="568430" cy="55759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29" name="Group 128"/>
          <p:cNvGrpSpPr/>
          <p:nvPr/>
        </p:nvGrpSpPr>
        <p:grpSpPr>
          <a:xfrm>
            <a:off x="3309125" y="1574398"/>
            <a:ext cx="2570864" cy="3467970"/>
            <a:chOff x="3333977" y="1757940"/>
            <a:chExt cx="2570864" cy="3467970"/>
          </a:xfrm>
        </p:grpSpPr>
        <p:sp>
          <p:nvSpPr>
            <p:cNvPr id="48" name="Rectangle 47"/>
            <p:cNvSpPr>
              <a:spLocks noChangeAspect="1"/>
            </p:cNvSpPr>
            <p:nvPr/>
          </p:nvSpPr>
          <p:spPr>
            <a:xfrm>
              <a:off x="3333977" y="2518336"/>
              <a:ext cx="2570864" cy="270757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011291" y="4136634"/>
              <a:ext cx="1216236" cy="912338"/>
            </a:xfrm>
            <a:prstGeom prst="rect">
              <a:avLst/>
            </a:prstGeom>
            <a:solidFill>
              <a:schemeClr val="tx1">
                <a:lumMod val="85000"/>
                <a:lumOff val="15000"/>
              </a:schemeClr>
            </a:solidFill>
            <a:ln>
              <a:solidFill>
                <a:schemeClr val="tx1"/>
              </a:solidFill>
            </a:ln>
            <a:scene3d>
              <a:camera prst="orthographicFront"/>
              <a:lightRig rig="threePt" dir="t"/>
            </a:scene3d>
            <a:sp3d prstMaterial="matt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Tahoma" pitchFamily="34" charset="0"/>
                  <a:ea typeface="Tahoma" pitchFamily="34" charset="0"/>
                  <a:cs typeface="Tahoma" pitchFamily="34" charset="0"/>
                </a:rPr>
                <a:t>控制器</a:t>
              </a:r>
              <a:endParaRPr lang="en-US" sz="1000" b="1" dirty="0">
                <a:latin typeface="Tahoma" pitchFamily="34" charset="0"/>
                <a:ea typeface="Tahoma" pitchFamily="34" charset="0"/>
                <a:cs typeface="Tahoma" pitchFamily="34" charset="0"/>
              </a:endParaRPr>
            </a:p>
          </p:txBody>
        </p:sp>
        <p:pic>
          <p:nvPicPr>
            <p:cNvPr id="51" name="Picture 1" descr="C:\Users\ndeulkar\Documents\Projects\Hannegan\Artwork\Monza X Dura chips\Monza_X_Dura.pn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335194" y="2638720"/>
              <a:ext cx="568430" cy="5575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8" name="Group 127"/>
            <p:cNvGrpSpPr/>
            <p:nvPr/>
          </p:nvGrpSpPr>
          <p:grpSpPr>
            <a:xfrm>
              <a:off x="3728389" y="1757940"/>
              <a:ext cx="1782040" cy="407964"/>
              <a:chOff x="3728389" y="2057494"/>
              <a:chExt cx="1782040" cy="407964"/>
            </a:xfrm>
          </p:grpSpPr>
          <p:grpSp>
            <p:nvGrpSpPr>
              <p:cNvPr id="54" name="Group 53"/>
              <p:cNvGrpSpPr>
                <a:grpSpLocks noChangeAspect="1"/>
              </p:cNvGrpSpPr>
              <p:nvPr/>
            </p:nvGrpSpPr>
            <p:grpSpPr>
              <a:xfrm rot="5400000" flipH="1" flipV="1">
                <a:off x="3970268" y="1815615"/>
                <a:ext cx="407262" cy="891020"/>
                <a:chOff x="2267744" y="1916832"/>
                <a:chExt cx="792088" cy="1732955"/>
              </a:xfrm>
            </p:grpSpPr>
            <p:cxnSp>
              <p:nvCxnSpPr>
                <p:cNvPr id="55" name="Straight Connector 54"/>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7" name="Trapezoid 66"/>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a:grpSpLocks noChangeAspect="1"/>
              </p:cNvGrpSpPr>
              <p:nvPr/>
            </p:nvGrpSpPr>
            <p:grpSpPr>
              <a:xfrm rot="5400000" flipH="1">
                <a:off x="4861288" y="1816317"/>
                <a:ext cx="407262" cy="891020"/>
                <a:chOff x="2267744" y="1916832"/>
                <a:chExt cx="792088" cy="1732955"/>
              </a:xfrm>
            </p:grpSpPr>
            <p:cxnSp>
              <p:nvCxnSpPr>
                <p:cNvPr id="69" name="Straight Connector 68"/>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Trapezoid 80"/>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2" name="Straight Connector 81"/>
            <p:cNvCxnSpPr/>
            <p:nvPr/>
          </p:nvCxnSpPr>
          <p:spPr>
            <a:xfrm flipH="1">
              <a:off x="4619409" y="3196319"/>
              <a:ext cx="1758" cy="905134"/>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51" idx="0"/>
            </p:cNvCxnSpPr>
            <p:nvPr/>
          </p:nvCxnSpPr>
          <p:spPr>
            <a:xfrm>
              <a:off x="4616527" y="1945599"/>
              <a:ext cx="2882" cy="693121"/>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sp>
        <p:nvSpPr>
          <p:cNvPr id="49" name="Rectangle 48"/>
          <p:cNvSpPr>
            <a:spLocks noChangeAspect="1"/>
          </p:cNvSpPr>
          <p:nvPr/>
        </p:nvSpPr>
        <p:spPr>
          <a:xfrm>
            <a:off x="6315588" y="3184912"/>
            <a:ext cx="2570864" cy="1978609"/>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a:spLocks noChangeAspect="1"/>
          </p:cNvSpPr>
          <p:nvPr/>
        </p:nvSpPr>
        <p:spPr>
          <a:xfrm>
            <a:off x="6315588" y="1453246"/>
            <a:ext cx="2570864" cy="752488"/>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 name="Group 83"/>
          <p:cNvGrpSpPr>
            <a:grpSpLocks noChangeAspect="1"/>
          </p:cNvGrpSpPr>
          <p:nvPr/>
        </p:nvGrpSpPr>
        <p:grpSpPr>
          <a:xfrm rot="5400000" flipH="1" flipV="1">
            <a:off x="6681415" y="1421695"/>
            <a:ext cx="407262" cy="891020"/>
            <a:chOff x="2267744" y="1916832"/>
            <a:chExt cx="792088" cy="1732955"/>
          </a:xfrm>
        </p:grpSpPr>
        <p:cxnSp>
          <p:nvCxnSpPr>
            <p:cNvPr id="85" name="Straight Connector 84"/>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7" name="Trapezoid 96"/>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a:grpSpLocks noChangeAspect="1"/>
          </p:cNvGrpSpPr>
          <p:nvPr/>
        </p:nvGrpSpPr>
        <p:grpSpPr>
          <a:xfrm rot="5400000" flipH="1">
            <a:off x="8103077" y="1438134"/>
            <a:ext cx="407262" cy="891020"/>
            <a:chOff x="2267744" y="1916832"/>
            <a:chExt cx="792088" cy="1732955"/>
          </a:xfrm>
        </p:grpSpPr>
        <p:cxnSp>
          <p:nvCxnSpPr>
            <p:cNvPr id="99" name="Straight Connector 98"/>
            <p:cNvCxnSpPr/>
            <p:nvPr/>
          </p:nvCxnSpPr>
          <p:spPr>
            <a:xfrm>
              <a:off x="2810467" y="3318325"/>
              <a:ext cx="0" cy="331462"/>
            </a:xfrm>
            <a:prstGeom prst="line">
              <a:avLst/>
            </a:prstGeom>
            <a:ln w="76200">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H="1" flipV="1">
              <a:off x="2663784" y="3176972"/>
              <a:ext cx="0" cy="36004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flipV="1">
              <a:off x="2663784" y="2910568"/>
              <a:ext cx="0" cy="432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H="1" flipV="1">
              <a:off x="2663784" y="2644142"/>
              <a:ext cx="0" cy="504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flipV="1">
              <a:off x="2668547" y="2377716"/>
              <a:ext cx="0" cy="576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16200000" flipH="1" flipV="1">
              <a:off x="2663784" y="2111290"/>
              <a:ext cx="0" cy="648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flipV="1">
              <a:off x="2668547" y="1844864"/>
              <a:ext cx="0" cy="720000"/>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483764" y="3126568"/>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416449" y="26648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344409" y="220415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2848571" y="2893404"/>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2915961" y="2434380"/>
              <a:ext cx="32896" cy="230424"/>
            </a:xfrm>
            <a:prstGeom prst="line">
              <a:avLst/>
            </a:prstGeom>
            <a:ln w="76200" cap="flat">
              <a:solidFill>
                <a:schemeClr val="tx2">
                  <a:lumMod val="50000"/>
                </a:schemeClr>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Trapezoid 110"/>
            <p:cNvSpPr/>
            <p:nvPr/>
          </p:nvSpPr>
          <p:spPr>
            <a:xfrm flipH="1" flipV="1">
              <a:off x="2267744" y="1916832"/>
              <a:ext cx="792088" cy="288032"/>
            </a:xfrm>
            <a:prstGeom prst="trapezoid">
              <a:avLst/>
            </a:prstGeom>
            <a:solidFill>
              <a:schemeClr val="tx2">
                <a:lumMod val="50000"/>
              </a:schemeClr>
            </a:solidFill>
            <a:ln w="76200">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2" name="Picture 1" descr="C:\Users\ndeulkar\Documents\Projects\Hannegan\Artwork\Monza X Dura chips\Monza_X_Dura.pn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313420" y="1529676"/>
            <a:ext cx="568430" cy="557599"/>
          </a:xfrm>
          <a:prstGeom prst="rect">
            <a:avLst/>
          </a:prstGeom>
          <a:noFill/>
          <a:extLst>
            <a:ext uri="{909E8E84-426E-40DD-AFC4-6F175D3DCCD1}">
              <a14:hiddenFill xmlns:a14="http://schemas.microsoft.com/office/drawing/2010/main" xmlns="">
                <a:solidFill>
                  <a:srgbClr val="FFFFFF"/>
                </a:solidFill>
              </a14:hiddenFill>
            </a:ext>
          </a:extLst>
        </p:spPr>
      </p:pic>
      <p:sp>
        <p:nvSpPr>
          <p:cNvPr id="113" name="Rectangle 112"/>
          <p:cNvSpPr/>
          <p:nvPr/>
        </p:nvSpPr>
        <p:spPr>
          <a:xfrm>
            <a:off x="7000890" y="4023091"/>
            <a:ext cx="1216236" cy="912338"/>
          </a:xfrm>
          <a:prstGeom prst="rect">
            <a:avLst/>
          </a:prstGeom>
          <a:solidFill>
            <a:schemeClr val="tx1">
              <a:lumMod val="85000"/>
              <a:lumOff val="15000"/>
            </a:schemeClr>
          </a:solidFill>
          <a:ln>
            <a:solidFill>
              <a:schemeClr val="tx1"/>
            </a:solidFill>
          </a:ln>
          <a:scene3d>
            <a:camera prst="orthographicFront"/>
            <a:lightRig rig="threePt" dir="t"/>
          </a:scene3d>
          <a:sp3d prstMaterial="matt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Tahoma" pitchFamily="34" charset="0"/>
                <a:ea typeface="Tahoma" pitchFamily="34" charset="0"/>
                <a:cs typeface="Tahoma" pitchFamily="34" charset="0"/>
              </a:rPr>
              <a:t>控制器</a:t>
            </a:r>
            <a:endParaRPr lang="en-US" sz="1000" dirty="0" smtClean="0">
              <a:latin typeface="Tahoma" pitchFamily="34" charset="0"/>
              <a:ea typeface="Tahoma" pitchFamily="34" charset="0"/>
              <a:cs typeface="Tahoma" pitchFamily="34" charset="0"/>
            </a:endParaRPr>
          </a:p>
        </p:txBody>
      </p:sp>
      <p:cxnSp>
        <p:nvCxnSpPr>
          <p:cNvPr id="116" name="Straight Connector 115"/>
          <p:cNvCxnSpPr>
            <a:endCxn id="113" idx="0"/>
          </p:cNvCxnSpPr>
          <p:nvPr/>
        </p:nvCxnSpPr>
        <p:spPr>
          <a:xfrm>
            <a:off x="7594753" y="2051493"/>
            <a:ext cx="14255" cy="1971598"/>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nvGrpSpPr>
          <p:cNvPr id="118" name="Group 46"/>
          <p:cNvGrpSpPr>
            <a:grpSpLocks/>
          </p:cNvGrpSpPr>
          <p:nvPr/>
        </p:nvGrpSpPr>
        <p:grpSpPr bwMode="auto">
          <a:xfrm>
            <a:off x="193185" y="5682966"/>
            <a:ext cx="2595248" cy="450404"/>
            <a:chOff x="608713" y="5463175"/>
            <a:chExt cx="8356779" cy="530524"/>
          </a:xfrm>
        </p:grpSpPr>
        <p:sp>
          <p:nvSpPr>
            <p:cNvPr id="119" name="Rounded Rectangle 118"/>
            <p:cNvSpPr>
              <a:spLocks noChangeArrowheads="1"/>
            </p:cNvSpPr>
            <p:nvPr/>
          </p:nvSpPr>
          <p:spPr bwMode="auto">
            <a:xfrm>
              <a:off x="611889" y="5463175"/>
              <a:ext cx="8353603" cy="530524"/>
            </a:xfrm>
            <a:prstGeom prst="roundRect">
              <a:avLst>
                <a:gd name="adj" fmla="val 16667"/>
              </a:avLst>
            </a:prstGeom>
            <a:solidFill>
              <a:srgbClr val="1A4677"/>
            </a:solidFill>
            <a:ln w="25400">
              <a:solidFill>
                <a:srgbClr val="1A4677"/>
              </a:solidFill>
              <a:round/>
              <a:headEnd/>
              <a:tailEnd/>
            </a:ln>
            <a:effectLst>
              <a:outerShdw blurRad="50800" dist="38100" dir="5400000" algn="t" rotWithShape="0">
                <a:srgbClr val="808080">
                  <a:alpha val="39998"/>
                </a:srgbClr>
              </a:outerShdw>
            </a:effectLst>
          </p:spPr>
          <p:txBody>
            <a:bodyPr anchor="ctr"/>
            <a:lstStyle/>
            <a:p>
              <a:pPr>
                <a:defRPr/>
              </a:pPr>
              <a:endParaRPr lang="en-US" dirty="0">
                <a:solidFill>
                  <a:schemeClr val="lt1"/>
                </a:solidFill>
                <a:latin typeface="+mn-lt"/>
              </a:endParaRPr>
            </a:p>
          </p:txBody>
        </p:sp>
        <p:sp>
          <p:nvSpPr>
            <p:cNvPr id="120" name="TextBox 62"/>
            <p:cNvSpPr txBox="1">
              <a:spLocks noChangeArrowheads="1"/>
            </p:cNvSpPr>
            <p:nvPr/>
          </p:nvSpPr>
          <p:spPr bwMode="auto">
            <a:xfrm>
              <a:off x="608713" y="5554790"/>
              <a:ext cx="8356779" cy="398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en-US" sz="1600" b="1" dirty="0" smtClean="0">
                  <a:solidFill>
                    <a:schemeClr val="bg1"/>
                  </a:solidFill>
                  <a:ea typeface="ＭＳ Ｐゴシック" pitchFamily="34" charset="-128"/>
                </a:rPr>
                <a:t>PCB</a:t>
              </a:r>
              <a:r>
                <a:rPr lang="zh-CN" altLang="en-US" sz="1600" b="1" dirty="0" smtClean="0">
                  <a:solidFill>
                    <a:schemeClr val="bg1"/>
                  </a:solidFill>
                  <a:ea typeface="ＭＳ Ｐゴシック" pitchFamily="34" charset="-128"/>
                </a:rPr>
                <a:t>集成天线</a:t>
              </a:r>
              <a:endParaRPr lang="en-US" sz="1600" b="1" dirty="0">
                <a:solidFill>
                  <a:schemeClr val="bg1"/>
                </a:solidFill>
                <a:ea typeface="ＭＳ Ｐゴシック" pitchFamily="34" charset="-128"/>
              </a:endParaRPr>
            </a:p>
          </p:txBody>
        </p:sp>
      </p:grpSp>
      <p:grpSp>
        <p:nvGrpSpPr>
          <p:cNvPr id="121" name="Group 46"/>
          <p:cNvGrpSpPr>
            <a:grpSpLocks/>
          </p:cNvGrpSpPr>
          <p:nvPr/>
        </p:nvGrpSpPr>
        <p:grpSpPr bwMode="auto">
          <a:xfrm>
            <a:off x="3284741" y="5682966"/>
            <a:ext cx="2595248" cy="450404"/>
            <a:chOff x="608713" y="5463175"/>
            <a:chExt cx="8356779" cy="530524"/>
          </a:xfrm>
        </p:grpSpPr>
        <p:sp>
          <p:nvSpPr>
            <p:cNvPr id="122" name="Rounded Rectangle 121"/>
            <p:cNvSpPr>
              <a:spLocks noChangeArrowheads="1"/>
            </p:cNvSpPr>
            <p:nvPr/>
          </p:nvSpPr>
          <p:spPr bwMode="auto">
            <a:xfrm>
              <a:off x="611889" y="5463175"/>
              <a:ext cx="8353603" cy="530524"/>
            </a:xfrm>
            <a:prstGeom prst="roundRect">
              <a:avLst>
                <a:gd name="adj" fmla="val 16667"/>
              </a:avLst>
            </a:prstGeom>
            <a:solidFill>
              <a:srgbClr val="1A4677"/>
            </a:solidFill>
            <a:ln w="25400">
              <a:solidFill>
                <a:srgbClr val="1A4677"/>
              </a:solidFill>
              <a:round/>
              <a:headEnd/>
              <a:tailEnd/>
            </a:ln>
            <a:effectLst>
              <a:outerShdw blurRad="50800" dist="38100" dir="5400000" algn="t" rotWithShape="0">
                <a:srgbClr val="808080">
                  <a:alpha val="39998"/>
                </a:srgbClr>
              </a:outerShdw>
            </a:effectLst>
          </p:spPr>
          <p:txBody>
            <a:bodyPr anchor="ctr"/>
            <a:lstStyle/>
            <a:p>
              <a:pPr>
                <a:defRPr/>
              </a:pPr>
              <a:endParaRPr lang="en-US" dirty="0">
                <a:solidFill>
                  <a:schemeClr val="lt1"/>
                </a:solidFill>
                <a:latin typeface="+mn-lt"/>
              </a:endParaRPr>
            </a:p>
          </p:txBody>
        </p:sp>
        <p:sp>
          <p:nvSpPr>
            <p:cNvPr id="123" name="TextBox 62"/>
            <p:cNvSpPr txBox="1">
              <a:spLocks noChangeArrowheads="1"/>
            </p:cNvSpPr>
            <p:nvPr/>
          </p:nvSpPr>
          <p:spPr bwMode="auto">
            <a:xfrm>
              <a:off x="608713" y="5554790"/>
              <a:ext cx="8356779" cy="398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zh-CN" altLang="en-US" sz="1600" dirty="0" smtClean="0">
                  <a:solidFill>
                    <a:schemeClr val="bg1"/>
                  </a:solidFill>
                  <a:ea typeface="ＭＳ Ｐゴシック" pitchFamily="34" charset="-128"/>
                </a:rPr>
                <a:t>独立天线</a:t>
              </a:r>
              <a:endParaRPr lang="en-US" sz="1600" b="1" dirty="0">
                <a:solidFill>
                  <a:schemeClr val="bg1"/>
                </a:solidFill>
                <a:ea typeface="ＭＳ Ｐゴシック" pitchFamily="34" charset="-128"/>
              </a:endParaRPr>
            </a:p>
          </p:txBody>
        </p:sp>
      </p:grpSp>
      <p:grpSp>
        <p:nvGrpSpPr>
          <p:cNvPr id="124" name="Group 46"/>
          <p:cNvGrpSpPr>
            <a:grpSpLocks/>
          </p:cNvGrpSpPr>
          <p:nvPr/>
        </p:nvGrpSpPr>
        <p:grpSpPr bwMode="auto">
          <a:xfrm>
            <a:off x="6322376" y="5632018"/>
            <a:ext cx="2595248" cy="450404"/>
            <a:chOff x="608713" y="5463175"/>
            <a:chExt cx="8356779" cy="530524"/>
          </a:xfrm>
        </p:grpSpPr>
        <p:sp>
          <p:nvSpPr>
            <p:cNvPr id="125" name="Rounded Rectangle 124"/>
            <p:cNvSpPr>
              <a:spLocks noChangeArrowheads="1"/>
            </p:cNvSpPr>
            <p:nvPr/>
          </p:nvSpPr>
          <p:spPr bwMode="auto">
            <a:xfrm>
              <a:off x="611888" y="5463175"/>
              <a:ext cx="8353604" cy="530524"/>
            </a:xfrm>
            <a:prstGeom prst="roundRect">
              <a:avLst>
                <a:gd name="adj" fmla="val 16667"/>
              </a:avLst>
            </a:prstGeom>
            <a:solidFill>
              <a:srgbClr val="1A4677"/>
            </a:solidFill>
            <a:ln w="25400">
              <a:solidFill>
                <a:srgbClr val="1A4677"/>
              </a:solidFill>
              <a:round/>
              <a:headEnd/>
              <a:tailEnd/>
            </a:ln>
            <a:effectLst>
              <a:outerShdw blurRad="50800" dist="38100" dir="5400000" algn="t" rotWithShape="0">
                <a:srgbClr val="808080">
                  <a:alpha val="39998"/>
                </a:srgbClr>
              </a:outerShdw>
            </a:effectLst>
          </p:spPr>
          <p:txBody>
            <a:bodyPr anchor="ctr"/>
            <a:lstStyle/>
            <a:p>
              <a:pPr>
                <a:defRPr/>
              </a:pPr>
              <a:endParaRPr lang="en-US" dirty="0">
                <a:solidFill>
                  <a:schemeClr val="lt1"/>
                </a:solidFill>
                <a:latin typeface="+mn-lt"/>
              </a:endParaRPr>
            </a:p>
          </p:txBody>
        </p:sp>
        <p:sp>
          <p:nvSpPr>
            <p:cNvPr id="126" name="TextBox 62"/>
            <p:cNvSpPr txBox="1">
              <a:spLocks noChangeArrowheads="1"/>
            </p:cNvSpPr>
            <p:nvPr/>
          </p:nvSpPr>
          <p:spPr bwMode="auto">
            <a:xfrm>
              <a:off x="608713" y="5554790"/>
              <a:ext cx="8356779" cy="398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zh-CN" altLang="en-US" sz="1600" b="1" dirty="0" smtClean="0">
                  <a:solidFill>
                    <a:schemeClr val="bg1"/>
                  </a:solidFill>
                  <a:ea typeface="ＭＳ Ｐゴシック" pitchFamily="34" charset="-128"/>
                </a:rPr>
                <a:t>独立标签</a:t>
              </a:r>
              <a:endParaRPr lang="en-US" sz="1600" b="1" dirty="0">
                <a:solidFill>
                  <a:schemeClr val="bg1"/>
                </a:solidFill>
                <a:ea typeface="ＭＳ Ｐゴシック" pitchFamily="34" charset="-128"/>
              </a:endParaRPr>
            </a:p>
          </p:txBody>
        </p:sp>
      </p:grpSp>
      <p:sp>
        <p:nvSpPr>
          <p:cNvPr id="117" name="TextBox 116"/>
          <p:cNvSpPr txBox="1"/>
          <p:nvPr/>
        </p:nvSpPr>
        <p:spPr>
          <a:xfrm>
            <a:off x="1457788" y="3037292"/>
            <a:ext cx="1217518" cy="338554"/>
          </a:xfrm>
          <a:prstGeom prst="rect">
            <a:avLst/>
          </a:prstGeom>
          <a:noFill/>
        </p:spPr>
        <p:txBody>
          <a:bodyPr wrap="square" rtlCol="0">
            <a:spAutoFit/>
          </a:bodyPr>
          <a:lstStyle/>
          <a:p>
            <a:r>
              <a:rPr lang="en-US" sz="1600" dirty="0" smtClean="0"/>
              <a:t>I2C</a:t>
            </a:r>
            <a:endParaRPr lang="en-US" sz="1600" dirty="0"/>
          </a:p>
        </p:txBody>
      </p:sp>
      <p:sp>
        <p:nvSpPr>
          <p:cNvPr id="127" name="TextBox 126"/>
          <p:cNvSpPr txBox="1"/>
          <p:nvPr/>
        </p:nvSpPr>
        <p:spPr>
          <a:xfrm>
            <a:off x="4610246" y="3222236"/>
            <a:ext cx="1217518" cy="338554"/>
          </a:xfrm>
          <a:prstGeom prst="rect">
            <a:avLst/>
          </a:prstGeom>
          <a:noFill/>
        </p:spPr>
        <p:txBody>
          <a:bodyPr wrap="square" rtlCol="0">
            <a:spAutoFit/>
          </a:bodyPr>
          <a:lstStyle/>
          <a:p>
            <a:r>
              <a:rPr lang="en-US" sz="1600" dirty="0" smtClean="0"/>
              <a:t>I2C</a:t>
            </a:r>
            <a:endParaRPr lang="en-US" sz="1600" dirty="0"/>
          </a:p>
        </p:txBody>
      </p:sp>
      <p:sp>
        <p:nvSpPr>
          <p:cNvPr id="130" name="TextBox 129"/>
          <p:cNvSpPr txBox="1"/>
          <p:nvPr/>
        </p:nvSpPr>
        <p:spPr>
          <a:xfrm>
            <a:off x="7668934" y="2669761"/>
            <a:ext cx="1217518" cy="338554"/>
          </a:xfrm>
          <a:prstGeom prst="rect">
            <a:avLst/>
          </a:prstGeom>
          <a:noFill/>
        </p:spPr>
        <p:txBody>
          <a:bodyPr wrap="square" rtlCol="0">
            <a:spAutoFit/>
          </a:bodyPr>
          <a:lstStyle/>
          <a:p>
            <a:r>
              <a:rPr lang="en-US" sz="1600" dirty="0" smtClean="0"/>
              <a:t>I2C</a:t>
            </a:r>
            <a:endParaRPr lang="en-US" sz="1600" dirty="0"/>
          </a:p>
        </p:txBody>
      </p:sp>
      <p:sp>
        <p:nvSpPr>
          <p:cNvPr id="131" name="TextBox 130"/>
          <p:cNvSpPr txBox="1"/>
          <p:nvPr/>
        </p:nvSpPr>
        <p:spPr>
          <a:xfrm>
            <a:off x="4582858" y="1967748"/>
            <a:ext cx="1217518" cy="338554"/>
          </a:xfrm>
          <a:prstGeom prst="rect">
            <a:avLst/>
          </a:prstGeom>
          <a:noFill/>
        </p:spPr>
        <p:txBody>
          <a:bodyPr wrap="square" rtlCol="0">
            <a:spAutoFit/>
          </a:bodyPr>
          <a:lstStyle/>
          <a:p>
            <a:r>
              <a:rPr lang="en-US" sz="1600" dirty="0" smtClean="0"/>
              <a:t>50</a:t>
            </a:r>
            <a:r>
              <a:rPr lang="el-GR" sz="1600" dirty="0" smtClean="0"/>
              <a:t>Ω</a:t>
            </a:r>
            <a:r>
              <a:rPr lang="zh-CN" altLang="en-US" sz="1600" dirty="0" smtClean="0"/>
              <a:t>线缆</a:t>
            </a:r>
            <a:endParaRPr lang="en-US" sz="1600" dirty="0"/>
          </a:p>
        </p:txBody>
      </p:sp>
    </p:spTree>
    <p:extLst>
      <p:ext uri="{BB962C8B-B14F-4D97-AF65-F5344CB8AC3E}">
        <p14:creationId xmlns:p14="http://schemas.microsoft.com/office/powerpoint/2010/main" xmlns="" val="1303779374"/>
      </p:ext>
    </p:extLst>
  </p:cSld>
  <p:clrMapOvr>
    <a:masterClrMapping/>
  </p:clrMapOvr>
  <p:transition spd="med">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700" y="56270"/>
            <a:ext cx="8627654" cy="759505"/>
          </a:xfrm>
        </p:spPr>
        <p:txBody>
          <a:bodyPr>
            <a:normAutofit/>
          </a:bodyPr>
          <a:lstStyle/>
          <a:p>
            <a:r>
              <a:rPr lang="en-US" dirty="0" smtClean="0"/>
              <a:t>X-2K</a:t>
            </a:r>
            <a:r>
              <a:rPr lang="zh-CN" altLang="en-US" dirty="0" smtClean="0"/>
              <a:t>与</a:t>
            </a:r>
            <a:r>
              <a:rPr lang="en-US" dirty="0" smtClean="0"/>
              <a:t>X-8K</a:t>
            </a:r>
            <a:r>
              <a:rPr lang="zh-CN" altLang="en-US" dirty="0" smtClean="0"/>
              <a:t>兼容</a:t>
            </a:r>
            <a:endParaRPr lang="en-US" dirty="0"/>
          </a:p>
        </p:txBody>
      </p:sp>
      <p:sp>
        <p:nvSpPr>
          <p:cNvPr id="4" name="Rectangle 3"/>
          <p:cNvSpPr/>
          <p:nvPr/>
        </p:nvSpPr>
        <p:spPr>
          <a:xfrm>
            <a:off x="6574218" y="1433744"/>
            <a:ext cx="1983180" cy="53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
        <p:nvSpPr>
          <p:cNvPr id="6" name="Rectangle 5"/>
          <p:cNvSpPr/>
          <p:nvPr/>
        </p:nvSpPr>
        <p:spPr>
          <a:xfrm>
            <a:off x="6574218" y="2919340"/>
            <a:ext cx="1983180" cy="9045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基于</a:t>
            </a:r>
            <a:r>
              <a:rPr lang="en-US" altLang="zh-CN" dirty="0" smtClean="0"/>
              <a:t>Monza X</a:t>
            </a:r>
          </a:p>
          <a:p>
            <a:pPr algn="ctr"/>
            <a:r>
              <a:rPr lang="en-US" dirty="0" smtClean="0"/>
              <a:t>API</a:t>
            </a:r>
          </a:p>
        </p:txBody>
      </p:sp>
      <p:sp>
        <p:nvSpPr>
          <p:cNvPr id="7" name="Rectangle 6"/>
          <p:cNvSpPr/>
          <p:nvPr/>
        </p:nvSpPr>
        <p:spPr>
          <a:xfrm>
            <a:off x="6574218" y="3973276"/>
            <a:ext cx="1983180" cy="9045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altLang="zh-CN" dirty="0" smtClean="0"/>
              <a:t>2C</a:t>
            </a:r>
            <a:r>
              <a:rPr lang="zh-CN" altLang="en-US" dirty="0" smtClean="0"/>
              <a:t>库</a:t>
            </a:r>
            <a:endParaRPr lang="en-US" dirty="0"/>
          </a:p>
        </p:txBody>
      </p:sp>
      <p:sp>
        <p:nvSpPr>
          <p:cNvPr id="9" name="Up-Down Arrow 8"/>
          <p:cNvSpPr/>
          <p:nvPr/>
        </p:nvSpPr>
        <p:spPr>
          <a:xfrm>
            <a:off x="7382928" y="2129134"/>
            <a:ext cx="365760" cy="745277"/>
          </a:xfrm>
          <a:prstGeom prst="up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18909" y="1404640"/>
            <a:ext cx="47502" cy="45816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3158" y="2342193"/>
            <a:ext cx="5401146" cy="1671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2" name="Group 46"/>
          <p:cNvGrpSpPr>
            <a:grpSpLocks/>
          </p:cNvGrpSpPr>
          <p:nvPr/>
        </p:nvGrpSpPr>
        <p:grpSpPr bwMode="auto">
          <a:xfrm>
            <a:off x="795391" y="5382007"/>
            <a:ext cx="4176679" cy="647703"/>
            <a:chOff x="608713" y="5463175"/>
            <a:chExt cx="8356779" cy="530524"/>
          </a:xfrm>
        </p:grpSpPr>
        <p:sp>
          <p:nvSpPr>
            <p:cNvPr id="13" name="Rounded Rectangle 12"/>
            <p:cNvSpPr>
              <a:spLocks noChangeArrowheads="1"/>
            </p:cNvSpPr>
            <p:nvPr/>
          </p:nvSpPr>
          <p:spPr bwMode="auto">
            <a:xfrm>
              <a:off x="611889" y="5463175"/>
              <a:ext cx="8353603" cy="530524"/>
            </a:xfrm>
            <a:prstGeom prst="roundRect">
              <a:avLst>
                <a:gd name="adj" fmla="val 16667"/>
              </a:avLst>
            </a:prstGeom>
            <a:solidFill>
              <a:srgbClr val="1A4677"/>
            </a:solidFill>
            <a:ln w="25400">
              <a:solidFill>
                <a:srgbClr val="1A4677"/>
              </a:solidFill>
              <a:round/>
              <a:headEnd/>
              <a:tailEnd/>
            </a:ln>
            <a:effectLst>
              <a:outerShdw blurRad="50800" dist="38100" dir="5400000" algn="t" rotWithShape="0">
                <a:srgbClr val="808080">
                  <a:alpha val="39998"/>
                </a:srgbClr>
              </a:outerShdw>
            </a:effectLst>
          </p:spPr>
          <p:txBody>
            <a:bodyPr anchor="ctr"/>
            <a:lstStyle/>
            <a:p>
              <a:pPr>
                <a:defRPr/>
              </a:pPr>
              <a:endParaRPr lang="en-US" dirty="0">
                <a:solidFill>
                  <a:schemeClr val="lt1"/>
                </a:solidFill>
                <a:latin typeface="+mn-lt"/>
              </a:endParaRPr>
            </a:p>
          </p:txBody>
        </p:sp>
        <p:sp>
          <p:nvSpPr>
            <p:cNvPr id="14" name="TextBox 62"/>
            <p:cNvSpPr txBox="1">
              <a:spLocks noChangeArrowheads="1"/>
            </p:cNvSpPr>
            <p:nvPr/>
          </p:nvSpPr>
          <p:spPr bwMode="auto">
            <a:xfrm>
              <a:off x="608713" y="5554790"/>
              <a:ext cx="8356779" cy="327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zh-CN" altLang="en-US" dirty="0" smtClean="0">
                  <a:solidFill>
                    <a:schemeClr val="bg1"/>
                  </a:solidFill>
                  <a:ea typeface="ＭＳ Ｐゴシック" pitchFamily="34" charset="-128"/>
                </a:rPr>
                <a:t>封装兼容</a:t>
              </a:r>
              <a:endParaRPr lang="en-US" b="1" dirty="0">
                <a:solidFill>
                  <a:schemeClr val="bg1"/>
                </a:solidFill>
                <a:ea typeface="ＭＳ Ｐゴシック" pitchFamily="34" charset="-128"/>
              </a:endParaRPr>
            </a:p>
          </p:txBody>
        </p:sp>
      </p:grpSp>
      <p:grpSp>
        <p:nvGrpSpPr>
          <p:cNvPr id="15" name="Group 46"/>
          <p:cNvGrpSpPr>
            <a:grpSpLocks/>
          </p:cNvGrpSpPr>
          <p:nvPr/>
        </p:nvGrpSpPr>
        <p:grpSpPr bwMode="auto">
          <a:xfrm>
            <a:off x="6284262" y="5397917"/>
            <a:ext cx="2563092" cy="647703"/>
            <a:chOff x="608713" y="5463175"/>
            <a:chExt cx="8356779" cy="530524"/>
          </a:xfrm>
        </p:grpSpPr>
        <p:sp>
          <p:nvSpPr>
            <p:cNvPr id="16" name="Rounded Rectangle 15"/>
            <p:cNvSpPr>
              <a:spLocks noChangeArrowheads="1"/>
            </p:cNvSpPr>
            <p:nvPr/>
          </p:nvSpPr>
          <p:spPr bwMode="auto">
            <a:xfrm>
              <a:off x="611889" y="5463175"/>
              <a:ext cx="8353603" cy="530524"/>
            </a:xfrm>
            <a:prstGeom prst="roundRect">
              <a:avLst>
                <a:gd name="adj" fmla="val 16667"/>
              </a:avLst>
            </a:prstGeom>
            <a:solidFill>
              <a:srgbClr val="1A4677"/>
            </a:solidFill>
            <a:ln w="25400">
              <a:solidFill>
                <a:srgbClr val="1A4677"/>
              </a:solidFill>
              <a:round/>
              <a:headEnd/>
              <a:tailEnd/>
            </a:ln>
            <a:effectLst>
              <a:outerShdw blurRad="50800" dist="38100" dir="5400000" algn="t" rotWithShape="0">
                <a:srgbClr val="808080">
                  <a:alpha val="39998"/>
                </a:srgbClr>
              </a:outerShdw>
            </a:effectLst>
          </p:spPr>
          <p:txBody>
            <a:bodyPr anchor="ctr"/>
            <a:lstStyle/>
            <a:p>
              <a:pPr>
                <a:defRPr/>
              </a:pPr>
              <a:endParaRPr lang="en-US" dirty="0">
                <a:solidFill>
                  <a:schemeClr val="lt1"/>
                </a:solidFill>
                <a:latin typeface="+mn-lt"/>
              </a:endParaRPr>
            </a:p>
          </p:txBody>
        </p:sp>
        <p:sp>
          <p:nvSpPr>
            <p:cNvPr id="17" name="TextBox 62"/>
            <p:cNvSpPr txBox="1">
              <a:spLocks noChangeArrowheads="1"/>
            </p:cNvSpPr>
            <p:nvPr/>
          </p:nvSpPr>
          <p:spPr bwMode="auto">
            <a:xfrm>
              <a:off x="608713" y="5554790"/>
              <a:ext cx="8356779" cy="327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zh-CN" altLang="en-US" b="1" dirty="0" smtClean="0">
                  <a:solidFill>
                    <a:schemeClr val="bg1"/>
                  </a:solidFill>
                  <a:ea typeface="ＭＳ Ｐゴシック" pitchFamily="34" charset="-128"/>
                </a:rPr>
                <a:t>通用</a:t>
              </a:r>
              <a:r>
                <a:rPr lang="en-US" altLang="zh-CN" b="1" dirty="0" smtClean="0">
                  <a:solidFill>
                    <a:schemeClr val="bg1"/>
                  </a:solidFill>
                  <a:ea typeface="ＭＳ Ｐゴシック" pitchFamily="34" charset="-128"/>
                </a:rPr>
                <a:t>API</a:t>
              </a:r>
              <a:endParaRPr lang="en-US" b="1" dirty="0">
                <a:solidFill>
                  <a:schemeClr val="bg1"/>
                </a:solidFill>
                <a:ea typeface="ＭＳ Ｐゴシック" pitchFamily="34" charset="-128"/>
              </a:endParaRPr>
            </a:p>
          </p:txBody>
        </p:sp>
      </p:grpSp>
    </p:spTree>
    <p:extLst>
      <p:ext uri="{BB962C8B-B14F-4D97-AF65-F5344CB8AC3E}">
        <p14:creationId xmlns:p14="http://schemas.microsoft.com/office/powerpoint/2010/main" xmlns="" val="3225835739"/>
      </p:ext>
    </p:extLst>
  </p:cSld>
  <p:clrMapOvr>
    <a:masterClrMapping/>
  </p:clrMapOvr>
  <p:transition spd="med">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10"/>
          <p:cNvSpPr>
            <a:spLocks noGrp="1" noChangeArrowheads="1"/>
          </p:cNvSpPr>
          <p:nvPr>
            <p:ph type="ctrTitle"/>
          </p:nvPr>
        </p:nvSpPr>
        <p:spPr/>
        <p:txBody>
          <a:bodyPr/>
          <a:lstStyle/>
          <a:p>
            <a:r>
              <a:rPr lang="en-US" sz="3200" smtClean="0"/>
              <a:t>STP</a:t>
            </a:r>
          </a:p>
        </p:txBody>
      </p:sp>
    </p:spTree>
    <p:extLst>
      <p:ext uri="{BB962C8B-B14F-4D97-AF65-F5344CB8AC3E}">
        <p14:creationId xmlns:p14="http://schemas.microsoft.com/office/powerpoint/2010/main" xmlns="" val="3135962753"/>
      </p:ext>
    </p:extLst>
  </p:cSld>
  <p:clrMapOvr>
    <a:masterClrMapping/>
  </p:clrMapOvr>
  <p:transition spd="med">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zh-CN" altLang="en-US" sz="2800" smtClean="0">
                <a:ea typeface="宋体" charset="-122"/>
              </a:rPr>
              <a:t>目标</a:t>
            </a:r>
            <a:r>
              <a:rPr lang="en-US" sz="2800" smtClean="0"/>
              <a:t>: </a:t>
            </a:r>
            <a:r>
              <a:rPr lang="zh-CN" altLang="en-US" sz="2800" smtClean="0">
                <a:ea typeface="宋体" charset="-122"/>
              </a:rPr>
              <a:t>促进</a:t>
            </a:r>
            <a:r>
              <a:rPr lang="en-US" altLang="zh-CN" sz="2800" smtClean="0">
                <a:ea typeface="宋体" charset="-122"/>
              </a:rPr>
              <a:t>RFID</a:t>
            </a:r>
            <a:r>
              <a:rPr lang="zh-CN" altLang="en-US" sz="2800" smtClean="0">
                <a:ea typeface="宋体" charset="-122"/>
              </a:rPr>
              <a:t>规模化</a:t>
            </a:r>
            <a:endParaRPr lang="en-US" sz="2800" smtClean="0"/>
          </a:p>
        </p:txBody>
      </p:sp>
      <p:grpSp>
        <p:nvGrpSpPr>
          <p:cNvPr id="237571" name="Group 3"/>
          <p:cNvGrpSpPr>
            <a:grpSpLocks/>
          </p:cNvGrpSpPr>
          <p:nvPr/>
        </p:nvGrpSpPr>
        <p:grpSpPr bwMode="auto">
          <a:xfrm>
            <a:off x="920750" y="1163638"/>
            <a:ext cx="7262813" cy="1919287"/>
            <a:chOff x="580" y="999"/>
            <a:chExt cx="4575" cy="1209"/>
          </a:xfrm>
        </p:grpSpPr>
        <p:pic>
          <p:nvPicPr>
            <p:cNvPr id="237581" name="Picture 4" descr="motorola-3090-handheld-in-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9" y="1007"/>
              <a:ext cx="2106" cy="1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7582" name="Picture 5" descr="PICT022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0" y="999"/>
              <a:ext cx="2106" cy="1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7572" name="Group 6"/>
          <p:cNvGrpSpPr>
            <a:grpSpLocks/>
          </p:cNvGrpSpPr>
          <p:nvPr/>
        </p:nvGrpSpPr>
        <p:grpSpPr bwMode="auto">
          <a:xfrm>
            <a:off x="773113" y="3384550"/>
            <a:ext cx="7580312" cy="782638"/>
            <a:chOff x="487" y="2199"/>
            <a:chExt cx="4775" cy="493"/>
          </a:xfrm>
        </p:grpSpPr>
        <p:sp>
          <p:nvSpPr>
            <p:cNvPr id="237579" name="Rectangle 7"/>
            <p:cNvSpPr>
              <a:spLocks noChangeArrowheads="1"/>
            </p:cNvSpPr>
            <p:nvPr/>
          </p:nvSpPr>
          <p:spPr bwMode="auto">
            <a:xfrm>
              <a:off x="2969" y="2199"/>
              <a:ext cx="2293" cy="493"/>
            </a:xfrm>
            <a:prstGeom prst="rect">
              <a:avLst/>
            </a:prstGeom>
            <a:solidFill>
              <a:schemeClr val="tx2"/>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zh-CN" altLang="en-US" sz="1700">
                  <a:solidFill>
                    <a:schemeClr val="bg1"/>
                  </a:solidFill>
                  <a:ea typeface="PMingLiU" pitchFamily="18" charset="-120"/>
                </a:rPr>
                <a:t>提高</a:t>
              </a:r>
              <a:r>
                <a:rPr lang="en-US" altLang="zh-CN" sz="1700">
                  <a:solidFill>
                    <a:schemeClr val="bg1"/>
                  </a:solidFill>
                  <a:ea typeface="PMingLiU" pitchFamily="18" charset="-120"/>
                </a:rPr>
                <a:t>RFID</a:t>
              </a:r>
              <a:r>
                <a:rPr lang="zh-CN" altLang="en-US" sz="1700">
                  <a:solidFill>
                    <a:schemeClr val="bg1"/>
                  </a:solidFill>
                  <a:ea typeface="PMingLiU" pitchFamily="18" charset="-120"/>
                </a:rPr>
                <a:t>系统的效率</a:t>
              </a:r>
              <a:endParaRPr lang="en-US" sz="1700">
                <a:solidFill>
                  <a:schemeClr val="bg1"/>
                </a:solidFill>
                <a:ea typeface="PMingLiU" pitchFamily="18" charset="-120"/>
              </a:endParaRPr>
            </a:p>
          </p:txBody>
        </p:sp>
        <p:sp>
          <p:nvSpPr>
            <p:cNvPr id="237580" name="Rectangle 8"/>
            <p:cNvSpPr>
              <a:spLocks noChangeArrowheads="1"/>
            </p:cNvSpPr>
            <p:nvPr/>
          </p:nvSpPr>
          <p:spPr bwMode="auto">
            <a:xfrm>
              <a:off x="487" y="2199"/>
              <a:ext cx="2280" cy="493"/>
            </a:xfrm>
            <a:prstGeom prst="rect">
              <a:avLst/>
            </a:prstGeom>
            <a:solidFill>
              <a:schemeClr val="tx2"/>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zh-CN" altLang="en-US" sz="1700">
                  <a:solidFill>
                    <a:schemeClr val="bg1"/>
                  </a:solidFill>
                  <a:ea typeface="PMingLiU" pitchFamily="18" charset="-120"/>
                </a:rPr>
                <a:t>降低标签应用成本</a:t>
              </a:r>
              <a:endParaRPr lang="en-US" sz="1700">
                <a:solidFill>
                  <a:schemeClr val="bg1"/>
                </a:solidFill>
                <a:ea typeface="PMingLiU" pitchFamily="18" charset="-120"/>
              </a:endParaRPr>
            </a:p>
          </p:txBody>
        </p:sp>
      </p:grpSp>
      <p:grpSp>
        <p:nvGrpSpPr>
          <p:cNvPr id="237573" name="Group 9"/>
          <p:cNvGrpSpPr>
            <a:grpSpLocks/>
          </p:cNvGrpSpPr>
          <p:nvPr/>
        </p:nvGrpSpPr>
        <p:grpSpPr bwMode="auto">
          <a:xfrm>
            <a:off x="769938" y="4468813"/>
            <a:ext cx="7566025" cy="730250"/>
            <a:chOff x="485" y="2789"/>
            <a:chExt cx="4766" cy="460"/>
          </a:xfrm>
        </p:grpSpPr>
        <p:sp>
          <p:nvSpPr>
            <p:cNvPr id="237575" name="Rectangle 10"/>
            <p:cNvSpPr>
              <a:spLocks noChangeArrowheads="1"/>
            </p:cNvSpPr>
            <p:nvPr/>
          </p:nvSpPr>
          <p:spPr bwMode="auto">
            <a:xfrm>
              <a:off x="485" y="2789"/>
              <a:ext cx="1040" cy="460"/>
            </a:xfrm>
            <a:prstGeom prst="rect">
              <a:avLst/>
            </a:prstGeom>
            <a:solidFill>
              <a:schemeClr val="folHlink"/>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en-US" sz="1800">
                  <a:ea typeface="PMingLiU" pitchFamily="18" charset="-120"/>
                </a:rPr>
                <a:t>Monza</a:t>
              </a:r>
              <a:r>
                <a:rPr lang="en-US" sz="1400" baseline="30000">
                  <a:ea typeface="PMingLiU" pitchFamily="18" charset="-120"/>
                </a:rPr>
                <a:t>®</a:t>
              </a:r>
            </a:p>
            <a:p>
              <a:pPr algn="ctr"/>
              <a:r>
                <a:rPr lang="zh-CN" altLang="en-US" sz="900">
                  <a:ea typeface="PMingLiU" pitchFamily="18" charset="-120"/>
                </a:rPr>
                <a:t>标签芯片</a:t>
              </a:r>
              <a:endParaRPr lang="en-US" sz="900">
                <a:ea typeface="PMingLiU" pitchFamily="18" charset="-120"/>
              </a:endParaRPr>
            </a:p>
          </p:txBody>
        </p:sp>
        <p:sp>
          <p:nvSpPr>
            <p:cNvPr id="237576" name="Rectangle 11"/>
            <p:cNvSpPr>
              <a:spLocks noChangeArrowheads="1"/>
            </p:cNvSpPr>
            <p:nvPr/>
          </p:nvSpPr>
          <p:spPr bwMode="auto">
            <a:xfrm>
              <a:off x="1727" y="2789"/>
              <a:ext cx="1040" cy="460"/>
            </a:xfrm>
            <a:prstGeom prst="rect">
              <a:avLst/>
            </a:prstGeom>
            <a:solidFill>
              <a:schemeClr val="folHlink"/>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en-US" sz="1800">
                  <a:ea typeface="PMingLiU" pitchFamily="18" charset="-120"/>
                </a:rPr>
                <a:t>Speedway</a:t>
              </a:r>
              <a:r>
                <a:rPr lang="en-US" sz="1200" baseline="30000"/>
                <a:t>®</a:t>
              </a:r>
              <a:endParaRPr lang="en-US" sz="1200" baseline="30000">
                <a:ea typeface="PMingLiU" pitchFamily="18" charset="-120"/>
              </a:endParaRPr>
            </a:p>
            <a:p>
              <a:pPr algn="ctr"/>
              <a:r>
                <a:rPr lang="zh-CN" altLang="en-US" sz="1200">
                  <a:ea typeface="PMingLiU" pitchFamily="18" charset="-120"/>
                </a:rPr>
                <a:t>读写器</a:t>
              </a:r>
              <a:endParaRPr lang="en-US" sz="1200">
                <a:ea typeface="PMingLiU" pitchFamily="18" charset="-120"/>
              </a:endParaRPr>
            </a:p>
          </p:txBody>
        </p:sp>
        <p:sp>
          <p:nvSpPr>
            <p:cNvPr id="237577" name="Rectangle 12"/>
            <p:cNvSpPr>
              <a:spLocks noChangeArrowheads="1"/>
            </p:cNvSpPr>
            <p:nvPr/>
          </p:nvSpPr>
          <p:spPr bwMode="auto">
            <a:xfrm>
              <a:off x="2969" y="2789"/>
              <a:ext cx="1040" cy="460"/>
            </a:xfrm>
            <a:prstGeom prst="rect">
              <a:avLst/>
            </a:prstGeom>
            <a:solidFill>
              <a:schemeClr val="folHlink"/>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en-US" sz="1800">
                  <a:ea typeface="PMingLiU" pitchFamily="18" charset="-120"/>
                </a:rPr>
                <a:t>STP</a:t>
              </a:r>
              <a:r>
                <a:rPr lang="en-US" sz="1400">
                  <a:ea typeface="PMingLiU" pitchFamily="18" charset="-120"/>
                </a:rPr>
                <a:t>™</a:t>
              </a:r>
            </a:p>
            <a:p>
              <a:pPr algn="ctr"/>
              <a:r>
                <a:rPr lang="zh-CN" altLang="en-US" sz="1200">
                  <a:ea typeface="PMingLiU" pitchFamily="18" charset="-120"/>
                </a:rPr>
                <a:t>源标签平台</a:t>
              </a:r>
              <a:endParaRPr lang="en-US" sz="1200">
                <a:ea typeface="PMingLiU" pitchFamily="18" charset="-120"/>
              </a:endParaRPr>
            </a:p>
          </p:txBody>
        </p:sp>
        <p:sp>
          <p:nvSpPr>
            <p:cNvPr id="237578" name="Rectangle 13"/>
            <p:cNvSpPr>
              <a:spLocks noChangeArrowheads="1"/>
            </p:cNvSpPr>
            <p:nvPr/>
          </p:nvSpPr>
          <p:spPr bwMode="auto">
            <a:xfrm>
              <a:off x="4211" y="2789"/>
              <a:ext cx="1040" cy="460"/>
            </a:xfrm>
            <a:prstGeom prst="rect">
              <a:avLst/>
            </a:prstGeom>
            <a:solidFill>
              <a:schemeClr val="folHlink"/>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en-US" sz="1800">
                  <a:ea typeface="PMingLiU" pitchFamily="18" charset="-120"/>
                </a:rPr>
                <a:t>Indy</a:t>
              </a:r>
              <a:r>
                <a:rPr lang="en-US" sz="1400">
                  <a:ea typeface="PMingLiU" pitchFamily="18" charset="-120"/>
                </a:rPr>
                <a:t>™</a:t>
              </a:r>
            </a:p>
            <a:p>
              <a:pPr algn="ctr"/>
              <a:r>
                <a:rPr lang="zh-CN" altLang="en-US" sz="1000">
                  <a:ea typeface="PMingLiU" pitchFamily="18" charset="-120"/>
                </a:rPr>
                <a:t>读写器芯片</a:t>
              </a:r>
              <a:endParaRPr lang="en-US" sz="1000">
                <a:ea typeface="PMingLiU" pitchFamily="18" charset="-120"/>
              </a:endParaRPr>
            </a:p>
          </p:txBody>
        </p:sp>
      </p:grpSp>
      <p:sp>
        <p:nvSpPr>
          <p:cNvPr id="237574" name="AutoShape 18"/>
          <p:cNvSpPr>
            <a:spLocks noChangeArrowheads="1"/>
          </p:cNvSpPr>
          <p:nvPr/>
        </p:nvSpPr>
        <p:spPr bwMode="auto">
          <a:xfrm>
            <a:off x="769938" y="5502275"/>
            <a:ext cx="7583487" cy="620713"/>
          </a:xfrm>
          <a:prstGeom prst="leftRightArrow">
            <a:avLst>
              <a:gd name="adj1" fmla="val 67963"/>
              <a:gd name="adj2" fmla="val 51415"/>
            </a:avLst>
          </a:prstGeom>
          <a:solidFill>
            <a:schemeClr val="accent1"/>
          </a:solidFill>
          <a:ln>
            <a:noFill/>
          </a:ln>
          <a:extLst>
            <a:ext uri="{91240B29-F687-4F45-9708-019B960494DF}">
              <a14:hiddenLine xmlns:a14="http://schemas.microsoft.com/office/drawing/2010/main" xmlns="" w="19050" algn="ctr">
                <a:solidFill>
                  <a:srgbClr val="000000"/>
                </a:solidFill>
                <a:miter lim="800000"/>
                <a:headEnd/>
                <a:tailEnd type="none" w="lg" len="lg"/>
              </a14:hiddenLine>
            </a:ext>
          </a:extLst>
        </p:spPr>
        <p:txBody>
          <a:bodyPr lIns="64008" tIns="64008" rIns="64008" bIns="64008" anchor="ctr"/>
          <a:lstStyle/>
          <a:p>
            <a:pPr algn="ctr"/>
            <a:r>
              <a:rPr lang="zh-CN" altLang="en-US" sz="1800">
                <a:solidFill>
                  <a:schemeClr val="bg1"/>
                </a:solidFill>
                <a:ea typeface="PMingLiU" pitchFamily="18" charset="-120"/>
              </a:rPr>
              <a:t>基于</a:t>
            </a:r>
            <a:r>
              <a:rPr lang="en-US" sz="1800">
                <a:solidFill>
                  <a:schemeClr val="bg1"/>
                </a:solidFill>
                <a:ea typeface="PMingLiU" pitchFamily="18" charset="-120"/>
              </a:rPr>
              <a:t>Monza</a:t>
            </a:r>
            <a:r>
              <a:rPr lang="zh-CN" altLang="en-US" sz="1800">
                <a:solidFill>
                  <a:schemeClr val="bg1"/>
                </a:solidFill>
                <a:ea typeface="PMingLiU" pitchFamily="18" charset="-120"/>
              </a:rPr>
              <a:t>平台的增强功能</a:t>
            </a:r>
            <a:endParaRPr lang="en-US" sz="1600">
              <a:solidFill>
                <a:schemeClr val="bg1"/>
              </a:solidFill>
              <a:ea typeface="PMingLiU" pitchFamily="18" charset="-120"/>
            </a:endParaRPr>
          </a:p>
        </p:txBody>
      </p:sp>
    </p:spTree>
    <p:extLst>
      <p:ext uri="{BB962C8B-B14F-4D97-AF65-F5344CB8AC3E}">
        <p14:creationId xmlns:p14="http://schemas.microsoft.com/office/powerpoint/2010/main" xmlns="" val="90942302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zh-CN" altLang="en-US" dirty="0" smtClean="0"/>
              <a:t>市场领导力</a:t>
            </a:r>
            <a:endParaRPr lang="en-US" dirty="0" smtClean="0"/>
          </a:p>
        </p:txBody>
      </p:sp>
      <p:grpSp>
        <p:nvGrpSpPr>
          <p:cNvPr id="40963" name="Group 42"/>
          <p:cNvGrpSpPr>
            <a:grpSpLocks/>
          </p:cNvGrpSpPr>
          <p:nvPr/>
        </p:nvGrpSpPr>
        <p:grpSpPr bwMode="auto">
          <a:xfrm>
            <a:off x="6424578" y="969642"/>
            <a:ext cx="2319337" cy="1736725"/>
            <a:chOff x="308842" y="2685737"/>
            <a:chExt cx="2319942" cy="1737381"/>
          </a:xfrm>
        </p:grpSpPr>
        <p:grpSp>
          <p:nvGrpSpPr>
            <p:cNvPr id="40992" name="Group 2"/>
            <p:cNvGrpSpPr>
              <a:grpSpLocks/>
            </p:cNvGrpSpPr>
            <p:nvPr/>
          </p:nvGrpSpPr>
          <p:grpSpPr bwMode="auto">
            <a:xfrm>
              <a:off x="540529" y="3029580"/>
              <a:ext cx="1896745" cy="1263610"/>
              <a:chOff x="984971" y="3355849"/>
              <a:chExt cx="1896745" cy="1276476"/>
            </a:xfrm>
          </p:grpSpPr>
          <p:pic>
            <p:nvPicPr>
              <p:cNvPr id="40994" name="Picture 3" descr="V:\Communications\Photos\Indy\Indy_3chips\Indy_2000_1000_500.tif"/>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1176772" y="3355849"/>
                <a:ext cx="1513144" cy="568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5" name="Picture 13"/>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984971" y="4019573"/>
                <a:ext cx="1896745" cy="612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Rounded Rectangle 5"/>
            <p:cNvSpPr>
              <a:spLocks noChangeArrowheads="1"/>
            </p:cNvSpPr>
            <p:nvPr/>
          </p:nvSpPr>
          <p:spPr bwMode="auto">
            <a:xfrm>
              <a:off x="308842" y="2685737"/>
              <a:ext cx="2319942" cy="1737381"/>
            </a:xfrm>
            <a:prstGeom prst="roundRect">
              <a:avLst>
                <a:gd name="adj" fmla="val 6148"/>
              </a:avLst>
            </a:prstGeom>
            <a:noFill/>
            <a:ln w="25400">
              <a:solidFill>
                <a:srgbClr val="174274"/>
              </a:solidFill>
              <a:round/>
              <a:headEnd/>
              <a:tailEnd/>
            </a:ln>
            <a:effectLst>
              <a:outerShdw blurRad="50800" dist="38100" dir="8100000" algn="tr" rotWithShape="0">
                <a:srgbClr val="808080">
                  <a:alpha val="39998"/>
                </a:srgbClr>
              </a:outerShdw>
            </a:effectLst>
            <a:extLst>
              <a:ext uri="{909E8E84-426E-40DD-AFC4-6F175D3DCCD1}">
                <a14:hiddenFill xmlns:a14="http://schemas.microsoft.com/office/drawing/2010/main" xmlns="">
                  <a:solidFill>
                    <a:srgbClr val="FFFFFF"/>
                  </a:solidFill>
                </a14:hiddenFill>
              </a:ext>
            </a:extLst>
          </p:spPr>
          <p:txBody>
            <a:bodyPr anchor="ctr"/>
            <a:lstStyle/>
            <a:p>
              <a:pPr>
                <a:defRPr/>
              </a:pPr>
              <a:endParaRPr lang="en-US" dirty="0">
                <a:solidFill>
                  <a:schemeClr val="lt1"/>
                </a:solidFill>
                <a:latin typeface="+mn-lt"/>
              </a:endParaRPr>
            </a:p>
          </p:txBody>
        </p:sp>
      </p:grpSp>
      <p:pic>
        <p:nvPicPr>
          <p:cNvPr id="40990" name="Picture 13"/>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705087" y="1978035"/>
            <a:ext cx="1831494" cy="6125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1" name="Picture 4" descr="V:\Communications\Photos\Monza_Chip\Monza4\Monza4_all_chips_whitebackground.jpg"/>
          <p:cNvPicPr>
            <a:picLocks noChangeAspect="1" noChangeArrowheads="1"/>
          </p:cNvPicPr>
          <p:nvPr/>
        </p:nvPicPr>
        <p:blipFill>
          <a:blip r:embed="rId7" cstate="print">
            <a:extLst>
              <a:ext uri="{28A0092B-C50C-407E-A947-70E740481C1C}">
                <a14:useLocalDpi xmlns:a14="http://schemas.microsoft.com/office/drawing/2010/main" xmlns=""/>
              </a:ext>
            </a:extLst>
          </a:blip>
          <a:srcRect/>
          <a:stretch>
            <a:fillRect/>
          </a:stretch>
        </p:blipFill>
        <p:spPr bwMode="auto">
          <a:xfrm>
            <a:off x="826660" y="1253934"/>
            <a:ext cx="1605034" cy="674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Rounded Rectangle 41"/>
          <p:cNvSpPr>
            <a:spLocks noChangeArrowheads="1"/>
          </p:cNvSpPr>
          <p:nvPr/>
        </p:nvSpPr>
        <p:spPr bwMode="auto">
          <a:xfrm>
            <a:off x="390490" y="960117"/>
            <a:ext cx="2319338" cy="1754188"/>
          </a:xfrm>
          <a:prstGeom prst="roundRect">
            <a:avLst>
              <a:gd name="adj" fmla="val 5028"/>
            </a:avLst>
          </a:prstGeom>
          <a:noFill/>
          <a:ln w="25400">
            <a:solidFill>
              <a:srgbClr val="174274"/>
            </a:solidFill>
            <a:round/>
            <a:headEnd/>
            <a:tailEnd/>
          </a:ln>
          <a:effectLst>
            <a:outerShdw blurRad="50800" dist="38100" dir="2700000" algn="tl" rotWithShape="0">
              <a:srgbClr val="808080">
                <a:alpha val="39998"/>
              </a:srgbClr>
            </a:outerShdw>
          </a:effectLst>
          <a:extLst>
            <a:ext uri="{909E8E84-426E-40DD-AFC4-6F175D3DCCD1}">
              <a14:hiddenFill xmlns:a14="http://schemas.microsoft.com/office/drawing/2010/main" xmlns="">
                <a:solidFill>
                  <a:srgbClr val="FFFFFF"/>
                </a:solidFill>
              </a14:hiddenFill>
            </a:ext>
          </a:extLst>
        </p:spPr>
        <p:txBody>
          <a:bodyPr anchor="ctr"/>
          <a:lstStyle/>
          <a:p>
            <a:pPr>
              <a:defRPr/>
            </a:pPr>
            <a:endParaRPr lang="en-US" dirty="0">
              <a:solidFill>
                <a:schemeClr val="lt1"/>
              </a:solidFill>
              <a:latin typeface="+mn-lt"/>
            </a:endParaRPr>
          </a:p>
        </p:txBody>
      </p:sp>
      <p:grpSp>
        <p:nvGrpSpPr>
          <p:cNvPr id="40965" name="Group 16"/>
          <p:cNvGrpSpPr>
            <a:grpSpLocks/>
          </p:cNvGrpSpPr>
          <p:nvPr/>
        </p:nvGrpSpPr>
        <p:grpSpPr bwMode="auto">
          <a:xfrm>
            <a:off x="3020978" y="960117"/>
            <a:ext cx="3048000" cy="1749425"/>
            <a:chOff x="2948042" y="2806195"/>
            <a:chExt cx="3047743" cy="1749003"/>
          </a:xfrm>
        </p:grpSpPr>
        <p:grpSp>
          <p:nvGrpSpPr>
            <p:cNvPr id="40982" name="Group 3"/>
            <p:cNvGrpSpPr>
              <a:grpSpLocks/>
            </p:cNvGrpSpPr>
            <p:nvPr/>
          </p:nvGrpSpPr>
          <p:grpSpPr bwMode="auto">
            <a:xfrm>
              <a:off x="3082406" y="2897824"/>
              <a:ext cx="2794000" cy="1522412"/>
              <a:chOff x="3287712" y="3109913"/>
              <a:chExt cx="2794000" cy="1522412"/>
            </a:xfrm>
          </p:grpSpPr>
          <p:pic>
            <p:nvPicPr>
              <p:cNvPr id="40984" name="Picture 2" descr="C:\Documents and Settings\phorton\Desktop\Antennas_Products.jpg"/>
              <p:cNvPicPr>
                <a:picLocks noChangeAspect="1" noChangeArrowheads="1"/>
              </p:cNvPicPr>
              <p:nvPr/>
            </p:nvPicPr>
            <p:blipFill>
              <a:blip r:embed="rId8" cstate="print">
                <a:extLst>
                  <a:ext uri="{28A0092B-C50C-407E-A947-70E740481C1C}">
                    <a14:useLocalDpi xmlns:a14="http://schemas.microsoft.com/office/drawing/2010/main" xmlns=""/>
                  </a:ext>
                </a:extLst>
              </a:blip>
              <a:srcRect/>
              <a:stretch>
                <a:fillRect/>
              </a:stretch>
            </p:blipFill>
            <p:spPr bwMode="auto">
              <a:xfrm>
                <a:off x="4634548" y="3206891"/>
                <a:ext cx="1200548" cy="774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85" name="Picture 6" descr="V:\Communications\Photos\Speedway_Revolution\R420\speed4downwht.layers.tif"/>
              <p:cNvPicPr>
                <a:picLocks noChangeAspect="1" noChangeArrowheads="1"/>
              </p:cNvPicPr>
              <p:nvPr/>
            </p:nvPicPr>
            <p:blipFill>
              <a:blip r:embed="rId9" cstate="print">
                <a:extLst>
                  <a:ext uri="{28A0092B-C50C-407E-A947-70E740481C1C}">
                    <a14:useLocalDpi xmlns:a14="http://schemas.microsoft.com/office/drawing/2010/main" xmlns=""/>
                  </a:ext>
                </a:extLst>
              </a:blip>
              <a:srcRect/>
              <a:stretch>
                <a:fillRect/>
              </a:stretch>
            </p:blipFill>
            <p:spPr bwMode="auto">
              <a:xfrm>
                <a:off x="3962348" y="3327904"/>
                <a:ext cx="620664" cy="53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86" name="Picture 7" descr="V:\Communications\Photos\Speedway_xPortal\Older Versions\Speedway_xPortal_whitebackground.jpg"/>
              <p:cNvPicPr>
                <a:picLocks noChangeAspect="1" noChangeArrowheads="1"/>
              </p:cNvPicPr>
              <p:nvPr/>
            </p:nvPicPr>
            <p:blipFill>
              <a:blip r:embed="rId10" cstate="print">
                <a:extLst>
                  <a:ext uri="{28A0092B-C50C-407E-A947-70E740481C1C}">
                    <a14:useLocalDpi xmlns:a14="http://schemas.microsoft.com/office/drawing/2010/main" xmlns=""/>
                  </a:ext>
                </a:extLst>
              </a:blip>
              <a:srcRect/>
              <a:stretch>
                <a:fillRect/>
              </a:stretch>
            </p:blipFill>
            <p:spPr bwMode="auto">
              <a:xfrm>
                <a:off x="3522152" y="3109913"/>
                <a:ext cx="310513" cy="860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87" name="Picture 13"/>
              <p:cNvPicPr>
                <a:picLocks noChangeAspect="1" noChangeArrowheads="1"/>
              </p:cNvPicPr>
              <p:nvPr/>
            </p:nvPicPr>
            <p:blipFill>
              <a:blip r:embed="rId11" cstate="print">
                <a:extLst>
                  <a:ext uri="{28A0092B-C50C-407E-A947-70E740481C1C}">
                    <a14:useLocalDpi xmlns:a14="http://schemas.microsoft.com/office/drawing/2010/main" xmlns=""/>
                  </a:ext>
                </a:extLst>
              </a:blip>
              <a:srcRect/>
              <a:stretch>
                <a:fillRect/>
              </a:stretch>
            </p:blipFill>
            <p:spPr bwMode="auto">
              <a:xfrm>
                <a:off x="3287712" y="4019573"/>
                <a:ext cx="2794000" cy="612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Rounded Rectangle 43"/>
            <p:cNvSpPr>
              <a:spLocks noChangeArrowheads="1"/>
            </p:cNvSpPr>
            <p:nvPr/>
          </p:nvSpPr>
          <p:spPr bwMode="auto">
            <a:xfrm>
              <a:off x="2948042" y="2806195"/>
              <a:ext cx="3047743" cy="1749003"/>
            </a:xfrm>
            <a:prstGeom prst="roundRect">
              <a:avLst>
                <a:gd name="adj" fmla="val 3977"/>
              </a:avLst>
            </a:prstGeom>
            <a:noFill/>
            <a:ln w="25400">
              <a:solidFill>
                <a:srgbClr val="174274"/>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defRPr/>
              </a:pPr>
              <a:endParaRPr lang="en-US" dirty="0">
                <a:solidFill>
                  <a:schemeClr val="lt1"/>
                </a:solidFill>
                <a:latin typeface="+mn-lt"/>
              </a:endParaRPr>
            </a:p>
          </p:txBody>
        </p:sp>
      </p:grpSp>
      <p:sp>
        <p:nvSpPr>
          <p:cNvPr id="50" name="Rounded Rectangle 49"/>
          <p:cNvSpPr>
            <a:spLocks noChangeArrowheads="1"/>
          </p:cNvSpPr>
          <p:nvPr/>
        </p:nvSpPr>
        <p:spPr bwMode="auto">
          <a:xfrm>
            <a:off x="382553" y="5376766"/>
            <a:ext cx="8353425" cy="530225"/>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dirty="0" smtClean="0">
                <a:solidFill>
                  <a:schemeClr val="lt1"/>
                </a:solidFill>
                <a:latin typeface="+mn-lt"/>
              </a:rPr>
              <a:t>业界最广泛的</a:t>
            </a:r>
            <a:r>
              <a:rPr lang="en-US" altLang="zh-CN" dirty="0" smtClean="0">
                <a:solidFill>
                  <a:schemeClr val="lt1"/>
                </a:solidFill>
                <a:latin typeface="+mn-lt"/>
              </a:rPr>
              <a:t>RFID</a:t>
            </a:r>
            <a:r>
              <a:rPr lang="zh-CN" altLang="en-US" dirty="0" smtClean="0">
                <a:solidFill>
                  <a:schemeClr val="lt1"/>
                </a:solidFill>
                <a:latin typeface="+mn-lt"/>
              </a:rPr>
              <a:t>应用平台</a:t>
            </a:r>
            <a:endParaRPr lang="en-US" dirty="0">
              <a:solidFill>
                <a:schemeClr val="lt1"/>
              </a:solidFill>
              <a:latin typeface="+mn-lt"/>
            </a:endParaRPr>
          </a:p>
        </p:txBody>
      </p:sp>
      <p:sp>
        <p:nvSpPr>
          <p:cNvPr id="40971" name="Rectangle 1"/>
          <p:cNvSpPr>
            <a:spLocks noChangeArrowheads="1"/>
          </p:cNvSpPr>
          <p:nvPr/>
        </p:nvSpPr>
        <p:spPr bwMode="auto">
          <a:xfrm>
            <a:off x="325438" y="5931364"/>
            <a:ext cx="5551487"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200" dirty="0">
                <a:solidFill>
                  <a:schemeClr val="bg2"/>
                </a:solidFill>
              </a:rPr>
              <a:t>Market shares calculated by VDC Research Group based on 2011 </a:t>
            </a:r>
            <a:r>
              <a:rPr lang="en-US" sz="1200" dirty="0" smtClean="0">
                <a:solidFill>
                  <a:schemeClr val="bg2"/>
                </a:solidFill>
              </a:rPr>
              <a:t>data</a:t>
            </a:r>
            <a:endParaRPr lang="en-US" sz="1200" dirty="0">
              <a:solidFill>
                <a:schemeClr val="bg2"/>
              </a:solidFill>
            </a:endParaRPr>
          </a:p>
        </p:txBody>
      </p:sp>
      <p:sp>
        <p:nvSpPr>
          <p:cNvPr id="34" name="Rounded Rectangle 33"/>
          <p:cNvSpPr>
            <a:spLocks noChangeArrowheads="1"/>
          </p:cNvSpPr>
          <p:nvPr/>
        </p:nvSpPr>
        <p:spPr bwMode="auto">
          <a:xfrm>
            <a:off x="6418263" y="4491129"/>
            <a:ext cx="2319337" cy="617275"/>
          </a:xfrm>
          <a:prstGeom prst="roundRect">
            <a:avLst>
              <a:gd name="adj" fmla="val 11412"/>
            </a:avLst>
          </a:prstGeom>
          <a:solidFill>
            <a:schemeClr val="bg2">
              <a:lumMod val="50000"/>
            </a:schemeClr>
          </a:solidFill>
          <a:ln>
            <a:headEnd/>
            <a:tailEnd/>
          </a:ln>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dirty="0" smtClean="0">
                <a:solidFill>
                  <a:schemeClr val="lt1"/>
                </a:solidFill>
                <a:latin typeface="Arial"/>
                <a:ea typeface="+mn-ea"/>
                <a:cs typeface="Arial"/>
              </a:rPr>
              <a:t>#1</a:t>
            </a:r>
            <a:r>
              <a:rPr lang="zh-CN" altLang="en-US" dirty="0"/>
              <a:t>市场占有率</a:t>
            </a:r>
            <a:endParaRPr lang="en-US" dirty="0"/>
          </a:p>
        </p:txBody>
      </p:sp>
      <p:sp>
        <p:nvSpPr>
          <p:cNvPr id="35" name="Rounded Rectangle 34"/>
          <p:cNvSpPr>
            <a:spLocks noChangeArrowheads="1"/>
          </p:cNvSpPr>
          <p:nvPr/>
        </p:nvSpPr>
        <p:spPr bwMode="auto">
          <a:xfrm>
            <a:off x="3017838" y="4495893"/>
            <a:ext cx="3048000" cy="615858"/>
          </a:xfrm>
          <a:prstGeom prst="roundRect">
            <a:avLst>
              <a:gd name="adj" fmla="val 12106"/>
            </a:avLst>
          </a:prstGeom>
          <a:solidFill>
            <a:schemeClr val="bg2">
              <a:lumMod val="50000"/>
            </a:schemeClr>
          </a:solidFill>
          <a:ln>
            <a:headEnd/>
            <a:tailEnd/>
          </a:ln>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dirty="0" smtClean="0">
                <a:solidFill>
                  <a:schemeClr val="lt1"/>
                </a:solidFill>
                <a:latin typeface="Arial"/>
                <a:ea typeface="+mn-ea"/>
                <a:cs typeface="Arial"/>
              </a:rPr>
              <a:t>#1</a:t>
            </a:r>
            <a:r>
              <a:rPr lang="zh-CN" altLang="en-US" dirty="0"/>
              <a:t>市场占有率</a:t>
            </a:r>
            <a:endParaRPr lang="en-US" dirty="0"/>
          </a:p>
        </p:txBody>
      </p:sp>
      <p:sp>
        <p:nvSpPr>
          <p:cNvPr id="36" name="Rounded Rectangle 35"/>
          <p:cNvSpPr>
            <a:spLocks noChangeArrowheads="1"/>
          </p:cNvSpPr>
          <p:nvPr/>
        </p:nvSpPr>
        <p:spPr bwMode="auto">
          <a:xfrm>
            <a:off x="387350" y="4500655"/>
            <a:ext cx="2319338" cy="615859"/>
          </a:xfrm>
          <a:prstGeom prst="roundRect">
            <a:avLst>
              <a:gd name="adj" fmla="val 9662"/>
            </a:avLst>
          </a:prstGeom>
          <a:solidFill>
            <a:schemeClr val="bg2">
              <a:lumMod val="50000"/>
            </a:schemeClr>
          </a:solidFill>
          <a:ln>
            <a:headEnd/>
            <a:tailEnd/>
          </a:ln>
        </p:spPr>
        <p:style>
          <a:lnRef idx="0">
            <a:schemeClr val="accent4"/>
          </a:lnRef>
          <a:fillRef idx="3">
            <a:schemeClr val="accent4"/>
          </a:fillRef>
          <a:effectRef idx="3">
            <a:schemeClr val="accent4"/>
          </a:effectRef>
          <a:fontRef idx="minor">
            <a:schemeClr val="lt1"/>
          </a:fontRef>
        </p:style>
        <p:txBody>
          <a:bodyPr anchor="ctr"/>
          <a:lstStyle/>
          <a:p>
            <a:pPr algn="ctr" eaLnBrk="0" hangingPunct="0">
              <a:spcBef>
                <a:spcPct val="10000"/>
              </a:spcBef>
              <a:buClr>
                <a:srgbClr val="CC3333"/>
              </a:buClr>
              <a:buFont typeface="Tahoma" pitchFamily="34" charset="0"/>
              <a:buNone/>
              <a:defRPr/>
            </a:pPr>
            <a:r>
              <a:rPr lang="en-US" dirty="0" smtClean="0">
                <a:solidFill>
                  <a:schemeClr val="lt1"/>
                </a:solidFill>
                <a:latin typeface="Arial"/>
                <a:ea typeface="+mn-ea"/>
                <a:cs typeface="Arial"/>
              </a:rPr>
              <a:t>#1 </a:t>
            </a:r>
            <a:r>
              <a:rPr lang="zh-CN" altLang="en-US" dirty="0">
                <a:latin typeface="Arial"/>
                <a:cs typeface="Arial"/>
              </a:rPr>
              <a:t>市</a:t>
            </a:r>
            <a:r>
              <a:rPr lang="zh-CN" altLang="en-US" dirty="0" smtClean="0">
                <a:latin typeface="Arial"/>
                <a:cs typeface="Arial"/>
              </a:rPr>
              <a:t>场占有率</a:t>
            </a:r>
            <a:endParaRPr lang="en-US" dirty="0">
              <a:solidFill>
                <a:schemeClr val="lt1"/>
              </a:solidFill>
              <a:latin typeface="Arial"/>
              <a:ea typeface="+mn-ea"/>
              <a:cs typeface="Arial"/>
            </a:endParaRPr>
          </a:p>
        </p:txBody>
      </p:sp>
      <p:graphicFrame>
        <p:nvGraphicFramePr>
          <p:cNvPr id="25" name="Chart 2"/>
          <p:cNvGraphicFramePr>
            <a:graphicFrameLocks/>
          </p:cNvGraphicFramePr>
          <p:nvPr>
            <p:extLst>
              <p:ext uri="{D42A27DB-BD31-4B8C-83A1-F6EECF244321}">
                <p14:modId xmlns:p14="http://schemas.microsoft.com/office/powerpoint/2010/main" xmlns="" val="627479278"/>
              </p:ext>
            </p:extLst>
          </p:nvPr>
        </p:nvGraphicFramePr>
        <p:xfrm>
          <a:off x="67501" y="2677415"/>
          <a:ext cx="2343150" cy="1809750"/>
        </p:xfrm>
        <a:graphic>
          <a:graphicData uri="http://schemas.openxmlformats.org/presentationml/2006/ole">
            <p:oleObj spid="_x0000_s21798" name="Worksheet" r:id="rId12" imgW="2571649" imgH="1962068" progId="Excel.Sheet.8">
              <p:embed/>
            </p:oleObj>
          </a:graphicData>
        </a:graphic>
      </p:graphicFrame>
      <p:pic>
        <p:nvPicPr>
          <p:cNvPr id="26" name="Picture 2"/>
          <p:cNvPicPr>
            <a:picLocks noChangeAspect="1"/>
          </p:cNvPicPr>
          <p:nvPr/>
        </p:nvPicPr>
        <p:blipFill>
          <a:blip r:embed="rId13" cstate="print">
            <a:extLst>
              <a:ext uri="{28A0092B-C50C-407E-A947-70E740481C1C}">
                <a14:useLocalDpi xmlns:a14="http://schemas.microsoft.com/office/drawing/2010/main" xmlns=""/>
              </a:ext>
            </a:extLst>
          </a:blip>
          <a:srcRect/>
          <a:stretch>
            <a:fillRect/>
          </a:stretch>
        </p:blipFill>
        <p:spPr bwMode="auto">
          <a:xfrm>
            <a:off x="980844" y="3628592"/>
            <a:ext cx="720725" cy="298450"/>
          </a:xfrm>
          <a:prstGeom prst="rect">
            <a:avLst/>
          </a:prstGeom>
          <a:noFill/>
          <a:ln>
            <a:noFill/>
          </a:ln>
          <a:effectLst>
            <a:outerShdw blurRad="50800" dist="38100" dir="2700000" algn="tl" rotWithShape="0">
              <a:srgbClr val="000000">
                <a:alpha val="2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9" name="Chart 24"/>
          <p:cNvGraphicFramePr>
            <a:graphicFrameLocks/>
          </p:cNvGraphicFramePr>
          <p:nvPr>
            <p:extLst>
              <p:ext uri="{D42A27DB-BD31-4B8C-83A1-F6EECF244321}">
                <p14:modId xmlns:p14="http://schemas.microsoft.com/office/powerpoint/2010/main" xmlns="" val="795205004"/>
              </p:ext>
            </p:extLst>
          </p:nvPr>
        </p:nvGraphicFramePr>
        <p:xfrm>
          <a:off x="6077844" y="2677415"/>
          <a:ext cx="2498725" cy="1827212"/>
        </p:xfrm>
        <a:graphic>
          <a:graphicData uri="http://schemas.openxmlformats.org/presentationml/2006/ole">
            <p:oleObj spid="_x0000_s21799" name="Worksheet" r:id="rId14" imgW="2705167" imgH="1914516" progId="Excel.Sheet.8">
              <p:embed/>
            </p:oleObj>
          </a:graphicData>
        </a:graphic>
      </p:graphicFrame>
      <p:pic>
        <p:nvPicPr>
          <p:cNvPr id="30" name="Picture 2"/>
          <p:cNvPicPr>
            <a:picLocks noChangeAspect="1"/>
          </p:cNvPicPr>
          <p:nvPr/>
        </p:nvPicPr>
        <p:blipFill>
          <a:blip r:embed="rId15" cstate="print">
            <a:extLst>
              <a:ext uri="{28A0092B-C50C-407E-A947-70E740481C1C}">
                <a14:useLocalDpi xmlns:a14="http://schemas.microsoft.com/office/drawing/2010/main" xmlns=""/>
              </a:ext>
            </a:extLst>
          </a:blip>
          <a:srcRect/>
          <a:stretch>
            <a:fillRect/>
          </a:stretch>
        </p:blipFill>
        <p:spPr bwMode="auto">
          <a:xfrm>
            <a:off x="6995948" y="3663112"/>
            <a:ext cx="835717" cy="344626"/>
          </a:xfrm>
          <a:prstGeom prst="rect">
            <a:avLst/>
          </a:prstGeom>
          <a:noFill/>
          <a:ln>
            <a:noFill/>
          </a:ln>
          <a:effectLst>
            <a:outerShdw blurRad="50800" dist="38100" dir="2700000" algn="tl" rotWithShape="0">
              <a:srgbClr val="000000">
                <a:alpha val="2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2" name="Chart 23"/>
          <p:cNvGraphicFramePr>
            <a:graphicFrameLocks/>
          </p:cNvGraphicFramePr>
          <p:nvPr>
            <p:extLst>
              <p:ext uri="{D42A27DB-BD31-4B8C-83A1-F6EECF244321}">
                <p14:modId xmlns:p14="http://schemas.microsoft.com/office/powerpoint/2010/main" xmlns="" val="2342926149"/>
              </p:ext>
            </p:extLst>
          </p:nvPr>
        </p:nvGraphicFramePr>
        <p:xfrm>
          <a:off x="3007551" y="2677415"/>
          <a:ext cx="2524125" cy="1820862"/>
        </p:xfrm>
        <a:graphic>
          <a:graphicData uri="http://schemas.openxmlformats.org/presentationml/2006/ole">
            <p:oleObj spid="_x0000_s21800" name="Worksheet" r:id="rId16" imgW="2705167" imgH="1914516" progId="Excel.Sheet.8">
              <p:embed/>
            </p:oleObj>
          </a:graphicData>
        </a:graphic>
      </p:graphicFrame>
      <p:pic>
        <p:nvPicPr>
          <p:cNvPr id="33" name="Picture 5"/>
          <p:cNvPicPr>
            <a:picLocks noChangeAspect="1"/>
          </p:cNvPicPr>
          <p:nvPr/>
        </p:nvPicPr>
        <p:blipFill>
          <a:blip r:embed="rId17" cstate="print">
            <a:extLst>
              <a:ext uri="{28A0092B-C50C-407E-A947-70E740481C1C}">
                <a14:useLocalDpi xmlns:a14="http://schemas.microsoft.com/office/drawing/2010/main" xmlns=""/>
              </a:ext>
            </a:extLst>
          </a:blip>
          <a:srcRect/>
          <a:stretch>
            <a:fillRect/>
          </a:stretch>
        </p:blipFill>
        <p:spPr bwMode="auto">
          <a:xfrm>
            <a:off x="3669538" y="3640477"/>
            <a:ext cx="531813"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AutoShape 82"/>
          <p:cNvSpPr>
            <a:spLocks noChangeArrowheads="1"/>
          </p:cNvSpPr>
          <p:nvPr/>
        </p:nvSpPr>
        <p:spPr bwMode="auto">
          <a:xfrm>
            <a:off x="3975926" y="3834152"/>
            <a:ext cx="771525" cy="334963"/>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round/>
                <a:headEnd/>
                <a:tailEnd type="none" w="lg" len="lg"/>
              </a14:hiddenLine>
            </a:ext>
          </a:extLst>
        </p:spPr>
        <p:txBody>
          <a:bodyPr lIns="64008" tIns="36000" rIns="64008" bIns="36000" anchor="ctr"/>
          <a:lstStyle/>
          <a:p>
            <a:pPr marL="271463" indent="-271463" algn="ctr" eaLnBrk="0" hangingPunct="0">
              <a:spcBef>
                <a:spcPct val="40000"/>
              </a:spcBef>
              <a:buClr>
                <a:srgbClr val="CC3333"/>
              </a:buClr>
              <a:buFont typeface="Tahoma" charset="0"/>
              <a:buNone/>
            </a:pPr>
            <a:r>
              <a:rPr lang="en-US" sz="1200" dirty="0">
                <a:solidFill>
                  <a:schemeClr val="bg1"/>
                </a:solidFill>
              </a:rPr>
              <a:t>40%</a:t>
            </a:r>
          </a:p>
        </p:txBody>
      </p:sp>
      <p:pic>
        <p:nvPicPr>
          <p:cNvPr id="39" name="Picture 2"/>
          <p:cNvPicPr>
            <a:picLocks noChangeAspect="1"/>
          </p:cNvPicPr>
          <p:nvPr/>
        </p:nvPicPr>
        <p:blipFill>
          <a:blip r:embed="rId15" cstate="print">
            <a:extLst>
              <a:ext uri="{28A0092B-C50C-407E-A947-70E740481C1C}">
                <a14:useLocalDpi xmlns:a14="http://schemas.microsoft.com/office/drawing/2010/main" xmlns=""/>
              </a:ext>
            </a:extLst>
          </a:blip>
          <a:srcRect/>
          <a:stretch>
            <a:fillRect/>
          </a:stretch>
        </p:blipFill>
        <p:spPr bwMode="auto">
          <a:xfrm>
            <a:off x="4207898" y="3245042"/>
            <a:ext cx="769937" cy="317500"/>
          </a:xfrm>
          <a:prstGeom prst="rect">
            <a:avLst/>
          </a:prstGeom>
          <a:noFill/>
          <a:ln>
            <a:noFill/>
          </a:ln>
          <a:effectLst>
            <a:outerShdw blurRad="50800" dist="38100" dir="2700000" algn="tl" rotWithShape="0">
              <a:srgbClr val="000000">
                <a:alpha val="2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1833726" y="3329519"/>
            <a:ext cx="1040068" cy="830997"/>
          </a:xfrm>
          <a:prstGeom prst="rect">
            <a:avLst/>
          </a:prstGeom>
          <a:noFill/>
        </p:spPr>
        <p:txBody>
          <a:bodyPr wrap="none" rtlCol="0">
            <a:spAutoFit/>
          </a:bodyPr>
          <a:lstStyle/>
          <a:p>
            <a:pPr algn="ctr"/>
            <a:r>
              <a:rPr lang="en-US" sz="2400" dirty="0" smtClean="0"/>
              <a:t>74%</a:t>
            </a:r>
            <a:br>
              <a:rPr lang="en-US" sz="2400" dirty="0" smtClean="0"/>
            </a:br>
            <a:r>
              <a:rPr lang="en-US" sz="2400" dirty="0" smtClean="0"/>
              <a:t>Share</a:t>
            </a:r>
            <a:endParaRPr lang="en-US" sz="2400" dirty="0"/>
          </a:p>
        </p:txBody>
      </p:sp>
      <p:sp>
        <p:nvSpPr>
          <p:cNvPr id="40" name="TextBox 39"/>
          <p:cNvSpPr txBox="1"/>
          <p:nvPr/>
        </p:nvSpPr>
        <p:spPr>
          <a:xfrm>
            <a:off x="4902621" y="3329519"/>
            <a:ext cx="1040068" cy="830997"/>
          </a:xfrm>
          <a:prstGeom prst="rect">
            <a:avLst/>
          </a:prstGeom>
          <a:noFill/>
        </p:spPr>
        <p:txBody>
          <a:bodyPr wrap="none" rtlCol="0">
            <a:spAutoFit/>
          </a:bodyPr>
          <a:lstStyle/>
          <a:p>
            <a:pPr algn="ctr"/>
            <a:r>
              <a:rPr lang="en-US" sz="2400" dirty="0" smtClean="0"/>
              <a:t>39%</a:t>
            </a:r>
            <a:br>
              <a:rPr lang="en-US" sz="2400" dirty="0" smtClean="0"/>
            </a:br>
            <a:r>
              <a:rPr lang="en-US" sz="2400" dirty="0" smtClean="0"/>
              <a:t>Share</a:t>
            </a:r>
            <a:endParaRPr lang="en-US" sz="2400" dirty="0"/>
          </a:p>
        </p:txBody>
      </p:sp>
      <p:sp>
        <p:nvSpPr>
          <p:cNvPr id="41" name="TextBox 40"/>
          <p:cNvSpPr txBox="1"/>
          <p:nvPr/>
        </p:nvSpPr>
        <p:spPr>
          <a:xfrm>
            <a:off x="7933686" y="3329519"/>
            <a:ext cx="1040068" cy="830997"/>
          </a:xfrm>
          <a:prstGeom prst="rect">
            <a:avLst/>
          </a:prstGeom>
          <a:noFill/>
        </p:spPr>
        <p:txBody>
          <a:bodyPr wrap="none" rtlCol="0">
            <a:spAutoFit/>
          </a:bodyPr>
          <a:lstStyle/>
          <a:p>
            <a:pPr algn="ctr"/>
            <a:r>
              <a:rPr lang="en-US" sz="2400" dirty="0" smtClean="0"/>
              <a:t>82%</a:t>
            </a:r>
            <a:br>
              <a:rPr lang="en-US" sz="2400" dirty="0" smtClean="0"/>
            </a:br>
            <a:r>
              <a:rPr lang="en-US" sz="2400" dirty="0" smtClean="0"/>
              <a:t>Share</a:t>
            </a:r>
            <a:endParaRPr lang="en-US" sz="2400" dirty="0"/>
          </a:p>
        </p:txBody>
      </p:sp>
    </p:spTree>
    <p:extLst>
      <p:ext uri="{BB962C8B-B14F-4D97-AF65-F5344CB8AC3E}">
        <p14:creationId xmlns:p14="http://schemas.microsoft.com/office/powerpoint/2010/main" xmlns="" val="399271898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mtClean="0">
                <a:ea typeface="宋体" charset="-122"/>
              </a:rPr>
              <a:t>天线增益的单位转换</a:t>
            </a:r>
            <a:endParaRPr lang="en-US" smtClean="0"/>
          </a:p>
        </p:txBody>
      </p:sp>
      <p:sp>
        <p:nvSpPr>
          <p:cNvPr id="15363" name="Rectangle 3"/>
          <p:cNvSpPr>
            <a:spLocks noGrp="1" noChangeArrowheads="1"/>
          </p:cNvSpPr>
          <p:nvPr>
            <p:ph type="body" idx="1"/>
          </p:nvPr>
        </p:nvSpPr>
        <p:spPr>
          <a:xfrm>
            <a:off x="457200" y="836613"/>
            <a:ext cx="5103813" cy="5213350"/>
          </a:xfrm>
        </p:spPr>
        <p:txBody>
          <a:bodyPr/>
          <a:lstStyle/>
          <a:p>
            <a:pPr eaLnBrk="1" hangingPunct="1"/>
            <a:r>
              <a:rPr lang="zh-CN" altLang="en-US" dirty="0" smtClean="0">
                <a:ea typeface="宋体" charset="-122"/>
              </a:rPr>
              <a:t>线极化天线增益用</a:t>
            </a:r>
            <a:r>
              <a:rPr lang="en-US" dirty="0" err="1" smtClean="0"/>
              <a:t>dBi</a:t>
            </a:r>
            <a:endParaRPr lang="en-US" dirty="0" smtClean="0"/>
          </a:p>
          <a:p>
            <a:pPr lvl="1" eaLnBrk="1" hangingPunct="1"/>
            <a:r>
              <a:rPr lang="zh-CN" altLang="en-US" dirty="0" smtClean="0">
                <a:ea typeface="宋体" charset="-122"/>
              </a:rPr>
              <a:t>相对于点圆天线的增益量</a:t>
            </a:r>
            <a:r>
              <a:rPr lang="zh-CN" altLang="en-US" i="1" dirty="0" smtClean="0">
                <a:ea typeface="宋体" charset="-122"/>
              </a:rPr>
              <a:t> </a:t>
            </a:r>
            <a:endParaRPr lang="en-US" altLang="zh-CN" i="1" dirty="0" smtClean="0">
              <a:ea typeface="宋体" charset="-122"/>
            </a:endParaRPr>
          </a:p>
          <a:p>
            <a:pPr lvl="1" eaLnBrk="1" hangingPunct="1"/>
            <a:endParaRPr lang="en-US" i="1" dirty="0" smtClean="0"/>
          </a:p>
          <a:p>
            <a:pPr eaLnBrk="1" hangingPunct="1"/>
            <a:r>
              <a:rPr lang="zh-CN" altLang="en-US" dirty="0" smtClean="0">
                <a:ea typeface="宋体" charset="-122"/>
              </a:rPr>
              <a:t>圆极化天线增益用</a:t>
            </a:r>
            <a:r>
              <a:rPr lang="en-US" dirty="0" err="1" smtClean="0"/>
              <a:t>dBiC</a:t>
            </a:r>
            <a:endParaRPr lang="en-US" dirty="0" smtClean="0"/>
          </a:p>
          <a:p>
            <a:pPr lvl="1" eaLnBrk="1" hangingPunct="1"/>
            <a:r>
              <a:rPr lang="en-US" dirty="0" err="1" smtClean="0"/>
              <a:t>dBi</a:t>
            </a:r>
            <a:r>
              <a:rPr lang="en-US" altLang="zh-CN" dirty="0" err="1" smtClean="0">
                <a:ea typeface="宋体" charset="-122"/>
              </a:rPr>
              <a:t>C</a:t>
            </a:r>
            <a:r>
              <a:rPr lang="en-US" dirty="0" smtClean="0"/>
              <a:t> = </a:t>
            </a:r>
            <a:r>
              <a:rPr lang="en-US" dirty="0" err="1" smtClean="0"/>
              <a:t>dBi</a:t>
            </a:r>
            <a:r>
              <a:rPr lang="en-US" dirty="0" smtClean="0"/>
              <a:t> </a:t>
            </a:r>
            <a:r>
              <a:rPr lang="en-US" altLang="zh-CN" dirty="0" smtClean="0">
                <a:ea typeface="宋体" charset="-122"/>
              </a:rPr>
              <a:t>+</a:t>
            </a:r>
            <a:r>
              <a:rPr lang="en-US" dirty="0" smtClean="0"/>
              <a:t> 3dB</a:t>
            </a:r>
          </a:p>
          <a:p>
            <a:pPr lvl="1" eaLnBrk="1" hangingPunct="1"/>
            <a:endParaRPr lang="en-US" dirty="0" smtClean="0"/>
          </a:p>
          <a:p>
            <a:pPr eaLnBrk="1" hangingPunct="1"/>
            <a:r>
              <a:rPr lang="zh-CN" altLang="en-US" dirty="0" smtClean="0">
                <a:ea typeface="宋体" charset="-122"/>
              </a:rPr>
              <a:t>偶极子天线增益用</a:t>
            </a:r>
            <a:r>
              <a:rPr lang="en-US" dirty="0" err="1" smtClean="0"/>
              <a:t>dBd</a:t>
            </a:r>
            <a:endParaRPr lang="en-US" dirty="0" smtClean="0"/>
          </a:p>
          <a:p>
            <a:pPr lvl="1" eaLnBrk="1" hangingPunct="1"/>
            <a:r>
              <a:rPr lang="en-US" dirty="0" err="1" smtClean="0"/>
              <a:t>dBd</a:t>
            </a:r>
            <a:r>
              <a:rPr lang="en-US" altLang="zh-CN" dirty="0" smtClean="0">
                <a:ea typeface="宋体" charset="-122"/>
              </a:rPr>
              <a:t>= </a:t>
            </a:r>
            <a:r>
              <a:rPr lang="en-US" dirty="0" err="1" smtClean="0"/>
              <a:t>dBi</a:t>
            </a:r>
            <a:r>
              <a:rPr lang="en-US" dirty="0" smtClean="0"/>
              <a:t> - 2.15</a:t>
            </a:r>
          </a:p>
          <a:p>
            <a:pPr lvl="1" eaLnBrk="1" hangingPunct="1"/>
            <a:endParaRPr lang="en-US" dirty="0" smtClean="0"/>
          </a:p>
        </p:txBody>
      </p:sp>
      <p:pic>
        <p:nvPicPr>
          <p:cNvPr id="15364" name="Picture 4" descr="circular vs linear polarizati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43550" y="839788"/>
            <a:ext cx="3390900" cy="392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1536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15038" y="4848225"/>
            <a:ext cx="2447925" cy="847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175724520"/>
      </p:ext>
    </p:extLst>
  </p:cSld>
  <p:clrMapOvr>
    <a:masterClrMapping/>
  </p:clrMapOvr>
  <p:transition spd="med">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8595" name="Text Box 3"/>
          <p:cNvSpPr txBox="1">
            <a:spLocks noChangeArrowheads="1"/>
          </p:cNvSpPr>
          <p:nvPr/>
        </p:nvSpPr>
        <p:spPr bwMode="auto">
          <a:xfrm>
            <a:off x="3030538" y="2886075"/>
            <a:ext cx="317023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200" dirty="0">
                <a:solidFill>
                  <a:schemeClr val="accent2"/>
                </a:solidFill>
                <a:latin typeface="+mj-ea"/>
                <a:ea typeface="+mj-ea"/>
                <a:cs typeface="Tahoma" pitchFamily="34" charset="0"/>
              </a:rPr>
              <a:t>Monza</a:t>
            </a:r>
            <a:r>
              <a:rPr lang="zh-CN" altLang="en-US" sz="3200" dirty="0">
                <a:solidFill>
                  <a:schemeClr val="accent2"/>
                </a:solidFill>
                <a:latin typeface="+mj-ea"/>
                <a:ea typeface="+mj-ea"/>
                <a:cs typeface="Tahoma" pitchFamily="34" charset="0"/>
              </a:rPr>
              <a:t>标签芯片</a:t>
            </a:r>
            <a:endParaRPr lang="en-US" sz="3200" dirty="0">
              <a:solidFill>
                <a:schemeClr val="bg1"/>
              </a:solidFill>
              <a:latin typeface="+mj-ea"/>
              <a:ea typeface="+mj-ea"/>
              <a:cs typeface="Tahoma" pitchFamily="34" charset="0"/>
            </a:endParaRPr>
          </a:p>
        </p:txBody>
      </p:sp>
    </p:spTree>
    <p:extLst>
      <p:ext uri="{BB962C8B-B14F-4D97-AF65-F5344CB8AC3E}">
        <p14:creationId xmlns:p14="http://schemas.microsoft.com/office/powerpoint/2010/main" xmlns="" val="3634911879"/>
      </p:ext>
    </p:extLst>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smtClean="0"/>
              <a:t>Monza 5 </a:t>
            </a:r>
            <a:r>
              <a:rPr lang="en-US" sz="3600" smtClean="0"/>
              <a:t>– </a:t>
            </a:r>
            <a:r>
              <a:rPr lang="zh-CN" altLang="en-US" sz="3600" smtClean="0">
                <a:ea typeface="宋体" charset="-122"/>
              </a:rPr>
              <a:t>适合单品级应用</a:t>
            </a:r>
            <a:endParaRPr lang="en-US" smtClean="0"/>
          </a:p>
        </p:txBody>
      </p:sp>
      <p:sp>
        <p:nvSpPr>
          <p:cNvPr id="239619" name="Rectangle 3"/>
          <p:cNvSpPr>
            <a:spLocks noGrp="1" noChangeArrowheads="1"/>
          </p:cNvSpPr>
          <p:nvPr>
            <p:ph type="body" idx="1"/>
          </p:nvPr>
        </p:nvSpPr>
        <p:spPr>
          <a:xfrm>
            <a:off x="187325" y="1182688"/>
            <a:ext cx="6621463" cy="4799012"/>
          </a:xfrm>
        </p:spPr>
        <p:txBody>
          <a:bodyPr/>
          <a:lstStyle/>
          <a:p>
            <a:pPr marL="0" indent="0">
              <a:lnSpc>
                <a:spcPct val="110000"/>
              </a:lnSpc>
              <a:spcBef>
                <a:spcPct val="0"/>
              </a:spcBef>
              <a:buFont typeface="Tahoma" pitchFamily="34" charset="0"/>
              <a:buNone/>
            </a:pPr>
            <a:r>
              <a:rPr lang="en-US" sz="2000" smtClean="0"/>
              <a:t>Monza 5 </a:t>
            </a:r>
            <a:r>
              <a:rPr lang="zh-CN" altLang="en-US" sz="2000" smtClean="0">
                <a:ea typeface="宋体" charset="-122"/>
              </a:rPr>
              <a:t>适合如服装，电器，化妆品，珠宝等批量序列化的产品</a:t>
            </a:r>
            <a:r>
              <a:rPr lang="en-US" sz="2000" smtClean="0"/>
              <a:t> </a:t>
            </a:r>
          </a:p>
          <a:p>
            <a:pPr marL="0" indent="0">
              <a:lnSpc>
                <a:spcPct val="110000"/>
              </a:lnSpc>
              <a:spcBef>
                <a:spcPct val="0"/>
              </a:spcBef>
              <a:buFont typeface="Tahoma" pitchFamily="34" charset="0"/>
              <a:buNone/>
            </a:pPr>
            <a:endParaRPr lang="en-US" sz="2000" smtClean="0"/>
          </a:p>
          <a:p>
            <a:pPr marL="0" indent="0">
              <a:lnSpc>
                <a:spcPct val="110000"/>
              </a:lnSpc>
              <a:spcBef>
                <a:spcPct val="0"/>
              </a:spcBef>
              <a:buFont typeface="Tahoma" pitchFamily="34" charset="0"/>
              <a:buNone/>
            </a:pPr>
            <a:endParaRPr lang="en-US" sz="2000" smtClean="0"/>
          </a:p>
          <a:p>
            <a:pPr marL="0" indent="0">
              <a:lnSpc>
                <a:spcPct val="110000"/>
              </a:lnSpc>
              <a:spcBef>
                <a:spcPct val="0"/>
              </a:spcBef>
              <a:buFont typeface="Tahoma" pitchFamily="34" charset="0"/>
              <a:buNone/>
            </a:pPr>
            <a:r>
              <a:rPr lang="en-US" sz="2000" smtClean="0"/>
              <a:t>Monza 5 </a:t>
            </a:r>
            <a:r>
              <a:rPr lang="zh-CN" altLang="en-US" sz="2000" smtClean="0">
                <a:ea typeface="宋体" charset="-122"/>
              </a:rPr>
              <a:t>具有业内最高的读灵敏度，适合于批量读取</a:t>
            </a:r>
            <a:r>
              <a:rPr lang="en-US" altLang="zh-CN" sz="2000" smtClean="0">
                <a:ea typeface="宋体" charset="-122"/>
              </a:rPr>
              <a:t>RFID</a:t>
            </a:r>
            <a:r>
              <a:rPr lang="zh-CN" altLang="en-US" sz="2000" smtClean="0">
                <a:ea typeface="宋体" charset="-122"/>
              </a:rPr>
              <a:t>盘点环境</a:t>
            </a:r>
            <a:endParaRPr lang="en-US" sz="2000" smtClean="0"/>
          </a:p>
          <a:p>
            <a:pPr marL="0" indent="0">
              <a:lnSpc>
                <a:spcPct val="110000"/>
              </a:lnSpc>
              <a:spcBef>
                <a:spcPct val="0"/>
              </a:spcBef>
              <a:buFont typeface="Tahoma" pitchFamily="34" charset="0"/>
              <a:buNone/>
            </a:pPr>
            <a:endParaRPr lang="en-US" sz="2000" smtClean="0"/>
          </a:p>
          <a:p>
            <a:pPr marL="0" indent="0">
              <a:lnSpc>
                <a:spcPct val="110000"/>
              </a:lnSpc>
              <a:spcBef>
                <a:spcPct val="0"/>
              </a:spcBef>
              <a:buFont typeface="Tahoma" pitchFamily="34" charset="0"/>
              <a:buNone/>
            </a:pPr>
            <a:endParaRPr lang="en-US" sz="2000" smtClean="0"/>
          </a:p>
          <a:p>
            <a:pPr marL="0" indent="0">
              <a:lnSpc>
                <a:spcPct val="110000"/>
              </a:lnSpc>
              <a:spcBef>
                <a:spcPct val="0"/>
              </a:spcBef>
              <a:buFont typeface="Tahoma" pitchFamily="34" charset="0"/>
              <a:buNone/>
            </a:pPr>
            <a:r>
              <a:rPr lang="en-US" sz="2000" smtClean="0"/>
              <a:t> – </a:t>
            </a:r>
            <a:r>
              <a:rPr lang="zh-CN" altLang="en-US" sz="2000" smtClean="0">
                <a:ea typeface="宋体" charset="-122"/>
              </a:rPr>
              <a:t>同时也具有业内最高的写灵敏度</a:t>
            </a:r>
            <a:endParaRPr lang="en-US" sz="2000" smtClean="0"/>
          </a:p>
          <a:p>
            <a:pPr marL="0" indent="0">
              <a:lnSpc>
                <a:spcPct val="110000"/>
              </a:lnSpc>
              <a:spcBef>
                <a:spcPct val="0"/>
              </a:spcBef>
              <a:buFont typeface="Tahoma" pitchFamily="34" charset="0"/>
              <a:buNone/>
            </a:pPr>
            <a:endParaRPr lang="en-US" sz="2000" smtClean="0"/>
          </a:p>
          <a:p>
            <a:pPr marL="0" indent="0">
              <a:lnSpc>
                <a:spcPct val="110000"/>
              </a:lnSpc>
              <a:spcBef>
                <a:spcPct val="0"/>
              </a:spcBef>
              <a:buFont typeface="Tahoma" pitchFamily="34" charset="0"/>
              <a:buNone/>
            </a:pPr>
            <a:endParaRPr lang="en-US" sz="2000" smtClean="0"/>
          </a:p>
          <a:p>
            <a:pPr marL="0" indent="0">
              <a:lnSpc>
                <a:spcPct val="110000"/>
              </a:lnSpc>
              <a:spcBef>
                <a:spcPct val="0"/>
              </a:spcBef>
              <a:buFont typeface="Tahoma" pitchFamily="34" charset="0"/>
              <a:buNone/>
            </a:pPr>
            <a:r>
              <a:rPr lang="en-US" sz="2000" smtClean="0"/>
              <a:t>Monza 5 </a:t>
            </a:r>
            <a:r>
              <a:rPr lang="zh-CN" altLang="en-US" sz="2000" smtClean="0">
                <a:ea typeface="宋体" charset="-122"/>
              </a:rPr>
              <a:t>同时在单品级应用领域取代和超越了</a:t>
            </a:r>
            <a:r>
              <a:rPr lang="en-US" altLang="zh-CN" sz="2000" smtClean="0">
                <a:ea typeface="宋体" charset="-122"/>
              </a:rPr>
              <a:t>Monza 3</a:t>
            </a:r>
            <a:endParaRPr lang="en-US" sz="2000" smtClean="0"/>
          </a:p>
          <a:p>
            <a:pPr marL="0" indent="0">
              <a:lnSpc>
                <a:spcPct val="110000"/>
              </a:lnSpc>
              <a:spcBef>
                <a:spcPct val="0"/>
              </a:spcBef>
              <a:buFont typeface="Tahoma" pitchFamily="34" charset="0"/>
              <a:buNone/>
            </a:pPr>
            <a:endParaRPr lang="en-US" sz="2000" smtClean="0"/>
          </a:p>
        </p:txBody>
      </p:sp>
      <p:pic>
        <p:nvPicPr>
          <p:cNvPr id="239620" name="Picture 4" descr="motorola-3090-handheld-in-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51638" y="2338388"/>
            <a:ext cx="2078037" cy="1160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9621" name="Picture 5" descr="PICT022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51638" y="3643313"/>
            <a:ext cx="2079625" cy="1185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9622" name="Picture 6" descr="jeans on the shelf 9969727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45288" y="1016000"/>
            <a:ext cx="2090737"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9623" name="Group 7"/>
          <p:cNvGrpSpPr>
            <a:grpSpLocks/>
          </p:cNvGrpSpPr>
          <p:nvPr/>
        </p:nvGrpSpPr>
        <p:grpSpPr bwMode="auto">
          <a:xfrm>
            <a:off x="7350125" y="5081588"/>
            <a:ext cx="882650" cy="933450"/>
            <a:chOff x="4696" y="3225"/>
            <a:chExt cx="556" cy="588"/>
          </a:xfrm>
        </p:grpSpPr>
        <p:pic>
          <p:nvPicPr>
            <p:cNvPr id="239624" name="Picture 63" descr="Chip Layout"/>
            <p:cNvPicPr preferRelativeResize="0">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792" y="3225"/>
              <a:ext cx="460" cy="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9625" name="Picture 9" descr="Monza_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96" y="3332"/>
              <a:ext cx="480"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14972246"/>
      </p:ext>
    </p:extLst>
  </p:cSld>
  <p:clrMapOvr>
    <a:masterClrMapping/>
  </p:clrMapOvr>
  <p:transition spd="med">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idx="4294967295"/>
          </p:nvPr>
        </p:nvSpPr>
        <p:spPr>
          <a:xfrm>
            <a:off x="317500" y="0"/>
            <a:ext cx="8826500" cy="812800"/>
          </a:xfrm>
        </p:spPr>
        <p:txBody>
          <a:bodyPr/>
          <a:lstStyle/>
          <a:p>
            <a:r>
              <a:rPr lang="en-US" smtClean="0"/>
              <a:t>Monza </a:t>
            </a:r>
            <a:r>
              <a:rPr lang="zh-CN" altLang="en-US" smtClean="0">
                <a:ea typeface="宋体" charset="-122"/>
              </a:rPr>
              <a:t>标签芯片</a:t>
            </a:r>
            <a:endParaRPr lang="en-US" smtClean="0"/>
          </a:p>
        </p:txBody>
      </p:sp>
      <p:graphicFrame>
        <p:nvGraphicFramePr>
          <p:cNvPr id="1119293" name="Group 61"/>
          <p:cNvGraphicFramePr>
            <a:graphicFrameLocks noGrp="1"/>
          </p:cNvGraphicFramePr>
          <p:nvPr>
            <p:ph/>
          </p:nvPr>
        </p:nvGraphicFramePr>
        <p:xfrm>
          <a:off x="193675" y="989013"/>
          <a:ext cx="7045325" cy="4868861"/>
        </p:xfrm>
        <a:graphic>
          <a:graphicData uri="http://schemas.openxmlformats.org/drawingml/2006/table">
            <a:tbl>
              <a:tblPr/>
              <a:tblGrid>
                <a:gridCol w="1906588"/>
                <a:gridCol w="5138737"/>
              </a:tblGrid>
              <a:tr h="5445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2"/>
                          </a:solidFill>
                          <a:effectLst/>
                          <a:latin typeface="Arial" charset="0"/>
                          <a:cs typeface="Arial" charset="0"/>
                        </a:rPr>
                        <a:t>Product</a:t>
                      </a:r>
                      <a:endParaRPr kumimoji="0" lang="en-US" sz="2400" b="0" i="0" u="none" strike="noStrike" cap="none" normalizeH="0" baseline="0" smtClean="0">
                        <a:ln>
                          <a:noFill/>
                        </a:ln>
                        <a:solidFill>
                          <a:schemeClr val="tx2"/>
                        </a:solidFill>
                        <a:effectLst/>
                        <a:latin typeface="Arial" charset="0"/>
                        <a:cs typeface="Arial" charset="0"/>
                      </a:endParaRPr>
                    </a:p>
                  </a:txBody>
                  <a:tcPr marL="45720" marR="45720" anchor="ctr" anchorCtr="1" horzOverflow="overflow">
                    <a:lnL>
                      <a:noFill/>
                    </a:lnL>
                    <a:lnR w="12700" cap="flat" cmpd="sng" algn="ctr">
                      <a:solidFill>
                        <a:srgbClr val="0033CC"/>
                      </a:solidFill>
                      <a:prstDash val="solid"/>
                      <a:round/>
                      <a:headEnd type="none" w="med" len="med"/>
                      <a:tailEnd type="none" w="lg" len="lg"/>
                    </a:lnR>
                    <a:lnT>
                      <a:noFill/>
                    </a:lnT>
                    <a:lnB w="12700" cap="flat" cmpd="sng" algn="ctr">
                      <a:solidFill>
                        <a:srgbClr val="0033CC"/>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2"/>
                          </a:solidFill>
                          <a:effectLst/>
                          <a:latin typeface="Arial" charset="0"/>
                          <a:cs typeface="Arial" charset="0"/>
                        </a:rPr>
                        <a:t>Example Applications</a:t>
                      </a:r>
                      <a:endParaRPr kumimoji="0" lang="en-US" sz="2400" b="0" i="0" u="none" strike="noStrike" cap="none" normalizeH="0" baseline="0" smtClean="0">
                        <a:ln>
                          <a:noFill/>
                        </a:ln>
                        <a:solidFill>
                          <a:schemeClr val="tx2"/>
                        </a:solidFill>
                        <a:effectLst/>
                        <a:latin typeface="Arial" charset="0"/>
                        <a:cs typeface="Arial" charset="0"/>
                      </a:endParaRPr>
                    </a:p>
                  </a:txBody>
                  <a:tcPr marL="45720" marR="45720" anchor="ctr" anchorCtr="1" horzOverflow="overflow">
                    <a:lnL w="12700" cap="flat" cmpd="sng" algn="ctr">
                      <a:solidFill>
                        <a:srgbClr val="0033CC"/>
                      </a:solidFill>
                      <a:prstDash val="solid"/>
                      <a:round/>
                      <a:headEnd type="none" w="med" len="med"/>
                      <a:tailEnd type="none" w="lg" len="lg"/>
                    </a:lnL>
                    <a:lnR>
                      <a:noFill/>
                    </a:lnR>
                    <a:lnT>
                      <a:noFill/>
                    </a:lnT>
                    <a:lnB w="12700" cap="flat" cmpd="sng" algn="ctr">
                      <a:solidFill>
                        <a:srgbClr val="0033CC"/>
                      </a:solidFill>
                      <a:prstDash val="solid"/>
                      <a:round/>
                      <a:headEnd type="none" w="med" len="med"/>
                      <a:tailEnd type="none" w="lg" len="lg"/>
                    </a:lnB>
                    <a:lnTlToBr>
                      <a:noFill/>
                    </a:lnTlToBr>
                    <a:lnBlToTr>
                      <a:noFill/>
                    </a:lnBlToTr>
                    <a:noFill/>
                  </a:tcPr>
                </a:tc>
              </a:tr>
              <a:tr h="10810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80"/>
                          </a:solidFill>
                          <a:effectLst/>
                          <a:latin typeface="Arial" charset="0"/>
                          <a:cs typeface="Arial" charset="0"/>
                        </a:rPr>
                        <a:t>Monza 5</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80"/>
                          </a:solidFill>
                          <a:effectLst/>
                          <a:latin typeface="Arial" charset="0"/>
                          <a:ea typeface="宋体" charset="-122"/>
                          <a:cs typeface="Arial" charset="0"/>
                        </a:rPr>
                        <a:t>序列化</a:t>
                      </a:r>
                      <a:endParaRPr kumimoji="0" lang="en-US" sz="1200" b="1" i="0" u="none" strike="noStrike" cap="none" normalizeH="0" baseline="0" smtClean="0">
                        <a:ln>
                          <a:noFill/>
                        </a:ln>
                        <a:solidFill>
                          <a:srgbClr val="000080"/>
                        </a:solidFill>
                        <a:effectLst/>
                        <a:latin typeface="Arial" charset="0"/>
                        <a:cs typeface="Arial" charset="0"/>
                      </a:endParaRPr>
                    </a:p>
                  </a:txBody>
                  <a:tcPr marR="45720" anchor="ctr" horzOverflow="overflow">
                    <a:lnL>
                      <a:noFill/>
                    </a:lnL>
                    <a:lnR w="12700" cap="flat" cmpd="sng" algn="ctr">
                      <a:solidFill>
                        <a:srgbClr val="0033CC"/>
                      </a:solidFill>
                      <a:prstDash val="solid"/>
                      <a:round/>
                      <a:headEnd type="none" w="med" len="med"/>
                      <a:tailEnd type="none" w="lg" len="lg"/>
                    </a:lnR>
                    <a:lnT w="12700" cap="flat" cmpd="sng" algn="ctr">
                      <a:solidFill>
                        <a:srgbClr val="0033CC"/>
                      </a:solidFill>
                      <a:prstDash val="solid"/>
                      <a:round/>
                      <a:headEnd type="none" w="med" len="med"/>
                      <a:tailEnd type="none" w="lg" len="lg"/>
                    </a:lnT>
                    <a:lnB w="12700" cap="flat" cmpd="sng" algn="ctr">
                      <a:solidFill>
                        <a:srgbClr val="0033CC"/>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0080"/>
                          </a:solidFill>
                          <a:effectLst/>
                          <a:latin typeface="Arial" charset="0"/>
                          <a:ea typeface="宋体" charset="-122"/>
                          <a:cs typeface="Arial" charset="0"/>
                        </a:rPr>
                        <a:t>零售，防伪，资产管理：服装，鞋业，珠宝，化妆品，书籍，烟草，酒类</a:t>
                      </a:r>
                      <a:endParaRPr kumimoji="0" lang="en-US" sz="1700" b="1" i="0" u="none" strike="noStrike" cap="none" normalizeH="0" baseline="0" smtClean="0">
                        <a:ln>
                          <a:noFill/>
                        </a:ln>
                        <a:solidFill>
                          <a:srgbClr val="000080"/>
                        </a:solidFill>
                        <a:effectLst/>
                        <a:latin typeface="Arial" charset="0"/>
                        <a:cs typeface="Arial" charset="0"/>
                      </a:endParaRPr>
                    </a:p>
                  </a:txBody>
                  <a:tcPr marR="45720" anchor="ctr" horzOverflow="overflow">
                    <a:lnL w="12700" cap="flat" cmpd="sng" algn="ctr">
                      <a:solidFill>
                        <a:srgbClr val="0033CC"/>
                      </a:solidFill>
                      <a:prstDash val="solid"/>
                      <a:round/>
                      <a:headEnd type="none" w="med" len="med"/>
                      <a:tailEnd type="none" w="lg" len="lg"/>
                    </a:lnL>
                    <a:lnR>
                      <a:noFill/>
                    </a:lnR>
                    <a:lnT w="12700" cap="flat" cmpd="sng" algn="ctr">
                      <a:solidFill>
                        <a:srgbClr val="0033CC"/>
                      </a:solidFill>
                      <a:prstDash val="solid"/>
                      <a:round/>
                      <a:headEnd type="none" w="med" len="med"/>
                      <a:tailEnd type="none" w="lg" len="lg"/>
                    </a:lnT>
                    <a:lnB w="12700" cap="flat" cmpd="sng" algn="ctr">
                      <a:solidFill>
                        <a:srgbClr val="0033CC"/>
                      </a:solidFill>
                      <a:prstDash val="solid"/>
                      <a:round/>
                      <a:headEnd type="none" w="med" len="med"/>
                      <a:tailEnd type="none" w="lg" len="lg"/>
                    </a:lnB>
                    <a:lnTlToBr>
                      <a:noFill/>
                    </a:lnTlToBr>
                    <a:lnBlToTr>
                      <a:noFill/>
                    </a:lnBlToTr>
                    <a:noFill/>
                  </a:tcPr>
                </a:tc>
              </a:tr>
              <a:tr h="10810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80"/>
                          </a:solidFill>
                          <a:effectLst/>
                          <a:latin typeface="Arial" charset="0"/>
                          <a:cs typeface="Arial" charset="0"/>
                        </a:rPr>
                        <a:t>Monza 4D</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80"/>
                          </a:solidFill>
                          <a:effectLst/>
                          <a:latin typeface="Arial" charset="0"/>
                          <a:ea typeface="宋体" charset="-122"/>
                          <a:cs typeface="Arial" charset="0"/>
                        </a:rPr>
                        <a:t>读灵敏度高</a:t>
                      </a:r>
                      <a:endParaRPr kumimoji="0" lang="en-US" sz="1200" b="1" i="0" u="none" strike="noStrike" cap="none" normalizeH="0" baseline="0" smtClean="0">
                        <a:ln>
                          <a:noFill/>
                        </a:ln>
                        <a:solidFill>
                          <a:srgbClr val="000080"/>
                        </a:solidFill>
                        <a:effectLst/>
                        <a:latin typeface="Arial" charset="0"/>
                        <a:cs typeface="Arial" charset="0"/>
                      </a:endParaRPr>
                    </a:p>
                  </a:txBody>
                  <a:tcPr marR="45720" anchor="ctr" horzOverflow="overflow">
                    <a:lnL>
                      <a:noFill/>
                    </a:lnL>
                    <a:lnR w="12700" cap="flat" cmpd="sng" algn="ctr">
                      <a:solidFill>
                        <a:srgbClr val="0033CC"/>
                      </a:solidFill>
                      <a:prstDash val="solid"/>
                      <a:round/>
                      <a:headEnd type="none" w="med" len="med"/>
                      <a:tailEnd type="none" w="lg" len="lg"/>
                    </a:lnR>
                    <a:lnT w="12700" cap="flat" cmpd="sng" algn="ctr">
                      <a:solidFill>
                        <a:srgbClr val="0033CC"/>
                      </a:solidFill>
                      <a:prstDash val="solid"/>
                      <a:round/>
                      <a:headEnd type="none" w="med" len="med"/>
                      <a:tailEnd type="none" w="lg" len="lg"/>
                    </a:lnT>
                    <a:lnB w="12700" cap="flat" cmpd="sng" algn="ctr">
                      <a:solidFill>
                        <a:srgbClr val="0033CC"/>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0080"/>
                          </a:solidFill>
                          <a:effectLst/>
                          <a:latin typeface="Arial" charset="0"/>
                          <a:ea typeface="宋体" charset="-122"/>
                          <a:cs typeface="Arial" charset="0"/>
                        </a:rPr>
                        <a:t>需要高读取率的场合：轮胎，行李，车辆，人员</a:t>
                      </a:r>
                      <a:endParaRPr kumimoji="0" lang="en-US" sz="1700" b="1" i="0" u="none" strike="noStrike" cap="none" normalizeH="0" baseline="0" smtClean="0">
                        <a:ln>
                          <a:noFill/>
                        </a:ln>
                        <a:solidFill>
                          <a:srgbClr val="000080"/>
                        </a:solidFill>
                        <a:effectLst/>
                        <a:latin typeface="Arial" charset="0"/>
                        <a:cs typeface="Arial" charset="0"/>
                      </a:endParaRPr>
                    </a:p>
                  </a:txBody>
                  <a:tcPr marR="45720" anchor="ctr" horzOverflow="overflow">
                    <a:lnL w="12700" cap="flat" cmpd="sng" algn="ctr">
                      <a:solidFill>
                        <a:srgbClr val="0033CC"/>
                      </a:solidFill>
                      <a:prstDash val="solid"/>
                      <a:round/>
                      <a:headEnd type="none" w="med" len="med"/>
                      <a:tailEnd type="none" w="lg" len="lg"/>
                    </a:lnL>
                    <a:lnR>
                      <a:noFill/>
                    </a:lnR>
                    <a:lnT w="12700" cap="flat" cmpd="sng" algn="ctr">
                      <a:solidFill>
                        <a:srgbClr val="0033CC"/>
                      </a:solidFill>
                      <a:prstDash val="solid"/>
                      <a:round/>
                      <a:headEnd type="none" w="med" len="med"/>
                      <a:tailEnd type="none" w="lg" len="lg"/>
                    </a:lnT>
                    <a:lnB w="12700" cap="flat" cmpd="sng" algn="ctr">
                      <a:solidFill>
                        <a:srgbClr val="0033CC"/>
                      </a:solidFill>
                      <a:prstDash val="solid"/>
                      <a:round/>
                      <a:headEnd type="none" w="med" len="med"/>
                      <a:tailEnd type="none" w="lg" len="lg"/>
                    </a:lnB>
                    <a:lnTlToBr>
                      <a:noFill/>
                    </a:lnTlToBr>
                    <a:lnBlToTr>
                      <a:noFill/>
                    </a:lnBlToTr>
                    <a:noFill/>
                  </a:tcPr>
                </a:tc>
              </a:tr>
              <a:tr h="10810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80"/>
                          </a:solidFill>
                          <a:effectLst/>
                          <a:latin typeface="Arial" charset="0"/>
                          <a:cs typeface="Arial" charset="0"/>
                        </a:rPr>
                        <a:t>Monza 4E</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80"/>
                          </a:solidFill>
                          <a:effectLst/>
                          <a:latin typeface="Arial" charset="0"/>
                          <a:ea typeface="宋体" charset="-122"/>
                          <a:cs typeface="Arial" charset="0"/>
                        </a:rPr>
                        <a:t>序列号可扩展</a:t>
                      </a:r>
                      <a:endParaRPr kumimoji="0" lang="en-US" sz="1200" b="1" i="0" u="none" strike="noStrike" cap="none" normalizeH="0" baseline="0" smtClean="0">
                        <a:ln>
                          <a:noFill/>
                        </a:ln>
                        <a:solidFill>
                          <a:srgbClr val="000080"/>
                        </a:solidFill>
                        <a:effectLst/>
                        <a:latin typeface="Arial" charset="0"/>
                        <a:cs typeface="Arial" charset="0"/>
                      </a:endParaRPr>
                    </a:p>
                  </a:txBody>
                  <a:tcPr marR="45720" anchor="ctr" horzOverflow="overflow">
                    <a:lnL>
                      <a:noFill/>
                    </a:lnL>
                    <a:lnR w="12700" cap="flat" cmpd="sng" algn="ctr">
                      <a:solidFill>
                        <a:srgbClr val="0033CC"/>
                      </a:solidFill>
                      <a:prstDash val="solid"/>
                      <a:round/>
                      <a:headEnd type="none" w="med" len="med"/>
                      <a:tailEnd type="none" w="lg" len="lg"/>
                    </a:lnR>
                    <a:lnT w="12700" cap="flat" cmpd="sng" algn="ctr">
                      <a:solidFill>
                        <a:srgbClr val="0033CC"/>
                      </a:solidFill>
                      <a:prstDash val="solid"/>
                      <a:round/>
                      <a:headEnd type="none" w="med" len="med"/>
                      <a:tailEnd type="none" w="lg" len="lg"/>
                    </a:lnT>
                    <a:lnB w="12700" cap="flat" cmpd="sng" algn="ctr">
                      <a:solidFill>
                        <a:srgbClr val="0033CC"/>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0080"/>
                          </a:solidFill>
                          <a:effectLst/>
                          <a:latin typeface="Arial" charset="0"/>
                          <a:ea typeface="宋体" charset="-122"/>
                          <a:cs typeface="Arial" charset="0"/>
                        </a:rPr>
                        <a:t>扩展序列号</a:t>
                      </a:r>
                      <a:r>
                        <a:rPr kumimoji="0" lang="en-US" sz="1700" b="1" i="0" u="none" strike="noStrike" cap="none" normalizeH="0" baseline="0" smtClean="0">
                          <a:ln>
                            <a:noFill/>
                          </a:ln>
                          <a:solidFill>
                            <a:srgbClr val="000080"/>
                          </a:solidFill>
                          <a:effectLst/>
                          <a:latin typeface="Arial" charset="0"/>
                          <a:cs typeface="Arial" charset="0"/>
                        </a:rPr>
                        <a:t>: </a:t>
                      </a:r>
                      <a:r>
                        <a:rPr kumimoji="0" lang="zh-CN" altLang="en-US" sz="1700" b="1" i="0" u="none" strike="noStrike" cap="none" normalizeH="0" baseline="0" smtClean="0">
                          <a:ln>
                            <a:noFill/>
                          </a:ln>
                          <a:solidFill>
                            <a:srgbClr val="000080"/>
                          </a:solidFill>
                          <a:effectLst/>
                          <a:latin typeface="Arial" charset="0"/>
                          <a:ea typeface="宋体" charset="-122"/>
                          <a:cs typeface="Arial" charset="0"/>
                        </a:rPr>
                        <a:t>电子产品，轮胎，军事，物流</a:t>
                      </a:r>
                      <a:endParaRPr kumimoji="0" lang="en-US" sz="1700" b="1" i="0" u="none" strike="noStrike" cap="none" normalizeH="0" baseline="0" smtClean="0">
                        <a:ln>
                          <a:noFill/>
                        </a:ln>
                        <a:solidFill>
                          <a:srgbClr val="000080"/>
                        </a:solidFill>
                        <a:effectLst/>
                        <a:latin typeface="Arial" charset="0"/>
                        <a:cs typeface="Arial" charset="0"/>
                      </a:endParaRPr>
                    </a:p>
                  </a:txBody>
                  <a:tcPr marR="45720" anchor="ctr" horzOverflow="overflow">
                    <a:lnL w="12700" cap="flat" cmpd="sng" algn="ctr">
                      <a:solidFill>
                        <a:srgbClr val="0033CC"/>
                      </a:solidFill>
                      <a:prstDash val="solid"/>
                      <a:round/>
                      <a:headEnd type="none" w="med" len="med"/>
                      <a:tailEnd type="none" w="lg" len="lg"/>
                    </a:lnL>
                    <a:lnR>
                      <a:noFill/>
                    </a:lnR>
                    <a:lnT w="12700" cap="flat" cmpd="sng" algn="ctr">
                      <a:solidFill>
                        <a:srgbClr val="0033CC"/>
                      </a:solidFill>
                      <a:prstDash val="solid"/>
                      <a:round/>
                      <a:headEnd type="none" w="med" len="med"/>
                      <a:tailEnd type="none" w="lg" len="lg"/>
                    </a:lnT>
                    <a:lnB w="12700" cap="flat" cmpd="sng" algn="ctr">
                      <a:solidFill>
                        <a:srgbClr val="0033CC"/>
                      </a:solidFill>
                      <a:prstDash val="solid"/>
                      <a:round/>
                      <a:headEnd type="none" w="med" len="med"/>
                      <a:tailEnd type="none" w="lg" len="lg"/>
                    </a:lnB>
                    <a:lnTlToBr>
                      <a:noFill/>
                    </a:lnTlToBr>
                    <a:lnBlToTr>
                      <a:noFill/>
                    </a:lnBlToTr>
                    <a:noFill/>
                  </a:tcPr>
                </a:tc>
              </a:tr>
              <a:tr h="10810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80"/>
                          </a:solidFill>
                          <a:effectLst/>
                          <a:latin typeface="Arial" charset="0"/>
                          <a:cs typeface="Arial" charset="0"/>
                        </a:rPr>
                        <a:t>Monza 4QT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80"/>
                          </a:solidFill>
                          <a:effectLst/>
                          <a:latin typeface="Arial" charset="0"/>
                          <a:ea typeface="宋体" charset="-122"/>
                          <a:cs typeface="Arial" charset="0"/>
                        </a:rPr>
                        <a:t>私有的用户区</a:t>
                      </a:r>
                      <a:endParaRPr kumimoji="0" lang="en-US" sz="1200" b="1" i="0" u="none" strike="noStrike" cap="none" normalizeH="0" baseline="0" smtClean="0">
                        <a:ln>
                          <a:noFill/>
                        </a:ln>
                        <a:solidFill>
                          <a:srgbClr val="000080"/>
                        </a:solidFill>
                        <a:effectLst/>
                        <a:latin typeface="Arial" charset="0"/>
                        <a:cs typeface="Arial" charset="0"/>
                      </a:endParaRPr>
                    </a:p>
                  </a:txBody>
                  <a:tcPr marR="45720" anchor="ctr" horzOverflow="overflow">
                    <a:lnL>
                      <a:noFill/>
                    </a:lnL>
                    <a:lnR w="12700" cap="flat" cmpd="sng" algn="ctr">
                      <a:solidFill>
                        <a:srgbClr val="0033CC"/>
                      </a:solidFill>
                      <a:prstDash val="solid"/>
                      <a:round/>
                      <a:headEnd type="none" w="med" len="med"/>
                      <a:tailEnd type="none" w="lg" len="lg"/>
                    </a:lnR>
                    <a:lnT w="12700" cap="flat" cmpd="sng" algn="ctr">
                      <a:solidFill>
                        <a:srgbClr val="0033CC"/>
                      </a:solidFill>
                      <a:prstDash val="solid"/>
                      <a:round/>
                      <a:headEnd type="none" w="med" len="med"/>
                      <a:tailEnd type="none" w="lg" len="lg"/>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0080"/>
                          </a:solidFill>
                          <a:effectLst/>
                          <a:latin typeface="Arial" charset="0"/>
                          <a:ea typeface="宋体" charset="-122"/>
                          <a:cs typeface="Arial" charset="0"/>
                        </a:rPr>
                        <a:t>离线数据库</a:t>
                      </a:r>
                      <a:r>
                        <a:rPr kumimoji="0" lang="en-US" sz="1700" b="1" i="0" u="none" strike="noStrike" cap="none" normalizeH="0" baseline="0" smtClean="0">
                          <a:ln>
                            <a:noFill/>
                          </a:ln>
                          <a:solidFill>
                            <a:srgbClr val="000080"/>
                          </a:solidFill>
                          <a:effectLst/>
                          <a:latin typeface="Arial" charset="0"/>
                          <a:cs typeface="Arial" charset="0"/>
                        </a:rPr>
                        <a:t>:</a:t>
                      </a:r>
                      <a:r>
                        <a:rPr kumimoji="0" lang="zh-CN" altLang="en-US" sz="1700" b="1" i="0" u="none" strike="noStrike" cap="none" normalizeH="0" baseline="0" smtClean="0">
                          <a:ln>
                            <a:noFill/>
                          </a:ln>
                          <a:solidFill>
                            <a:srgbClr val="000080"/>
                          </a:solidFill>
                          <a:effectLst/>
                          <a:latin typeface="Arial" charset="0"/>
                          <a:ea typeface="宋体" charset="-122"/>
                          <a:cs typeface="Arial" charset="0"/>
                        </a:rPr>
                        <a:t>耐用品，维修站，物流</a:t>
                      </a:r>
                      <a:endParaRPr kumimoji="0" lang="en-US" sz="1700" b="1" i="0" u="none" strike="noStrike" cap="none" normalizeH="0" baseline="0" smtClean="0">
                        <a:ln>
                          <a:noFill/>
                        </a:ln>
                        <a:solidFill>
                          <a:srgbClr val="000080"/>
                        </a:solidFill>
                        <a:effectLst/>
                        <a:latin typeface="Arial" charset="0"/>
                        <a:cs typeface="Arial" charset="0"/>
                      </a:endParaRPr>
                    </a:p>
                  </a:txBody>
                  <a:tcPr marR="45720" anchor="ctr" horzOverflow="overflow">
                    <a:lnL w="12700" cap="flat" cmpd="sng" algn="ctr">
                      <a:solidFill>
                        <a:srgbClr val="0033CC"/>
                      </a:solidFill>
                      <a:prstDash val="solid"/>
                      <a:round/>
                      <a:headEnd type="none" w="med" len="med"/>
                      <a:tailEnd type="none" w="lg" len="lg"/>
                    </a:lnL>
                    <a:lnR>
                      <a:noFill/>
                    </a:lnR>
                    <a:lnT w="12700" cap="flat" cmpd="sng" algn="ctr">
                      <a:solidFill>
                        <a:srgbClr val="0033CC"/>
                      </a:solidFill>
                      <a:prstDash val="solid"/>
                      <a:round/>
                      <a:headEnd type="none" w="med" len="med"/>
                      <a:tailEnd type="none" w="lg" len="lg"/>
                    </a:lnT>
                    <a:lnB>
                      <a:noFill/>
                    </a:lnB>
                    <a:lnTlToBr>
                      <a:noFill/>
                    </a:lnTlToBr>
                    <a:lnBlToTr>
                      <a:noFill/>
                    </a:lnBlToTr>
                    <a:noFill/>
                  </a:tcPr>
                </a:tc>
              </a:tr>
            </a:tbl>
          </a:graphicData>
        </a:graphic>
      </p:graphicFrame>
      <p:pic>
        <p:nvPicPr>
          <p:cNvPr id="240659" name="Picture 52" descr="shoes-gucci-pumps-blac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62825" y="1703388"/>
            <a:ext cx="1317625" cy="760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0660" name="Picture 54" descr="tires-on-a-rack-with-label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362825" y="2714625"/>
            <a:ext cx="1317625" cy="893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0661" name="Picture 55" descr="inkjet printer cartridges"/>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261225" y="3846513"/>
            <a:ext cx="1519238" cy="80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0662" name="Picture 56" descr="fluke-meter-equipment"/>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369175" y="4967288"/>
            <a:ext cx="1306513"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44092889"/>
      </p:ext>
    </p:extLst>
  </p:cSld>
  <p:clrMapOvr>
    <a:masterClrMapping/>
  </p:clrMapOvr>
  <p:transition spd="med"/>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1667" name="Text Box 3"/>
          <p:cNvSpPr txBox="1">
            <a:spLocks noChangeArrowheads="1"/>
          </p:cNvSpPr>
          <p:nvPr/>
        </p:nvSpPr>
        <p:spPr bwMode="auto">
          <a:xfrm>
            <a:off x="2036763" y="2886075"/>
            <a:ext cx="51308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200">
                <a:solidFill>
                  <a:schemeClr val="accent2"/>
                </a:solidFill>
                <a:latin typeface="Tahoma" pitchFamily="34" charset="0"/>
                <a:ea typeface="PMingLiU" pitchFamily="18" charset="-120"/>
                <a:cs typeface="Tahoma" pitchFamily="34" charset="0"/>
              </a:rPr>
              <a:t>Impinj</a:t>
            </a:r>
            <a:r>
              <a:rPr lang="en-US" sz="3200" baseline="50000">
                <a:solidFill>
                  <a:schemeClr val="accent2"/>
                </a:solidFill>
                <a:latin typeface="Tahoma" pitchFamily="34" charset="0"/>
                <a:ea typeface="PMingLiU" pitchFamily="18" charset="-120"/>
                <a:cs typeface="Tahoma" pitchFamily="34" charset="0"/>
              </a:rPr>
              <a:t>®</a:t>
            </a:r>
            <a:r>
              <a:rPr lang="en-US" sz="3200">
                <a:solidFill>
                  <a:schemeClr val="accent2"/>
                </a:solidFill>
                <a:latin typeface="Tahoma" pitchFamily="34" charset="0"/>
                <a:ea typeface="PMingLiU" pitchFamily="18" charset="-120"/>
                <a:cs typeface="Tahoma" pitchFamily="34" charset="0"/>
              </a:rPr>
              <a:t> STP</a:t>
            </a:r>
            <a:r>
              <a:rPr lang="en-US" sz="3200" baseline="50000">
                <a:solidFill>
                  <a:schemeClr val="accent2"/>
                </a:solidFill>
                <a:latin typeface="Tahoma" pitchFamily="34" charset="0"/>
                <a:ea typeface="PMingLiU" pitchFamily="18" charset="-120"/>
                <a:cs typeface="Tahoma" pitchFamily="34" charset="0"/>
              </a:rPr>
              <a:t>™</a:t>
            </a:r>
            <a:r>
              <a:rPr lang="en-US" sz="3200">
                <a:solidFill>
                  <a:schemeClr val="accent2"/>
                </a:solidFill>
                <a:latin typeface="Tahoma" pitchFamily="34" charset="0"/>
                <a:ea typeface="PMingLiU" pitchFamily="18" charset="-120"/>
                <a:cs typeface="Tahoma" pitchFamily="34" charset="0"/>
              </a:rPr>
              <a:t> </a:t>
            </a:r>
            <a:r>
              <a:rPr lang="zh-CN" altLang="en-US" sz="3200">
                <a:solidFill>
                  <a:schemeClr val="accent2"/>
                </a:solidFill>
                <a:latin typeface="Tahoma" pitchFamily="34" charset="0"/>
                <a:ea typeface="PMingLiU" pitchFamily="18" charset="-120"/>
                <a:cs typeface="Tahoma" pitchFamily="34" charset="0"/>
              </a:rPr>
              <a:t>源标签平台</a:t>
            </a:r>
            <a:endParaRPr lang="en-US" sz="3200">
              <a:solidFill>
                <a:schemeClr val="bg1"/>
              </a:solidFill>
              <a:latin typeface="Tahoma" pitchFamily="34" charset="0"/>
              <a:ea typeface="PMingLiU" pitchFamily="18" charset="-120"/>
              <a:cs typeface="Tahoma" pitchFamily="34" charset="0"/>
            </a:endParaRPr>
          </a:p>
        </p:txBody>
      </p:sp>
    </p:spTree>
    <p:extLst>
      <p:ext uri="{BB962C8B-B14F-4D97-AF65-F5344CB8AC3E}">
        <p14:creationId xmlns:p14="http://schemas.microsoft.com/office/powerpoint/2010/main" xmlns="" val="1667589235"/>
      </p:ext>
    </p:extLst>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80975" y="-9525"/>
            <a:ext cx="8842375" cy="812800"/>
          </a:xfrm>
        </p:spPr>
        <p:txBody>
          <a:bodyPr/>
          <a:lstStyle/>
          <a:p>
            <a:r>
              <a:rPr lang="zh-CN" altLang="en-US" smtClean="0">
                <a:ea typeface="宋体" charset="-122"/>
              </a:rPr>
              <a:t>需求和规模驱动革新</a:t>
            </a:r>
            <a:endParaRPr lang="en-US" altLang="en-US" smtClean="0"/>
          </a:p>
        </p:txBody>
      </p:sp>
      <p:sp>
        <p:nvSpPr>
          <p:cNvPr id="1440771" name="Text Box 3"/>
          <p:cNvSpPr txBox="1">
            <a:spLocks noChangeArrowheads="1"/>
          </p:cNvSpPr>
          <p:nvPr/>
        </p:nvSpPr>
        <p:spPr bwMode="auto">
          <a:xfrm>
            <a:off x="1031875" y="1708150"/>
            <a:ext cx="3546475" cy="344488"/>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solidFill>
                  <a:schemeClr val="bg1"/>
                </a:solidFill>
                <a:ea typeface="宋体" charset="-122"/>
              </a:rPr>
              <a:t>标签芯片设计和生产</a:t>
            </a:r>
            <a:endParaRPr lang="en-US" sz="1400">
              <a:solidFill>
                <a:schemeClr val="bg1"/>
              </a:solidFill>
            </a:endParaRPr>
          </a:p>
        </p:txBody>
      </p:sp>
      <p:sp>
        <p:nvSpPr>
          <p:cNvPr id="1440772" name="Text Box 4"/>
          <p:cNvSpPr txBox="1">
            <a:spLocks noChangeArrowheads="1"/>
          </p:cNvSpPr>
          <p:nvPr/>
        </p:nvSpPr>
        <p:spPr bwMode="auto">
          <a:xfrm>
            <a:off x="1031875" y="2174875"/>
            <a:ext cx="3546475" cy="344488"/>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solidFill>
                  <a:schemeClr val="bg1"/>
                </a:solidFill>
              </a:rPr>
              <a:t>Inlay </a:t>
            </a:r>
            <a:r>
              <a:rPr lang="zh-CN" altLang="en-US" sz="1400">
                <a:solidFill>
                  <a:schemeClr val="bg1"/>
                </a:solidFill>
                <a:ea typeface="宋体" charset="-122"/>
              </a:rPr>
              <a:t>设计和生产</a:t>
            </a:r>
            <a:endParaRPr lang="en-US" sz="1400">
              <a:solidFill>
                <a:schemeClr val="bg1"/>
              </a:solidFill>
            </a:endParaRPr>
          </a:p>
        </p:txBody>
      </p:sp>
      <p:sp>
        <p:nvSpPr>
          <p:cNvPr id="1440773" name="Text Box 5"/>
          <p:cNvSpPr txBox="1">
            <a:spLocks noChangeArrowheads="1"/>
          </p:cNvSpPr>
          <p:nvPr/>
        </p:nvSpPr>
        <p:spPr bwMode="auto">
          <a:xfrm>
            <a:off x="1031875" y="2641600"/>
            <a:ext cx="3546475" cy="344488"/>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solidFill>
                  <a:schemeClr val="bg1"/>
                </a:solidFill>
              </a:rPr>
              <a:t>EPC </a:t>
            </a:r>
            <a:r>
              <a:rPr lang="zh-CN" altLang="en-US" sz="1400">
                <a:solidFill>
                  <a:schemeClr val="bg1"/>
                </a:solidFill>
                <a:ea typeface="宋体" charset="-122"/>
              </a:rPr>
              <a:t>编码方法</a:t>
            </a:r>
            <a:endParaRPr lang="en-US" sz="1400">
              <a:solidFill>
                <a:schemeClr val="bg1"/>
              </a:solidFill>
            </a:endParaRPr>
          </a:p>
        </p:txBody>
      </p:sp>
      <p:pic>
        <p:nvPicPr>
          <p:cNvPr id="242694" name="Picture 6" descr="Picture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0863" y="803275"/>
            <a:ext cx="8042275" cy="536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605403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07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07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0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771" grpId="0" animBg="1"/>
      <p:bldP spid="1440772" grpId="0" animBg="1"/>
      <p:bldP spid="1440773"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smtClean="0"/>
              <a:t>Impinj</a:t>
            </a:r>
            <a:r>
              <a:rPr lang="en-US" sz="2400" baseline="50000" smtClean="0"/>
              <a:t>®</a:t>
            </a:r>
            <a:r>
              <a:rPr lang="en-US" smtClean="0"/>
              <a:t> STP</a:t>
            </a:r>
            <a:r>
              <a:rPr lang="en-US" sz="2400" baseline="50000" smtClean="0"/>
              <a:t>™</a:t>
            </a:r>
            <a:r>
              <a:rPr lang="en-US" smtClean="0"/>
              <a:t> </a:t>
            </a:r>
            <a:r>
              <a:rPr lang="zh-CN" altLang="en-US" smtClean="0">
                <a:ea typeface="宋体" charset="-122"/>
              </a:rPr>
              <a:t>源标签平台</a:t>
            </a:r>
            <a:endParaRPr lang="en-US" smtClean="0"/>
          </a:p>
        </p:txBody>
      </p:sp>
      <p:sp>
        <p:nvSpPr>
          <p:cNvPr id="1402883" name="Text Box 3"/>
          <p:cNvSpPr txBox="1">
            <a:spLocks noChangeArrowheads="1"/>
          </p:cNvSpPr>
          <p:nvPr/>
        </p:nvSpPr>
        <p:spPr bwMode="auto">
          <a:xfrm>
            <a:off x="1122363" y="2955925"/>
            <a:ext cx="6680200" cy="744538"/>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solidFill>
                  <a:schemeClr val="bg1"/>
                </a:solidFill>
              </a:rPr>
              <a:t>STP </a:t>
            </a:r>
            <a:r>
              <a:rPr lang="zh-CN" altLang="en-US">
                <a:solidFill>
                  <a:schemeClr val="bg1"/>
                </a:solidFill>
                <a:ea typeface="宋体" charset="-122"/>
              </a:rPr>
              <a:t>平台使得服装，药业，化妆品行业所需的高效率，高速，高可靠性的标签编码成为可能</a:t>
            </a:r>
            <a:endParaRPr lang="en-US">
              <a:solidFill>
                <a:schemeClr val="bg1"/>
              </a:solidFill>
            </a:endParaRPr>
          </a:p>
        </p:txBody>
      </p:sp>
      <p:sp>
        <p:nvSpPr>
          <p:cNvPr id="1402884" name="Text Box 4"/>
          <p:cNvSpPr txBox="1">
            <a:spLocks noChangeArrowheads="1"/>
          </p:cNvSpPr>
          <p:nvPr/>
        </p:nvSpPr>
        <p:spPr bwMode="auto">
          <a:xfrm>
            <a:off x="1108075" y="1479550"/>
            <a:ext cx="6708775" cy="776288"/>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solidFill>
                  <a:schemeClr val="bg1"/>
                </a:solidFill>
              </a:rPr>
              <a:t>STP</a:t>
            </a:r>
            <a:r>
              <a:rPr lang="zh-CN" altLang="en-US">
                <a:solidFill>
                  <a:schemeClr val="bg1"/>
                </a:solidFill>
                <a:ea typeface="宋体" charset="-122"/>
              </a:rPr>
              <a:t>平台促成了主流的，巨量的，大规模的</a:t>
            </a:r>
            <a:endParaRPr lang="en-US" altLang="zh-CN">
              <a:solidFill>
                <a:schemeClr val="bg1"/>
              </a:solidFill>
              <a:ea typeface="宋体" charset="-122"/>
            </a:endParaRPr>
          </a:p>
          <a:p>
            <a:pPr algn="ctr"/>
            <a:r>
              <a:rPr lang="en-US" altLang="zh-CN">
                <a:solidFill>
                  <a:schemeClr val="bg1"/>
                </a:solidFill>
                <a:ea typeface="宋体" charset="-122"/>
              </a:rPr>
              <a:t>RFID</a:t>
            </a:r>
            <a:r>
              <a:rPr lang="zh-CN" altLang="en-US">
                <a:solidFill>
                  <a:schemeClr val="bg1"/>
                </a:solidFill>
                <a:ea typeface="宋体" charset="-122"/>
              </a:rPr>
              <a:t>项目的实施</a:t>
            </a:r>
            <a:endParaRPr lang="en-US">
              <a:solidFill>
                <a:schemeClr val="bg1"/>
              </a:solidFill>
            </a:endParaRPr>
          </a:p>
        </p:txBody>
      </p:sp>
      <p:grpSp>
        <p:nvGrpSpPr>
          <p:cNvPr id="2" name="Group 5"/>
          <p:cNvGrpSpPr>
            <a:grpSpLocks/>
          </p:cNvGrpSpPr>
          <p:nvPr/>
        </p:nvGrpSpPr>
        <p:grpSpPr bwMode="auto">
          <a:xfrm>
            <a:off x="7050088" y="4752975"/>
            <a:ext cx="1920875" cy="1377950"/>
            <a:chOff x="240" y="2928"/>
            <a:chExt cx="1152" cy="768"/>
          </a:xfrm>
        </p:grpSpPr>
        <p:pic>
          <p:nvPicPr>
            <p:cNvPr id="243718" name="Picture 6" descr="BatchComplet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0" y="2928"/>
              <a:ext cx="1152" cy="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3719" name="Rectangle 7"/>
            <p:cNvSpPr>
              <a:spLocks noChangeArrowheads="1"/>
            </p:cNvSpPr>
            <p:nvPr/>
          </p:nvSpPr>
          <p:spPr bwMode="auto">
            <a:xfrm>
              <a:off x="240" y="3552"/>
              <a:ext cx="288" cy="14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Tree>
    <p:extLst>
      <p:ext uri="{BB962C8B-B14F-4D97-AF65-F5344CB8AC3E}">
        <p14:creationId xmlns:p14="http://schemas.microsoft.com/office/powerpoint/2010/main" xmlns="" val="16256445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028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2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3" grpId="0" animBg="1"/>
      <p:bldP spid="140288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smtClean="0"/>
              <a:t>STP </a:t>
            </a:r>
            <a:r>
              <a:rPr lang="zh-CN" altLang="en-US" smtClean="0">
                <a:ea typeface="宋体" charset="-122"/>
              </a:rPr>
              <a:t>平台组成</a:t>
            </a:r>
            <a:endParaRPr lang="en-US" smtClean="0"/>
          </a:p>
        </p:txBody>
      </p:sp>
      <p:sp>
        <p:nvSpPr>
          <p:cNvPr id="244739" name="Rectangle 3"/>
          <p:cNvSpPr>
            <a:spLocks noGrp="1" noChangeArrowheads="1"/>
          </p:cNvSpPr>
          <p:nvPr>
            <p:ph type="body" idx="1"/>
          </p:nvPr>
        </p:nvSpPr>
        <p:spPr>
          <a:xfrm>
            <a:off x="457200" y="2155825"/>
            <a:ext cx="8559800" cy="4022725"/>
          </a:xfrm>
        </p:spPr>
        <p:txBody>
          <a:bodyPr/>
          <a:lstStyle/>
          <a:p>
            <a:r>
              <a:rPr lang="zh-CN" altLang="en-US" sz="1800" smtClean="0">
                <a:ea typeface="宋体" charset="-122"/>
              </a:rPr>
              <a:t>具有最佳性能的</a:t>
            </a:r>
            <a:r>
              <a:rPr lang="en-US" altLang="zh-CN" sz="1800" smtClean="0">
                <a:ea typeface="宋体" charset="-122"/>
              </a:rPr>
              <a:t>Speedway Revolution R420</a:t>
            </a:r>
            <a:r>
              <a:rPr lang="zh-CN" altLang="en-US" sz="1800" smtClean="0">
                <a:ea typeface="宋体" charset="-122"/>
              </a:rPr>
              <a:t>读写器</a:t>
            </a:r>
            <a:endParaRPr lang="en-US" altLang="zh-CN" sz="1800" smtClean="0">
              <a:ea typeface="宋体" charset="-122"/>
            </a:endParaRPr>
          </a:p>
          <a:p>
            <a:r>
              <a:rPr lang="zh-CN" altLang="en-US" sz="1800" smtClean="0">
                <a:ea typeface="宋体" charset="-122"/>
              </a:rPr>
              <a:t>可靠编码所需要的定制化的读写器算法</a:t>
            </a:r>
            <a:endParaRPr lang="en-US" sz="1800" smtClean="0"/>
          </a:p>
          <a:p>
            <a:r>
              <a:rPr lang="en-US" sz="1800" smtClean="0"/>
              <a:t>STP SDK</a:t>
            </a:r>
            <a:r>
              <a:rPr lang="zh-CN" altLang="en-US" sz="1800" smtClean="0">
                <a:ea typeface="宋体" charset="-122"/>
              </a:rPr>
              <a:t>提供了可以简单实用的软件</a:t>
            </a:r>
            <a:r>
              <a:rPr lang="en-US" altLang="zh-CN" sz="1800" smtClean="0">
                <a:ea typeface="宋体" charset="-122"/>
              </a:rPr>
              <a:t>API</a:t>
            </a:r>
            <a:endParaRPr lang="en-US" sz="1800" smtClean="0"/>
          </a:p>
          <a:p>
            <a:r>
              <a:rPr lang="zh-CN" altLang="en-US" sz="1800" smtClean="0">
                <a:ea typeface="宋体" charset="-122"/>
              </a:rPr>
              <a:t>用于质量和性能监控的调试数据流</a:t>
            </a:r>
            <a:endParaRPr lang="en-US" sz="1800" smtClean="0"/>
          </a:p>
          <a:p>
            <a:r>
              <a:rPr lang="zh-CN" altLang="en-US" sz="1800" smtClean="0">
                <a:ea typeface="宋体" charset="-122"/>
              </a:rPr>
              <a:t>用于调试发射功率和接收灵敏度等现场配置的配置工具</a:t>
            </a:r>
            <a:endParaRPr lang="en-US" sz="1800" smtClean="0"/>
          </a:p>
          <a:p>
            <a:r>
              <a:rPr lang="zh-CN" altLang="en-US" sz="1800" smtClean="0">
                <a:ea typeface="宋体" charset="-122"/>
              </a:rPr>
              <a:t>不同应用的读写器天线</a:t>
            </a:r>
            <a:endParaRPr lang="en-US" sz="1800" smtClean="0"/>
          </a:p>
          <a:p>
            <a:r>
              <a:rPr lang="zh-CN" altLang="en-US" sz="1800" smtClean="0">
                <a:ea typeface="宋体" charset="-122"/>
              </a:rPr>
              <a:t>读写器配件</a:t>
            </a:r>
            <a:r>
              <a:rPr lang="en-US" sz="1800" smtClean="0"/>
              <a:t>(</a:t>
            </a:r>
            <a:r>
              <a:rPr lang="zh-CN" altLang="en-US" sz="1800" smtClean="0">
                <a:ea typeface="宋体" charset="-122"/>
              </a:rPr>
              <a:t>如</a:t>
            </a:r>
            <a:r>
              <a:rPr lang="en-US" sz="1800" smtClean="0"/>
              <a:t>GPIO box)</a:t>
            </a:r>
          </a:p>
          <a:p>
            <a:r>
              <a:rPr lang="zh-CN" altLang="en-US" sz="1800" smtClean="0">
                <a:ea typeface="宋体" charset="-122"/>
              </a:rPr>
              <a:t>文档和培训</a:t>
            </a:r>
            <a:endParaRPr lang="en-US" sz="1800" smtClean="0"/>
          </a:p>
          <a:p>
            <a:pPr>
              <a:buFont typeface="Tahoma" pitchFamily="34" charset="0"/>
              <a:buNone/>
            </a:pPr>
            <a:endParaRPr lang="en-US" sz="1800" smtClean="0"/>
          </a:p>
        </p:txBody>
      </p:sp>
      <p:sp>
        <p:nvSpPr>
          <p:cNvPr id="244740" name="Text Box 4"/>
          <p:cNvSpPr txBox="1">
            <a:spLocks noChangeArrowheads="1"/>
          </p:cNvSpPr>
          <p:nvPr/>
        </p:nvSpPr>
        <p:spPr bwMode="auto">
          <a:xfrm>
            <a:off x="930275" y="1023938"/>
            <a:ext cx="7423150" cy="822325"/>
          </a:xfrm>
          <a:prstGeom prst="rect">
            <a:avLst/>
          </a:prstGeom>
          <a:solidFill>
            <a:schemeClr val="accent1"/>
          </a:solidFill>
          <a:ln>
            <a:noFill/>
          </a:ln>
          <a:extLst>
            <a:ext uri="{91240B29-F687-4F45-9708-019B960494DF}">
              <a14:hiddenLine xmlns:a14="http://schemas.microsoft.com/office/drawing/2010/main" xmlns="" w="28575" algn="ctr">
                <a:solidFill>
                  <a:srgbClr val="000000"/>
                </a:solidFill>
                <a:miter lim="800000"/>
                <a:headEnd/>
                <a:tailEnd type="none" w="lg" len="lg"/>
              </a14:hiddenLine>
            </a:ext>
          </a:extLst>
        </p:spPr>
        <p:txBody>
          <a:bodyPr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800">
                <a:solidFill>
                  <a:schemeClr val="bg1"/>
                </a:solidFill>
              </a:rPr>
              <a:t>Impinj STP </a:t>
            </a:r>
            <a:r>
              <a:rPr lang="zh-CN" altLang="en-US" sz="1800">
                <a:solidFill>
                  <a:schemeClr val="bg1"/>
                </a:solidFill>
                <a:ea typeface="宋体" charset="-122"/>
              </a:rPr>
              <a:t>平台是一个</a:t>
            </a:r>
            <a:r>
              <a:rPr lang="en-US" altLang="zh-CN" sz="1800">
                <a:solidFill>
                  <a:schemeClr val="bg1"/>
                </a:solidFill>
                <a:ea typeface="宋体" charset="-122"/>
              </a:rPr>
              <a:t>UHF Gen2</a:t>
            </a:r>
            <a:r>
              <a:rPr lang="zh-CN" altLang="en-US" sz="1800">
                <a:solidFill>
                  <a:schemeClr val="bg1"/>
                </a:solidFill>
                <a:ea typeface="宋体" charset="-122"/>
              </a:rPr>
              <a:t>的</a:t>
            </a:r>
            <a:r>
              <a:rPr lang="en-US" altLang="zh-CN" sz="1800">
                <a:solidFill>
                  <a:schemeClr val="bg1"/>
                </a:solidFill>
                <a:ea typeface="宋体" charset="-122"/>
              </a:rPr>
              <a:t>RFID</a:t>
            </a:r>
            <a:r>
              <a:rPr lang="zh-CN" altLang="en-US" sz="1800">
                <a:solidFill>
                  <a:schemeClr val="bg1"/>
                </a:solidFill>
                <a:ea typeface="宋体" charset="-122"/>
              </a:rPr>
              <a:t>系统，</a:t>
            </a:r>
            <a:endParaRPr lang="en-US" altLang="zh-CN" sz="1800">
              <a:solidFill>
                <a:schemeClr val="bg1"/>
              </a:solidFill>
              <a:ea typeface="宋体" charset="-122"/>
            </a:endParaRPr>
          </a:p>
          <a:p>
            <a:pPr algn="ctr">
              <a:spcBef>
                <a:spcPct val="50000"/>
              </a:spcBef>
            </a:pPr>
            <a:r>
              <a:rPr lang="zh-CN" altLang="en-US" sz="1800">
                <a:solidFill>
                  <a:schemeClr val="bg1"/>
                </a:solidFill>
                <a:ea typeface="宋体" charset="-122"/>
              </a:rPr>
              <a:t>集合了优化的硬件和读写器软件，使得单品级标签的编码变得简单</a:t>
            </a:r>
            <a:endParaRPr lang="en-US" sz="1800">
              <a:solidFill>
                <a:schemeClr val="bg1"/>
              </a:solidFill>
            </a:endParaRPr>
          </a:p>
        </p:txBody>
      </p:sp>
      <p:grpSp>
        <p:nvGrpSpPr>
          <p:cNvPr id="244741" name="Group 5"/>
          <p:cNvGrpSpPr>
            <a:grpSpLocks/>
          </p:cNvGrpSpPr>
          <p:nvPr/>
        </p:nvGrpSpPr>
        <p:grpSpPr bwMode="auto">
          <a:xfrm>
            <a:off x="5840413" y="4456113"/>
            <a:ext cx="2254250" cy="1509712"/>
            <a:chOff x="240" y="2928"/>
            <a:chExt cx="1152" cy="768"/>
          </a:xfrm>
        </p:grpSpPr>
        <p:pic>
          <p:nvPicPr>
            <p:cNvPr id="244742" name="Picture 6" descr="BatchComplet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0" y="2928"/>
              <a:ext cx="1152" cy="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4743" name="Rectangle 7"/>
            <p:cNvSpPr>
              <a:spLocks noChangeArrowheads="1"/>
            </p:cNvSpPr>
            <p:nvPr/>
          </p:nvSpPr>
          <p:spPr bwMode="auto">
            <a:xfrm>
              <a:off x="240" y="3552"/>
              <a:ext cx="288" cy="14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Tree>
    <p:extLst>
      <p:ext uri="{BB962C8B-B14F-4D97-AF65-F5344CB8AC3E}">
        <p14:creationId xmlns:p14="http://schemas.microsoft.com/office/powerpoint/2010/main" xmlns="" val="2540904938"/>
      </p:ext>
    </p:extLst>
  </p:cSld>
  <p:clrMapOvr>
    <a:masterClrMapping/>
  </p:clrMapOvr>
  <p:transition spd="med">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24"/>
          <p:cNvSpPr>
            <a:spLocks noGrp="1"/>
          </p:cNvSpPr>
          <p:nvPr>
            <p:ph type="title"/>
          </p:nvPr>
        </p:nvSpPr>
        <p:spPr/>
        <p:txBody>
          <a:bodyPr/>
          <a:lstStyle/>
          <a:p>
            <a:r>
              <a:rPr lang="zh-CN" altLang="en-US" smtClean="0">
                <a:ea typeface="宋体" charset="-122"/>
              </a:rPr>
              <a:t>编码方案</a:t>
            </a:r>
            <a:endParaRPr lang="en-US" smtClean="0"/>
          </a:p>
        </p:txBody>
      </p:sp>
      <p:grpSp>
        <p:nvGrpSpPr>
          <p:cNvPr id="2" name="Group 2"/>
          <p:cNvGrpSpPr>
            <a:grpSpLocks/>
          </p:cNvGrpSpPr>
          <p:nvPr/>
        </p:nvGrpSpPr>
        <p:grpSpPr bwMode="auto">
          <a:xfrm>
            <a:off x="328613" y="4081463"/>
            <a:ext cx="3770312" cy="2036762"/>
            <a:chOff x="3320" y="801"/>
            <a:chExt cx="2375" cy="1283"/>
          </a:xfrm>
        </p:grpSpPr>
        <p:sp>
          <p:nvSpPr>
            <p:cNvPr id="27" name="Rounded Rectangle 10"/>
            <p:cNvSpPr>
              <a:spLocks noChangeArrowheads="1"/>
            </p:cNvSpPr>
            <p:nvPr/>
          </p:nvSpPr>
          <p:spPr bwMode="auto">
            <a:xfrm>
              <a:off x="3320" y="801"/>
              <a:ext cx="2303" cy="173"/>
            </a:xfrm>
            <a:prstGeom prst="roundRect">
              <a:avLst>
                <a:gd name="adj" fmla="val 9032"/>
              </a:avLst>
            </a:prstGeom>
            <a:gradFill rotWithShape="1">
              <a:gsLst>
                <a:gs pos="0">
                  <a:srgbClr val="317200"/>
                </a:gs>
                <a:gs pos="50000">
                  <a:srgbClr val="56B600"/>
                </a:gs>
                <a:gs pos="70000">
                  <a:srgbClr val="67CB08"/>
                </a:gs>
                <a:gs pos="100000">
                  <a:srgbClr val="83F327"/>
                </a:gs>
              </a:gsLst>
              <a:lin ang="16200000"/>
            </a:gradFill>
            <a:ln w="9525">
              <a:solidFill>
                <a:srgbClr val="7DCC2E"/>
              </a:solidFill>
              <a:round/>
              <a:headEnd/>
              <a:tailEnd/>
            </a:ln>
            <a:effectLst>
              <a:outerShdw blurRad="63500" dist="38100" dir="5400000" rotWithShape="0">
                <a:srgbClr val="000000">
                  <a:alpha val="34999"/>
                </a:srgbClr>
              </a:outerShdw>
            </a:effectLst>
          </p:spPr>
          <p:txBody>
            <a:bodyPr lIns="91436" tIns="45718" rIns="91436" bIns="45718" anchor="ctr"/>
            <a:lstStyle/>
            <a:p>
              <a:pPr algn="ctr" defTabSz="912813">
                <a:defRPr/>
              </a:pPr>
              <a:r>
                <a:rPr lang="zh-CN" altLang="en-US" sz="1400">
                  <a:solidFill>
                    <a:srgbClr val="FFFFFF"/>
                  </a:solidFill>
                  <a:latin typeface="Calibri" pitchFamily="34" charset="0"/>
                  <a:ea typeface="宋体" charset="-122"/>
                </a:rPr>
                <a:t>高性能在线编码</a:t>
              </a:r>
              <a:endParaRPr lang="en-US" sz="1400">
                <a:solidFill>
                  <a:srgbClr val="FFFFFF"/>
                </a:solidFill>
                <a:latin typeface="Calibri" pitchFamily="34" charset="0"/>
              </a:endParaRPr>
            </a:p>
          </p:txBody>
        </p:sp>
        <p:sp>
          <p:nvSpPr>
            <p:cNvPr id="245784" name="TextBox 27"/>
            <p:cNvSpPr txBox="1">
              <a:spLocks noChangeArrowheads="1"/>
            </p:cNvSpPr>
            <p:nvPr/>
          </p:nvSpPr>
          <p:spPr bwMode="auto">
            <a:xfrm>
              <a:off x="3392" y="1770"/>
              <a:ext cx="2303"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lvl1pPr marL="171450" indent="-171450">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nSpc>
                  <a:spcPct val="90000"/>
                </a:lnSpc>
                <a:spcAft>
                  <a:spcPts val="600"/>
                </a:spcAft>
                <a:buFont typeface="Arial" charset="0"/>
                <a:buChar char="•"/>
              </a:pPr>
              <a:r>
                <a:rPr lang="en-US" sz="1200">
                  <a:ea typeface="PMingLiU" pitchFamily="18" charset="-120"/>
                </a:rPr>
                <a:t>&lt;1750</a:t>
              </a:r>
              <a:r>
                <a:rPr lang="zh-CN" altLang="en-US" sz="1200">
                  <a:ea typeface="PMingLiU" pitchFamily="18" charset="-120"/>
                </a:rPr>
                <a:t>标签</a:t>
              </a:r>
              <a:r>
                <a:rPr lang="en-US" altLang="zh-CN" sz="1200">
                  <a:ea typeface="PMingLiU" pitchFamily="18" charset="-120"/>
                </a:rPr>
                <a:t>/</a:t>
              </a:r>
              <a:r>
                <a:rPr lang="zh-CN" altLang="en-US" sz="1200">
                  <a:ea typeface="PMingLiU" pitchFamily="18" charset="-120"/>
                </a:rPr>
                <a:t>分（</a:t>
              </a:r>
              <a:r>
                <a:rPr lang="en-US" altLang="zh-CN" sz="1200">
                  <a:ea typeface="PMingLiU" pitchFamily="18" charset="-120"/>
                </a:rPr>
                <a:t>STP+Monza</a:t>
              </a:r>
              <a:r>
                <a:rPr lang="zh-CN" altLang="en-US" sz="1200">
                  <a:ea typeface="PMingLiU" pitchFamily="18" charset="-120"/>
                </a:rPr>
                <a:t>）</a:t>
              </a:r>
              <a:endParaRPr lang="en-US" altLang="zh-CN" sz="1200">
                <a:ea typeface="PMingLiU" pitchFamily="18" charset="-120"/>
              </a:endParaRPr>
            </a:p>
            <a:p>
              <a:pPr>
                <a:lnSpc>
                  <a:spcPct val="90000"/>
                </a:lnSpc>
                <a:spcAft>
                  <a:spcPts val="600"/>
                </a:spcAft>
                <a:buFont typeface="Arial" charset="0"/>
                <a:buChar char="•"/>
              </a:pPr>
              <a:r>
                <a:rPr lang="zh-CN" altLang="en-US" sz="1200">
                  <a:ea typeface="PMingLiU" pitchFamily="18" charset="-120"/>
                </a:rPr>
                <a:t>服务中心</a:t>
              </a:r>
              <a:endParaRPr lang="en-US" sz="1200">
                <a:ea typeface="PMingLiU" pitchFamily="18" charset="-120"/>
              </a:endParaRPr>
            </a:p>
          </p:txBody>
        </p:sp>
        <p:pic>
          <p:nvPicPr>
            <p:cNvPr id="245785" name="Picture 5" descr="PICT022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59" y="1070"/>
              <a:ext cx="826" cy="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 name="Group 7"/>
          <p:cNvGrpSpPr>
            <a:grpSpLocks/>
          </p:cNvGrpSpPr>
          <p:nvPr/>
        </p:nvGrpSpPr>
        <p:grpSpPr bwMode="auto">
          <a:xfrm>
            <a:off x="5121275" y="1219200"/>
            <a:ext cx="3770313" cy="1965325"/>
            <a:chOff x="304" y="2580"/>
            <a:chExt cx="2375" cy="1238"/>
          </a:xfrm>
        </p:grpSpPr>
        <p:sp>
          <p:nvSpPr>
            <p:cNvPr id="32" name="Rounded Rectangle 10"/>
            <p:cNvSpPr>
              <a:spLocks noChangeArrowheads="1"/>
            </p:cNvSpPr>
            <p:nvPr/>
          </p:nvSpPr>
          <p:spPr bwMode="auto">
            <a:xfrm>
              <a:off x="304" y="2580"/>
              <a:ext cx="2303" cy="173"/>
            </a:xfrm>
            <a:prstGeom prst="roundRect">
              <a:avLst>
                <a:gd name="adj" fmla="val 9032"/>
              </a:avLst>
            </a:prstGeom>
            <a:gradFill rotWithShape="1">
              <a:gsLst>
                <a:gs pos="0">
                  <a:srgbClr val="317200"/>
                </a:gs>
                <a:gs pos="50000">
                  <a:srgbClr val="56B600"/>
                </a:gs>
                <a:gs pos="70000">
                  <a:srgbClr val="67CB08"/>
                </a:gs>
                <a:gs pos="100000">
                  <a:srgbClr val="83F327"/>
                </a:gs>
              </a:gsLst>
              <a:lin ang="16200000"/>
            </a:gradFill>
            <a:ln w="9525">
              <a:solidFill>
                <a:srgbClr val="7DCC2E"/>
              </a:solidFill>
              <a:round/>
              <a:headEnd/>
              <a:tailEnd/>
            </a:ln>
            <a:effectLst>
              <a:outerShdw blurRad="63500" dist="38100" dir="5400000" rotWithShape="0">
                <a:srgbClr val="000000">
                  <a:alpha val="34999"/>
                </a:srgbClr>
              </a:outerShdw>
            </a:effectLst>
          </p:spPr>
          <p:txBody>
            <a:bodyPr lIns="91436" tIns="45718" rIns="91436" bIns="45718" anchor="ctr"/>
            <a:lstStyle/>
            <a:p>
              <a:pPr algn="ctr" defTabSz="912813">
                <a:defRPr/>
              </a:pPr>
              <a:r>
                <a:rPr lang="zh-CN" altLang="en-US" sz="1400">
                  <a:solidFill>
                    <a:srgbClr val="FFFFFF"/>
                  </a:solidFill>
                  <a:latin typeface="Calibri" pitchFamily="34" charset="0"/>
                  <a:ea typeface="宋体" charset="-122"/>
                </a:rPr>
                <a:t>非打印机编码</a:t>
              </a:r>
              <a:endParaRPr lang="en-US" sz="1400">
                <a:solidFill>
                  <a:srgbClr val="FFFFFF"/>
                </a:solidFill>
                <a:latin typeface="Calibri" pitchFamily="34" charset="0"/>
              </a:endParaRPr>
            </a:p>
          </p:txBody>
        </p:sp>
        <p:sp>
          <p:nvSpPr>
            <p:cNvPr id="245779" name="TextBox 27"/>
            <p:cNvSpPr txBox="1">
              <a:spLocks noChangeArrowheads="1"/>
            </p:cNvSpPr>
            <p:nvPr/>
          </p:nvSpPr>
          <p:spPr bwMode="auto">
            <a:xfrm>
              <a:off x="376" y="3504"/>
              <a:ext cx="2303"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lvl1pPr marL="171450" indent="-171450">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nSpc>
                  <a:spcPct val="90000"/>
                </a:lnSpc>
                <a:spcAft>
                  <a:spcPts val="600"/>
                </a:spcAft>
                <a:buFont typeface="Arial" charset="0"/>
                <a:buChar char="•"/>
              </a:pPr>
              <a:r>
                <a:rPr lang="en-US" sz="1200">
                  <a:ea typeface="PMingLiU" pitchFamily="18" charset="-120"/>
                </a:rPr>
                <a:t>&lt;750</a:t>
              </a:r>
              <a:r>
                <a:rPr lang="zh-CN" altLang="en-US" sz="1200">
                  <a:ea typeface="PMingLiU" pitchFamily="18" charset="-120"/>
                </a:rPr>
                <a:t>标签</a:t>
              </a:r>
              <a:r>
                <a:rPr lang="en-US" altLang="zh-CN" sz="1200">
                  <a:ea typeface="PMingLiU" pitchFamily="18" charset="-120"/>
                </a:rPr>
                <a:t>/</a:t>
              </a:r>
              <a:r>
                <a:rPr lang="zh-CN" altLang="en-US" sz="1200">
                  <a:ea typeface="PMingLiU" pitchFamily="18" charset="-120"/>
                </a:rPr>
                <a:t>分（</a:t>
              </a:r>
              <a:r>
                <a:rPr lang="en-US" altLang="zh-CN" sz="1200">
                  <a:ea typeface="PMingLiU" pitchFamily="18" charset="-120"/>
                </a:rPr>
                <a:t>STP+Monza</a:t>
              </a:r>
              <a:r>
                <a:rPr lang="zh-CN" altLang="en-US" sz="1200">
                  <a:ea typeface="PMingLiU" pitchFamily="18" charset="-120"/>
                </a:rPr>
                <a:t>）</a:t>
              </a:r>
              <a:endParaRPr lang="en-US" sz="1200">
                <a:ea typeface="PMingLiU" pitchFamily="18" charset="-120"/>
              </a:endParaRPr>
            </a:p>
            <a:p>
              <a:pPr>
                <a:lnSpc>
                  <a:spcPct val="90000"/>
                </a:lnSpc>
                <a:spcAft>
                  <a:spcPts val="600"/>
                </a:spcAft>
                <a:buFont typeface="Arial" charset="0"/>
                <a:buChar char="•"/>
              </a:pPr>
              <a:r>
                <a:rPr lang="zh-CN" altLang="en-US" sz="1200">
                  <a:ea typeface="PMingLiU" pitchFamily="18" charset="-120"/>
                </a:rPr>
                <a:t>地点不限，定制化</a:t>
              </a:r>
              <a:endParaRPr lang="en-US" sz="1200">
                <a:ea typeface="PMingLiU" pitchFamily="18" charset="-120"/>
              </a:endParaRPr>
            </a:p>
          </p:txBody>
        </p:sp>
        <p:grpSp>
          <p:nvGrpSpPr>
            <p:cNvPr id="245780" name="Group 10"/>
            <p:cNvGrpSpPr>
              <a:grpSpLocks/>
            </p:cNvGrpSpPr>
            <p:nvPr/>
          </p:nvGrpSpPr>
          <p:grpSpPr bwMode="auto">
            <a:xfrm>
              <a:off x="486" y="2861"/>
              <a:ext cx="1888" cy="573"/>
              <a:chOff x="281" y="2640"/>
              <a:chExt cx="2743" cy="950"/>
            </a:xfrm>
          </p:grpSpPr>
          <p:pic>
            <p:nvPicPr>
              <p:cNvPr id="245781" name="Picture 11" descr="0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1" y="2640"/>
                <a:ext cx="1272" cy="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82" name="Picture 12" descr="reel to reel inline encode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36" y="2640"/>
                <a:ext cx="1388" cy="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5" name="Group 13"/>
          <p:cNvGrpSpPr>
            <a:grpSpLocks/>
          </p:cNvGrpSpPr>
          <p:nvPr/>
        </p:nvGrpSpPr>
        <p:grpSpPr bwMode="auto">
          <a:xfrm>
            <a:off x="5178425" y="4095750"/>
            <a:ext cx="3657600" cy="1965325"/>
            <a:chOff x="3316" y="2580"/>
            <a:chExt cx="2304" cy="1238"/>
          </a:xfrm>
        </p:grpSpPr>
        <p:sp>
          <p:nvSpPr>
            <p:cNvPr id="38" name="Rounded Rectangle 10"/>
            <p:cNvSpPr>
              <a:spLocks noChangeArrowheads="1"/>
            </p:cNvSpPr>
            <p:nvPr/>
          </p:nvSpPr>
          <p:spPr bwMode="auto">
            <a:xfrm>
              <a:off x="3317" y="2580"/>
              <a:ext cx="2303" cy="173"/>
            </a:xfrm>
            <a:prstGeom prst="roundRect">
              <a:avLst>
                <a:gd name="adj" fmla="val 9032"/>
              </a:avLst>
            </a:prstGeom>
            <a:gradFill rotWithShape="1">
              <a:gsLst>
                <a:gs pos="0">
                  <a:srgbClr val="317200"/>
                </a:gs>
                <a:gs pos="50000">
                  <a:srgbClr val="56B600"/>
                </a:gs>
                <a:gs pos="70000">
                  <a:srgbClr val="67CB08"/>
                </a:gs>
                <a:gs pos="100000">
                  <a:srgbClr val="83F327"/>
                </a:gs>
              </a:gsLst>
              <a:lin ang="16200000"/>
            </a:gradFill>
            <a:ln w="9525">
              <a:solidFill>
                <a:srgbClr val="7DCC2E"/>
              </a:solidFill>
              <a:round/>
              <a:headEnd/>
              <a:tailEnd/>
            </a:ln>
            <a:effectLst>
              <a:outerShdw blurRad="63500" dist="38100" dir="5400000" rotWithShape="0">
                <a:srgbClr val="000000">
                  <a:alpha val="34999"/>
                </a:srgbClr>
              </a:outerShdw>
            </a:effectLst>
          </p:spPr>
          <p:txBody>
            <a:bodyPr lIns="91436" tIns="45718" rIns="91436" bIns="45718" anchor="ctr"/>
            <a:lstStyle/>
            <a:p>
              <a:pPr algn="ctr" defTabSz="912813">
                <a:defRPr/>
              </a:pPr>
              <a:r>
                <a:rPr lang="zh-CN" altLang="en-US" sz="1400">
                  <a:solidFill>
                    <a:srgbClr val="FFFFFF"/>
                  </a:solidFill>
                  <a:latin typeface="Calibri" pitchFamily="34" charset="0"/>
                  <a:ea typeface="宋体" charset="-122"/>
                </a:rPr>
                <a:t>批量编码</a:t>
              </a:r>
              <a:endParaRPr lang="en-US" sz="1400">
                <a:solidFill>
                  <a:srgbClr val="FFFFFF"/>
                </a:solidFill>
                <a:latin typeface="Calibri" pitchFamily="34" charset="0"/>
              </a:endParaRPr>
            </a:p>
          </p:txBody>
        </p:sp>
        <p:sp>
          <p:nvSpPr>
            <p:cNvPr id="245774" name="TextBox 27"/>
            <p:cNvSpPr txBox="1">
              <a:spLocks noChangeArrowheads="1"/>
            </p:cNvSpPr>
            <p:nvPr/>
          </p:nvSpPr>
          <p:spPr bwMode="auto">
            <a:xfrm>
              <a:off x="3316" y="3504"/>
              <a:ext cx="2303"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lvl1pPr marL="171450" indent="-171450">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nSpc>
                  <a:spcPct val="90000"/>
                </a:lnSpc>
                <a:spcAft>
                  <a:spcPts val="600"/>
                </a:spcAft>
                <a:buFont typeface="Arial" charset="0"/>
                <a:buChar char="•"/>
              </a:pPr>
              <a:r>
                <a:rPr lang="en-US" sz="1200">
                  <a:ea typeface="PMingLiU" pitchFamily="18" charset="-120"/>
                </a:rPr>
                <a:t>&lt;1100</a:t>
              </a:r>
              <a:r>
                <a:rPr lang="zh-CN" altLang="en-US" sz="1200">
                  <a:ea typeface="PMingLiU" pitchFamily="18" charset="-120"/>
                </a:rPr>
                <a:t>标签</a:t>
              </a:r>
              <a:r>
                <a:rPr lang="en-US" altLang="zh-CN" sz="1200">
                  <a:ea typeface="PMingLiU" pitchFamily="18" charset="-120"/>
                </a:rPr>
                <a:t>/</a:t>
              </a:r>
              <a:r>
                <a:rPr lang="zh-CN" altLang="en-US" sz="1200">
                  <a:ea typeface="PMingLiU" pitchFamily="18" charset="-120"/>
                </a:rPr>
                <a:t>分（</a:t>
              </a:r>
              <a:r>
                <a:rPr lang="en-US" altLang="zh-CN" sz="1200">
                  <a:ea typeface="PMingLiU" pitchFamily="18" charset="-120"/>
                </a:rPr>
                <a:t>STP+Monza</a:t>
              </a:r>
              <a:r>
                <a:rPr lang="zh-CN" altLang="en-US" sz="1200">
                  <a:ea typeface="PMingLiU" pitchFamily="18" charset="-120"/>
                </a:rPr>
                <a:t>）</a:t>
              </a:r>
              <a:endParaRPr lang="en-US" altLang="zh-CN" sz="1200">
                <a:ea typeface="PMingLiU" pitchFamily="18" charset="-120"/>
              </a:endParaRPr>
            </a:p>
            <a:p>
              <a:pPr>
                <a:lnSpc>
                  <a:spcPct val="90000"/>
                </a:lnSpc>
                <a:spcAft>
                  <a:spcPts val="600"/>
                </a:spcAft>
                <a:buFont typeface="Arial" charset="0"/>
                <a:buChar char="•"/>
              </a:pPr>
              <a:r>
                <a:rPr lang="zh-CN" altLang="en-US" sz="1200">
                  <a:ea typeface="PMingLiU" pitchFamily="18" charset="-120"/>
                </a:rPr>
                <a:t>定制化</a:t>
              </a:r>
              <a:endParaRPr lang="en-US" sz="1200">
                <a:ea typeface="PMingLiU" pitchFamily="18" charset="-120"/>
              </a:endParaRPr>
            </a:p>
          </p:txBody>
        </p:sp>
        <p:grpSp>
          <p:nvGrpSpPr>
            <p:cNvPr id="245775" name="Group 16"/>
            <p:cNvGrpSpPr>
              <a:grpSpLocks/>
            </p:cNvGrpSpPr>
            <p:nvPr/>
          </p:nvGrpSpPr>
          <p:grpSpPr bwMode="auto">
            <a:xfrm>
              <a:off x="4037" y="2857"/>
              <a:ext cx="862" cy="583"/>
              <a:chOff x="240" y="2928"/>
              <a:chExt cx="1152" cy="768"/>
            </a:xfrm>
          </p:grpSpPr>
          <p:pic>
            <p:nvPicPr>
              <p:cNvPr id="245776" name="Picture 17" descr="BatchComplet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40" y="2928"/>
                <a:ext cx="1152" cy="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77" name="Rectangle 18"/>
              <p:cNvSpPr>
                <a:spLocks noChangeArrowheads="1"/>
              </p:cNvSpPr>
              <p:nvPr/>
            </p:nvSpPr>
            <p:spPr bwMode="auto">
              <a:xfrm>
                <a:off x="240" y="3552"/>
                <a:ext cx="288" cy="14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grpSp>
        <p:nvGrpSpPr>
          <p:cNvPr id="7" name="Group 19"/>
          <p:cNvGrpSpPr>
            <a:grpSpLocks/>
          </p:cNvGrpSpPr>
          <p:nvPr/>
        </p:nvGrpSpPr>
        <p:grpSpPr bwMode="auto">
          <a:xfrm>
            <a:off x="328613" y="1219200"/>
            <a:ext cx="3770312" cy="2036763"/>
            <a:chOff x="207" y="768"/>
            <a:chExt cx="2375" cy="1283"/>
          </a:xfrm>
        </p:grpSpPr>
        <p:sp>
          <p:nvSpPr>
            <p:cNvPr id="44" name="Rounded Rectangle 43"/>
            <p:cNvSpPr>
              <a:spLocks noChangeArrowheads="1"/>
            </p:cNvSpPr>
            <p:nvPr/>
          </p:nvSpPr>
          <p:spPr bwMode="auto">
            <a:xfrm>
              <a:off x="207" y="768"/>
              <a:ext cx="2303" cy="173"/>
            </a:xfrm>
            <a:prstGeom prst="roundRect">
              <a:avLst>
                <a:gd name="adj" fmla="val 9032"/>
              </a:avLst>
            </a:prstGeom>
            <a:gradFill rotWithShape="1">
              <a:gsLst>
                <a:gs pos="0">
                  <a:srgbClr val="317200"/>
                </a:gs>
                <a:gs pos="50000">
                  <a:srgbClr val="56B600"/>
                </a:gs>
                <a:gs pos="70000">
                  <a:srgbClr val="67CB08"/>
                </a:gs>
                <a:gs pos="100000">
                  <a:srgbClr val="83F327"/>
                </a:gs>
              </a:gsLst>
              <a:lin ang="16200000"/>
            </a:gradFill>
            <a:ln w="9525">
              <a:solidFill>
                <a:srgbClr val="7DCC2E"/>
              </a:solidFill>
              <a:round/>
              <a:headEnd/>
              <a:tailEnd/>
            </a:ln>
            <a:effectLst>
              <a:outerShdw blurRad="63500" dist="38100" dir="5400000" rotWithShape="0">
                <a:srgbClr val="000000">
                  <a:alpha val="34999"/>
                </a:srgbClr>
              </a:outerShdw>
            </a:effectLst>
          </p:spPr>
          <p:txBody>
            <a:bodyPr lIns="91436" tIns="45718" rIns="91436" bIns="45718" anchor="ctr"/>
            <a:lstStyle/>
            <a:p>
              <a:pPr algn="ctr" defTabSz="912813">
                <a:defRPr/>
              </a:pPr>
              <a:r>
                <a:rPr lang="zh-CN" altLang="en-US" sz="1400">
                  <a:solidFill>
                    <a:srgbClr val="FFFFFF"/>
                  </a:solidFill>
                  <a:latin typeface="Calibri" pitchFamily="34" charset="0"/>
                  <a:ea typeface="宋体" charset="-122"/>
                </a:rPr>
                <a:t>打印机编码</a:t>
              </a:r>
              <a:endParaRPr lang="en-US" sz="1400">
                <a:solidFill>
                  <a:srgbClr val="FFFFFF"/>
                </a:solidFill>
                <a:latin typeface="Calibri" pitchFamily="34" charset="0"/>
              </a:endParaRPr>
            </a:p>
          </p:txBody>
        </p:sp>
        <p:pic>
          <p:nvPicPr>
            <p:cNvPr id="245769" name="Picture 2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40" y="1102"/>
              <a:ext cx="508" cy="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70" name="Picture 22" descr="Picture1"/>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16" y="1119"/>
              <a:ext cx="628" cy="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71" name="TextBox 27"/>
            <p:cNvSpPr txBox="1">
              <a:spLocks noChangeArrowheads="1"/>
            </p:cNvSpPr>
            <p:nvPr/>
          </p:nvSpPr>
          <p:spPr bwMode="auto">
            <a:xfrm>
              <a:off x="279" y="1737"/>
              <a:ext cx="2303"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lvl1pPr marL="171450" indent="-171450">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nSpc>
                  <a:spcPct val="90000"/>
                </a:lnSpc>
                <a:spcAft>
                  <a:spcPts val="600"/>
                </a:spcAft>
                <a:buFont typeface="Arial" charset="0"/>
                <a:buChar char="•"/>
              </a:pPr>
              <a:r>
                <a:rPr lang="en-US" sz="1200">
                  <a:ea typeface="PMingLiU" pitchFamily="18" charset="-120"/>
                </a:rPr>
                <a:t>40 </a:t>
              </a:r>
              <a:r>
                <a:rPr lang="en-US" altLang="zh-CN" sz="1200">
                  <a:ea typeface="PMingLiU" pitchFamily="18" charset="-120"/>
                </a:rPr>
                <a:t>– 300 </a:t>
              </a:r>
              <a:r>
                <a:rPr lang="zh-CN" altLang="en-US" sz="1200">
                  <a:ea typeface="PMingLiU" pitchFamily="18" charset="-120"/>
                </a:rPr>
                <a:t>标签</a:t>
              </a:r>
              <a:r>
                <a:rPr lang="en-US" altLang="zh-CN" sz="1200">
                  <a:ea typeface="PMingLiU" pitchFamily="18" charset="-120"/>
                </a:rPr>
                <a:t>/</a:t>
              </a:r>
              <a:r>
                <a:rPr lang="zh-CN" altLang="en-US" sz="1200">
                  <a:ea typeface="PMingLiU" pitchFamily="18" charset="-120"/>
                </a:rPr>
                <a:t>分</a:t>
              </a:r>
              <a:endParaRPr lang="en-US" sz="1200">
                <a:ea typeface="PMingLiU" pitchFamily="18" charset="-120"/>
              </a:endParaRPr>
            </a:p>
            <a:p>
              <a:pPr>
                <a:lnSpc>
                  <a:spcPct val="90000"/>
                </a:lnSpc>
                <a:spcAft>
                  <a:spcPts val="600"/>
                </a:spcAft>
                <a:buFont typeface="Arial" charset="0"/>
                <a:buChar char="•"/>
              </a:pPr>
              <a:r>
                <a:rPr lang="zh-CN" altLang="en-US" sz="1200">
                  <a:ea typeface="PMingLiU" pitchFamily="18" charset="-120"/>
                </a:rPr>
                <a:t>地点不限</a:t>
              </a:r>
              <a:endParaRPr lang="en-US" sz="1200">
                <a:ea typeface="PMingLiU" pitchFamily="18" charset="-120"/>
              </a:endParaRPr>
            </a:p>
          </p:txBody>
        </p:sp>
        <p:pic>
          <p:nvPicPr>
            <p:cNvPr id="245772" name="Picture 24" descr="Monarch 9855RFMP Multi-Protocol RFID Printer/Encoder">
              <a:hlinkClick r:id="rId8"/>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612" y="1139"/>
              <a:ext cx="432"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45767" name="Picture 25" descr="bridge_product_family_photos">
            <a:hlinkClick r:id="rId10"/>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352800" y="1816100"/>
            <a:ext cx="4937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316501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48"/>
          <p:cNvSpPr>
            <a:spLocks noGrp="1" noChangeArrowheads="1"/>
          </p:cNvSpPr>
          <p:nvPr>
            <p:ph type="title"/>
          </p:nvPr>
        </p:nvSpPr>
        <p:spPr/>
        <p:txBody>
          <a:bodyPr/>
          <a:lstStyle/>
          <a:p>
            <a:r>
              <a:rPr lang="zh-CN" altLang="en-US" smtClean="0">
                <a:ea typeface="宋体" charset="-122"/>
              </a:rPr>
              <a:t>满足工业级的吞吐量要求</a:t>
            </a:r>
            <a:endParaRPr lang="en-US" smtClean="0"/>
          </a:p>
        </p:txBody>
      </p:sp>
      <p:graphicFrame>
        <p:nvGraphicFramePr>
          <p:cNvPr id="1407082" name="Group 106"/>
          <p:cNvGraphicFramePr>
            <a:graphicFrameLocks noGrp="1"/>
          </p:cNvGraphicFramePr>
          <p:nvPr>
            <p:ph idx="1"/>
          </p:nvPr>
        </p:nvGraphicFramePr>
        <p:xfrm>
          <a:off x="269875" y="965200"/>
          <a:ext cx="7497763" cy="2603503"/>
        </p:xfrm>
        <a:graphic>
          <a:graphicData uri="http://schemas.openxmlformats.org/drawingml/2006/table">
            <a:tbl>
              <a:tblPr/>
              <a:tblGrid>
                <a:gridCol w="4303713"/>
                <a:gridCol w="1065212"/>
                <a:gridCol w="1063625"/>
                <a:gridCol w="1065213"/>
              </a:tblGrid>
              <a:tr h="371929">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20" marB="64020"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间距</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TPM</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UPH</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71929">
                <a:tc rowSpan="2">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Inlay</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生产和复合</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20" marB="6402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0.625”</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768</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46,080</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71929">
                <a:tc vMerge="1">
                  <a:txBody>
                    <a:bodyPr/>
                    <a:lstStyle/>
                    <a:p>
                      <a:endParaRPr lang="en-US"/>
                    </a:p>
                  </a:txBody>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720</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43,200</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r h="371929">
                <a:tc rowSpan="2">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tx1"/>
                          </a:solidFill>
                          <a:effectLst/>
                          <a:latin typeface="Arial" charset="0"/>
                          <a:ea typeface="宋体" charset="-122"/>
                          <a:cs typeface="Arial" charset="0"/>
                        </a:rPr>
                        <a:t>高速标签复合</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20" marB="6402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0.625”</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2,304</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138,240</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71929">
                <a:tc vMerge="1">
                  <a:txBody>
                    <a:bodyPr/>
                    <a:lstStyle/>
                    <a:p>
                      <a:endParaRPr lang="en-US"/>
                    </a:p>
                  </a:txBody>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2,400</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144,000</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noFill/>
                  </a:tcPr>
                </a:tc>
              </a:tr>
              <a:tr h="371929">
                <a:tc rowSpan="2">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tx1"/>
                          </a:solidFill>
                          <a:effectLst/>
                          <a:latin typeface="Arial" charset="0"/>
                          <a:ea typeface="宋体" charset="-122"/>
                          <a:cs typeface="Arial" charset="0"/>
                        </a:rPr>
                        <a:t>高速打印</a:t>
                      </a:r>
                      <a:r>
                        <a:rPr kumimoji="0" lang="en-US" sz="1600" b="1" i="0" u="none" strike="noStrike" cap="none" normalizeH="0" baseline="0" smtClean="0">
                          <a:ln>
                            <a:noFill/>
                          </a:ln>
                          <a:solidFill>
                            <a:schemeClr val="tx1"/>
                          </a:solidFill>
                          <a:effectLst/>
                          <a:latin typeface="Arial" charset="0"/>
                          <a:cs typeface="Arial" charset="0"/>
                        </a:rPr>
                        <a:t>(150-200m)</a:t>
                      </a:r>
                    </a:p>
                  </a:txBody>
                  <a:tcPr marL="64008" marR="64008" marT="64020" marB="64020"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6,000</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360,000</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noFill/>
                  </a:tcPr>
                </a:tc>
              </a:tr>
              <a:tr h="371929">
                <a:tc vMerge="1">
                  <a:txBody>
                    <a:bodyPr/>
                    <a:lstStyle/>
                    <a:p>
                      <a:endParaRPr lang="en-US"/>
                    </a:p>
                  </a:txBody>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7,872</a:t>
                      </a:r>
                    </a:p>
                  </a:txBody>
                  <a:tcPr marL="64008" marR="64008" marT="64020" marB="64020"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472,320</a:t>
                      </a:r>
                    </a:p>
                  </a:txBody>
                  <a:tcPr marL="64008" marR="64008" marT="64020" marB="6402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
        <p:nvSpPr>
          <p:cNvPr id="246826" name="Rectangle 107"/>
          <p:cNvSpPr>
            <a:spLocks noChangeArrowheads="1"/>
          </p:cNvSpPr>
          <p:nvPr/>
        </p:nvSpPr>
        <p:spPr bwMode="auto">
          <a:xfrm>
            <a:off x="203200" y="3771900"/>
            <a:ext cx="8629650"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36538" indent="-236538">
              <a:spcBef>
                <a:spcPct val="40000"/>
              </a:spcBef>
              <a:buClr>
                <a:schemeClr val="tx2"/>
              </a:buClr>
              <a:buFont typeface="Tahoma" pitchFamily="34" charset="0"/>
              <a:buChar char="•"/>
            </a:pPr>
            <a:r>
              <a:rPr lang="zh-CN" altLang="en-US" sz="1800">
                <a:ea typeface="宋体" charset="-122"/>
              </a:rPr>
              <a:t>服务部门和标签复合工厂根据需求的增长，提出了以下要求</a:t>
            </a:r>
            <a:endParaRPr lang="en-US" sz="1800"/>
          </a:p>
          <a:p>
            <a:pPr marL="685800" lvl="1" indent="-222250">
              <a:spcBef>
                <a:spcPct val="5000"/>
              </a:spcBef>
              <a:buClr>
                <a:schemeClr val="tx2"/>
              </a:buClr>
              <a:buFont typeface="Arial" charset="0"/>
              <a:buChar char="–"/>
            </a:pPr>
            <a:r>
              <a:rPr lang="zh-CN" altLang="en-US" sz="1600">
                <a:ea typeface="宋体" charset="-122"/>
              </a:rPr>
              <a:t>快速的订单周转</a:t>
            </a:r>
            <a:endParaRPr lang="en-US" sz="1600"/>
          </a:p>
          <a:p>
            <a:pPr marL="685800" lvl="1" indent="-222250">
              <a:spcBef>
                <a:spcPct val="5000"/>
              </a:spcBef>
              <a:buClr>
                <a:schemeClr val="tx2"/>
              </a:buClr>
              <a:buFont typeface="Arial" charset="0"/>
              <a:buChar char="–"/>
            </a:pPr>
            <a:r>
              <a:rPr lang="zh-CN" altLang="en-US" sz="1600">
                <a:ea typeface="宋体" charset="-122"/>
              </a:rPr>
              <a:t>增加资金利用率</a:t>
            </a:r>
            <a:endParaRPr lang="en-US" sz="1600"/>
          </a:p>
          <a:p>
            <a:pPr marL="685800" lvl="1" indent="-222250">
              <a:spcBef>
                <a:spcPct val="5000"/>
              </a:spcBef>
              <a:buClr>
                <a:schemeClr val="tx2"/>
              </a:buClr>
              <a:buFont typeface="Arial" charset="0"/>
              <a:buChar char="–"/>
            </a:pPr>
            <a:r>
              <a:rPr lang="zh-CN" altLang="en-US" sz="1600">
                <a:ea typeface="宋体" charset="-122"/>
              </a:rPr>
              <a:t>增加竞争性</a:t>
            </a:r>
            <a:endParaRPr lang="en-US" sz="1600"/>
          </a:p>
          <a:p>
            <a:pPr marL="685800" lvl="1" indent="-222250">
              <a:spcBef>
                <a:spcPct val="5000"/>
              </a:spcBef>
              <a:buClr>
                <a:schemeClr val="tx2"/>
              </a:buClr>
              <a:buFont typeface="Arial" charset="0"/>
              <a:buChar char="–"/>
            </a:pPr>
            <a:r>
              <a:rPr lang="zh-CN" altLang="en-US" sz="1600">
                <a:ea typeface="宋体" charset="-122"/>
              </a:rPr>
              <a:t>增加附加值</a:t>
            </a:r>
            <a:endParaRPr lang="en-US" sz="1600"/>
          </a:p>
          <a:p>
            <a:pPr marL="236538" indent="-236538">
              <a:spcBef>
                <a:spcPct val="40000"/>
              </a:spcBef>
              <a:buClr>
                <a:schemeClr val="tx2"/>
              </a:buClr>
              <a:buFont typeface="Tahoma" pitchFamily="34" charset="0"/>
              <a:buChar char="•"/>
            </a:pPr>
            <a:r>
              <a:rPr lang="en-US" sz="1800"/>
              <a:t>STP + Monza = RFID</a:t>
            </a:r>
            <a:r>
              <a:rPr lang="zh-CN" altLang="en-US" sz="1800">
                <a:ea typeface="宋体" charset="-122"/>
              </a:rPr>
              <a:t>编码不是瓶颈</a:t>
            </a:r>
            <a:endParaRPr lang="en-US" sz="1800"/>
          </a:p>
          <a:p>
            <a:pPr marL="685800" lvl="1" indent="-222250">
              <a:spcBef>
                <a:spcPct val="5000"/>
              </a:spcBef>
              <a:buClr>
                <a:schemeClr val="tx2"/>
              </a:buClr>
              <a:buFont typeface="Arial" charset="0"/>
              <a:buChar char="–"/>
            </a:pPr>
            <a:r>
              <a:rPr lang="zh-CN" altLang="en-US" sz="1600">
                <a:ea typeface="宋体" charset="-122"/>
              </a:rPr>
              <a:t>打印</a:t>
            </a:r>
            <a:endParaRPr lang="en-US" altLang="zh-CN" sz="1600">
              <a:ea typeface="宋体" charset="-122"/>
            </a:endParaRPr>
          </a:p>
          <a:p>
            <a:pPr marL="685800" lvl="1" indent="-222250">
              <a:spcBef>
                <a:spcPct val="5000"/>
              </a:spcBef>
              <a:buClr>
                <a:schemeClr val="tx2"/>
              </a:buClr>
              <a:buFont typeface="Arial" charset="0"/>
              <a:buChar char="–"/>
            </a:pPr>
            <a:r>
              <a:rPr lang="zh-CN" altLang="en-US" sz="1600">
                <a:ea typeface="宋体" charset="-122"/>
              </a:rPr>
              <a:t>内部流程</a:t>
            </a:r>
            <a:endParaRPr lang="en-US" sz="1600"/>
          </a:p>
        </p:txBody>
      </p:sp>
    </p:spTree>
    <p:extLst>
      <p:ext uri="{BB962C8B-B14F-4D97-AF65-F5344CB8AC3E}">
        <p14:creationId xmlns:p14="http://schemas.microsoft.com/office/powerpoint/2010/main" xmlns="" val="1549484642"/>
      </p:ext>
    </p:extLst>
  </p:cSld>
  <p:clrMapOvr>
    <a:masterClrMapping/>
  </p:clrMapOvr>
  <p:transition spd="med">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23863" y="-25400"/>
            <a:ext cx="8978900" cy="812800"/>
          </a:xfrm>
        </p:spPr>
        <p:txBody>
          <a:bodyPr/>
          <a:lstStyle/>
          <a:p>
            <a:r>
              <a:rPr lang="en-US" sz="2800" smtClean="0"/>
              <a:t>Impinj Roadmap Delivers Required Throughput </a:t>
            </a:r>
          </a:p>
        </p:txBody>
      </p:sp>
      <p:graphicFrame>
        <p:nvGraphicFramePr>
          <p:cNvPr id="1366019" name="Group 3"/>
          <p:cNvGraphicFramePr>
            <a:graphicFrameLocks noGrp="1"/>
          </p:cNvGraphicFramePr>
          <p:nvPr>
            <p:ph idx="1"/>
          </p:nvPr>
        </p:nvGraphicFramePr>
        <p:xfrm>
          <a:off x="292100" y="1066800"/>
          <a:ext cx="8559800" cy="1116012"/>
        </p:xfrm>
        <a:graphic>
          <a:graphicData uri="http://schemas.openxmlformats.org/drawingml/2006/table">
            <a:tbl>
              <a:tblPr/>
              <a:tblGrid>
                <a:gridCol w="2047875"/>
                <a:gridCol w="1600200"/>
                <a:gridCol w="1600200"/>
                <a:gridCol w="1600200"/>
                <a:gridCol w="1711325"/>
              </a:tblGrid>
              <a:tr h="372004">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编码系统</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4" marB="6403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标签芯片</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Max TPM</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bg1"/>
                          </a:solidFill>
                          <a:effectLst/>
                          <a:latin typeface="Arial" charset="0"/>
                          <a:cs typeface="Arial" charset="0"/>
                        </a:rPr>
                        <a:t>Max UPH</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最大产线速度</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4" marB="640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72004">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STP 1.0 (</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单读写器</a:t>
                      </a:r>
                      <a:r>
                        <a:rPr kumimoji="0" lang="en-US" sz="1600" b="1" i="0" u="none" strike="noStrike" cap="none" normalizeH="0" baseline="0" smtClean="0">
                          <a:ln>
                            <a:noFill/>
                          </a:ln>
                          <a:solidFill>
                            <a:schemeClr val="tx1"/>
                          </a:solidFill>
                          <a:effectLst/>
                          <a:latin typeface="Arial" charset="0"/>
                          <a:cs typeface="Arial" charset="0"/>
                        </a:rPr>
                        <a:t>)</a:t>
                      </a:r>
                    </a:p>
                  </a:txBody>
                  <a:tcPr marL="64008" marR="64008" marT="64034" marB="64034"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Monza 4 / 5</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1700</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102,000</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140’ / 43</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米</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34" marB="640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r h="372004">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STP 2.0 (</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单读写器</a:t>
                      </a:r>
                      <a:r>
                        <a:rPr kumimoji="0" lang="en-US" sz="1600" b="1" i="0" u="none" strike="noStrike" cap="none" normalizeH="0" baseline="0" smtClean="0">
                          <a:ln>
                            <a:noFill/>
                          </a:ln>
                          <a:solidFill>
                            <a:schemeClr val="tx1"/>
                          </a:solidFill>
                          <a:effectLst/>
                          <a:latin typeface="Arial" charset="0"/>
                          <a:cs typeface="Arial" charset="0"/>
                        </a:rPr>
                        <a:t>)</a:t>
                      </a:r>
                    </a:p>
                  </a:txBody>
                  <a:tcPr marL="64008" marR="64008" marT="64034" marB="64034"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Monza 4 / 5</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3000</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180,000</a:t>
                      </a:r>
                    </a:p>
                  </a:txBody>
                  <a:tcPr marL="64008" marR="64008" marT="64034" marB="64034"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600" b="1" i="0" u="none" strike="noStrike" cap="none" normalizeH="0" baseline="0" smtClean="0">
                          <a:ln>
                            <a:noFill/>
                          </a:ln>
                          <a:solidFill>
                            <a:schemeClr val="tx1"/>
                          </a:solidFill>
                          <a:effectLst/>
                          <a:latin typeface="Arial" charset="0"/>
                          <a:cs typeface="Arial" charset="0"/>
                        </a:rPr>
                        <a:t>250’ / 76</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米</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34" marB="64034"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bl>
          </a:graphicData>
        </a:graphic>
      </p:graphicFrame>
      <p:grpSp>
        <p:nvGrpSpPr>
          <p:cNvPr id="247838" name="Group 45"/>
          <p:cNvGrpSpPr>
            <a:grpSpLocks/>
          </p:cNvGrpSpPr>
          <p:nvPr/>
        </p:nvGrpSpPr>
        <p:grpSpPr bwMode="auto">
          <a:xfrm>
            <a:off x="7089775" y="3467100"/>
            <a:ext cx="1854200" cy="1709738"/>
            <a:chOff x="4530" y="2371"/>
            <a:chExt cx="1168" cy="1077"/>
          </a:xfrm>
        </p:grpSpPr>
        <p:pic>
          <p:nvPicPr>
            <p:cNvPr id="247841" name="Picture 46" descr="web"/>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10" y="2371"/>
              <a:ext cx="288" cy="1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42" name="Picture 47" descr="web"/>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16" y="2371"/>
              <a:ext cx="288" cy="1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43" name="Picture 48" descr="web"/>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23" y="2371"/>
              <a:ext cx="288" cy="1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844" name="Picture 49" descr="web"/>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30" y="2371"/>
              <a:ext cx="288" cy="1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47839" name="Rectangle 50"/>
          <p:cNvSpPr>
            <a:spLocks noChangeArrowheads="1"/>
          </p:cNvSpPr>
          <p:nvPr/>
        </p:nvSpPr>
        <p:spPr bwMode="auto">
          <a:xfrm>
            <a:off x="203200" y="3467100"/>
            <a:ext cx="7988300" cy="233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36538" indent="-236538">
              <a:spcBef>
                <a:spcPct val="40000"/>
              </a:spcBef>
              <a:buClr>
                <a:schemeClr val="tx2"/>
              </a:buClr>
              <a:buFont typeface="Tahoma" pitchFamily="34" charset="0"/>
              <a:buChar char="•"/>
            </a:pPr>
            <a:r>
              <a:rPr lang="zh-CN" altLang="en-US" sz="1800">
                <a:ea typeface="宋体" charset="-122"/>
              </a:rPr>
              <a:t>高速单条或者多条编码线</a:t>
            </a:r>
            <a:endParaRPr lang="en-US" sz="1800"/>
          </a:p>
          <a:p>
            <a:pPr marL="236538" indent="-236538">
              <a:spcBef>
                <a:spcPct val="40000"/>
              </a:spcBef>
              <a:buClr>
                <a:schemeClr val="tx2"/>
              </a:buClr>
              <a:buFont typeface="Tahoma" pitchFamily="34" charset="0"/>
              <a:buChar char="•"/>
            </a:pPr>
            <a:r>
              <a:rPr lang="en-US" sz="1800"/>
              <a:t>EPC </a:t>
            </a:r>
            <a:r>
              <a:rPr lang="zh-CN" altLang="en-US" sz="1800">
                <a:ea typeface="宋体" charset="-122"/>
              </a:rPr>
              <a:t>编码选项</a:t>
            </a:r>
            <a:r>
              <a:rPr lang="en-US" sz="1800"/>
              <a:t>(</a:t>
            </a:r>
            <a:r>
              <a:rPr lang="zh-CN" altLang="en-US" sz="1800">
                <a:ea typeface="宋体" charset="-122"/>
              </a:rPr>
              <a:t>序列化或者相同</a:t>
            </a:r>
            <a:r>
              <a:rPr lang="en-US" sz="1800"/>
              <a:t>EPC)</a:t>
            </a:r>
          </a:p>
          <a:p>
            <a:pPr marL="236538" indent="-236538">
              <a:spcBef>
                <a:spcPct val="40000"/>
              </a:spcBef>
              <a:buClr>
                <a:schemeClr val="tx2"/>
              </a:buClr>
              <a:buFont typeface="Tahoma" pitchFamily="34" charset="0"/>
              <a:buChar char="•"/>
            </a:pPr>
            <a:r>
              <a:rPr lang="zh-CN" altLang="en-US" sz="1800">
                <a:ea typeface="宋体" charset="-122"/>
              </a:rPr>
              <a:t>用于质量控制的验证和调试数据流</a:t>
            </a:r>
            <a:endParaRPr lang="en-US" sz="1800"/>
          </a:p>
          <a:p>
            <a:pPr marL="236538" indent="-236538">
              <a:spcBef>
                <a:spcPct val="40000"/>
              </a:spcBef>
              <a:buClr>
                <a:schemeClr val="tx2"/>
              </a:buClr>
              <a:buFont typeface="Tahoma" pitchFamily="34" charset="0"/>
              <a:buChar char="•"/>
            </a:pPr>
            <a:r>
              <a:rPr lang="zh-CN" altLang="en-US" sz="1800">
                <a:ea typeface="宋体" charset="-122"/>
              </a:rPr>
              <a:t>定制化的编码方案</a:t>
            </a:r>
            <a:r>
              <a:rPr lang="en-US" sz="1800"/>
              <a:t> (</a:t>
            </a:r>
            <a:r>
              <a:rPr lang="zh-CN" altLang="en-US" sz="1800">
                <a:ea typeface="宋体" charset="-122"/>
              </a:rPr>
              <a:t>加密等</a:t>
            </a:r>
            <a:r>
              <a:rPr lang="en-US" sz="1800"/>
              <a:t>)</a:t>
            </a:r>
          </a:p>
          <a:p>
            <a:pPr marL="236538" indent="-236538">
              <a:spcBef>
                <a:spcPct val="40000"/>
              </a:spcBef>
              <a:buClr>
                <a:schemeClr val="tx2"/>
              </a:buClr>
              <a:buFont typeface="Tahoma" pitchFamily="34" charset="0"/>
              <a:buChar char="•"/>
            </a:pPr>
            <a:r>
              <a:rPr lang="en-US" sz="1800"/>
              <a:t>Monza</a:t>
            </a:r>
            <a:r>
              <a:rPr lang="zh-CN" altLang="en-US" sz="1800">
                <a:ea typeface="宋体" charset="-122"/>
              </a:rPr>
              <a:t>的写速度和写灵敏度是不可缺的</a:t>
            </a:r>
            <a:endParaRPr lang="en-US" sz="1800"/>
          </a:p>
        </p:txBody>
      </p:sp>
      <p:sp>
        <p:nvSpPr>
          <p:cNvPr id="247840" name="Text Box 51"/>
          <p:cNvSpPr txBox="1">
            <a:spLocks noChangeArrowheads="1"/>
          </p:cNvSpPr>
          <p:nvPr/>
        </p:nvSpPr>
        <p:spPr bwMode="auto">
          <a:xfrm>
            <a:off x="6167438" y="2392363"/>
            <a:ext cx="2684462"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 </a:t>
            </a:r>
            <a:r>
              <a:rPr lang="zh-CN" altLang="en-US" sz="1200">
                <a:ea typeface="宋体" charset="-122"/>
              </a:rPr>
              <a:t>写</a:t>
            </a:r>
            <a:r>
              <a:rPr lang="en-US" sz="1200"/>
              <a:t>96-bit EPC</a:t>
            </a:r>
            <a:r>
              <a:rPr lang="zh-CN" altLang="en-US" sz="1200">
                <a:ea typeface="宋体" charset="-122"/>
              </a:rPr>
              <a:t>并</a:t>
            </a:r>
            <a:r>
              <a:rPr lang="en-US" sz="1200"/>
              <a:t>Permalock, 1” </a:t>
            </a:r>
            <a:r>
              <a:rPr lang="zh-CN" altLang="en-US" sz="1200">
                <a:ea typeface="宋体" charset="-122"/>
              </a:rPr>
              <a:t>间距</a:t>
            </a:r>
            <a:endParaRPr lang="en-US" sz="1200"/>
          </a:p>
        </p:txBody>
      </p:sp>
    </p:spTree>
    <p:extLst>
      <p:ext uri="{BB962C8B-B14F-4D97-AF65-F5344CB8AC3E}">
        <p14:creationId xmlns:p14="http://schemas.microsoft.com/office/powerpoint/2010/main" xmlns="" val="39138713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6035675" y="1089026"/>
            <a:ext cx="1187450" cy="1255712"/>
          </a:xfrm>
          <a:prstGeom prst="homePlate">
            <a:avLst>
              <a:gd name="adj" fmla="val 25000"/>
            </a:avLst>
          </a:prstGeom>
          <a:gradFill rotWithShape="1">
            <a:gsLst>
              <a:gs pos="0">
                <a:srgbClr val="FFCC99"/>
              </a:gs>
              <a:gs pos="100000">
                <a:srgbClr val="FFE7CF"/>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435" name="AutoShape 3"/>
          <p:cNvSpPr>
            <a:spLocks noChangeArrowheads="1"/>
          </p:cNvSpPr>
          <p:nvPr/>
        </p:nvSpPr>
        <p:spPr bwMode="auto">
          <a:xfrm>
            <a:off x="4301332" y="1116013"/>
            <a:ext cx="1331912" cy="1255712"/>
          </a:xfrm>
          <a:prstGeom prst="chevron">
            <a:avLst>
              <a:gd name="adj" fmla="val 25029"/>
            </a:avLst>
          </a:prstGeom>
          <a:gradFill rotWithShape="1">
            <a:gsLst>
              <a:gs pos="0">
                <a:srgbClr val="FFCC99"/>
              </a:gs>
              <a:gs pos="100000">
                <a:srgbClr val="FFECD8"/>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436" name="Text Box 5"/>
          <p:cNvSpPr txBox="1">
            <a:spLocks noChangeArrowheads="1"/>
          </p:cNvSpPr>
          <p:nvPr/>
        </p:nvSpPr>
        <p:spPr bwMode="auto">
          <a:xfrm>
            <a:off x="4701382" y="1435100"/>
            <a:ext cx="5969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600" dirty="0">
                <a:solidFill>
                  <a:srgbClr val="2868A8"/>
                </a:solidFill>
                <a:ea typeface="宋体" charset="-122"/>
              </a:rPr>
              <a:t>馈线</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损耗</a:t>
            </a:r>
            <a:endParaRPr lang="en-US" sz="1600" dirty="0">
              <a:solidFill>
                <a:srgbClr val="2868A8"/>
              </a:solidFill>
            </a:endParaRPr>
          </a:p>
          <a:p>
            <a:pPr algn="ctr" eaLnBrk="1" hangingPunct="1">
              <a:spcBef>
                <a:spcPct val="0"/>
              </a:spcBef>
              <a:buClrTx/>
              <a:buFontTx/>
              <a:buNone/>
            </a:pPr>
            <a:r>
              <a:rPr lang="en-US" sz="1600" dirty="0"/>
              <a:t>dB</a:t>
            </a:r>
          </a:p>
        </p:txBody>
      </p:sp>
      <p:sp>
        <p:nvSpPr>
          <p:cNvPr id="18437" name="AutoShape 6"/>
          <p:cNvSpPr>
            <a:spLocks noChangeArrowheads="1"/>
          </p:cNvSpPr>
          <p:nvPr/>
        </p:nvSpPr>
        <p:spPr bwMode="auto">
          <a:xfrm>
            <a:off x="2959893" y="1146174"/>
            <a:ext cx="1331913" cy="1255712"/>
          </a:xfrm>
          <a:prstGeom prst="chevron">
            <a:avLst>
              <a:gd name="adj" fmla="val 25029"/>
            </a:avLst>
          </a:prstGeom>
          <a:gradFill rotWithShape="1">
            <a:gsLst>
              <a:gs pos="0">
                <a:srgbClr val="FFCC99"/>
              </a:gs>
              <a:gs pos="100000">
                <a:srgbClr val="FFECD8"/>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438" name="Text Box 7"/>
          <p:cNvSpPr txBox="1">
            <a:spLocks noChangeArrowheads="1"/>
          </p:cNvSpPr>
          <p:nvPr/>
        </p:nvSpPr>
        <p:spPr bwMode="auto">
          <a:xfrm>
            <a:off x="3259931" y="1212849"/>
            <a:ext cx="823912" cy="107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600" dirty="0">
                <a:solidFill>
                  <a:srgbClr val="2868A8"/>
                </a:solidFill>
                <a:ea typeface="宋体" charset="-122"/>
              </a:rPr>
              <a:t>读写器</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天线</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增益</a:t>
            </a:r>
            <a:endParaRPr lang="en-US" sz="1600" dirty="0">
              <a:solidFill>
                <a:srgbClr val="2868A8"/>
              </a:solidFill>
            </a:endParaRPr>
          </a:p>
          <a:p>
            <a:pPr algn="ctr" eaLnBrk="1" hangingPunct="1">
              <a:spcBef>
                <a:spcPct val="0"/>
              </a:spcBef>
              <a:buClrTx/>
              <a:buFontTx/>
              <a:buNone/>
            </a:pPr>
            <a:r>
              <a:rPr lang="en-US" sz="1600" i="1" dirty="0" err="1"/>
              <a:t>dBd</a:t>
            </a:r>
            <a:endParaRPr lang="en-US" sz="1600" i="1" dirty="0"/>
          </a:p>
        </p:txBody>
      </p:sp>
      <p:pic>
        <p:nvPicPr>
          <p:cNvPr id="18439" name="Picture 8" descr="Threshold_top"/>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32450" y="2384425"/>
            <a:ext cx="452438"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0" name="Freeform 9"/>
          <p:cNvSpPr>
            <a:spLocks/>
          </p:cNvSpPr>
          <p:nvPr/>
        </p:nvSpPr>
        <p:spPr bwMode="auto">
          <a:xfrm>
            <a:off x="4011613" y="2960688"/>
            <a:ext cx="1908175" cy="798512"/>
          </a:xfrm>
          <a:custGeom>
            <a:avLst/>
            <a:gdLst>
              <a:gd name="T0" fmla="*/ 0 w 1066"/>
              <a:gd name="T1" fmla="*/ 0 h 503"/>
              <a:gd name="T2" fmla="*/ 2147483647 w 1066"/>
              <a:gd name="T3" fmla="*/ 2147483647 h 503"/>
              <a:gd name="T4" fmla="*/ 2147483647 w 1066"/>
              <a:gd name="T5" fmla="*/ 2147483647 h 503"/>
              <a:gd name="T6" fmla="*/ 2147483647 w 1066"/>
              <a:gd name="T7" fmla="*/ 2147483647 h 503"/>
              <a:gd name="T8" fmla="*/ 2147483647 w 1066"/>
              <a:gd name="T9" fmla="*/ 2147483647 h 503"/>
              <a:gd name="T10" fmla="*/ 2147483647 w 1066"/>
              <a:gd name="T11" fmla="*/ 2147483647 h 503"/>
              <a:gd name="T12" fmla="*/ 2147483647 w 1066"/>
              <a:gd name="T13" fmla="*/ 2147483647 h 503"/>
              <a:gd name="T14" fmla="*/ 0 60000 65536"/>
              <a:gd name="T15" fmla="*/ 0 60000 65536"/>
              <a:gd name="T16" fmla="*/ 0 60000 65536"/>
              <a:gd name="T17" fmla="*/ 0 60000 65536"/>
              <a:gd name="T18" fmla="*/ 0 60000 65536"/>
              <a:gd name="T19" fmla="*/ 0 60000 65536"/>
              <a:gd name="T20" fmla="*/ 0 60000 65536"/>
              <a:gd name="T21" fmla="*/ 0 w 1066"/>
              <a:gd name="T22" fmla="*/ 0 h 503"/>
              <a:gd name="T23" fmla="*/ 1066 w 1066"/>
              <a:gd name="T24" fmla="*/ 503 h 5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6" h="503">
                <a:moveTo>
                  <a:pt x="0" y="0"/>
                </a:moveTo>
                <a:cubicBezTo>
                  <a:pt x="117" y="5"/>
                  <a:pt x="235" y="11"/>
                  <a:pt x="295" y="68"/>
                </a:cubicBezTo>
                <a:cubicBezTo>
                  <a:pt x="355" y="125"/>
                  <a:pt x="340" y="272"/>
                  <a:pt x="363" y="340"/>
                </a:cubicBezTo>
                <a:cubicBezTo>
                  <a:pt x="386" y="408"/>
                  <a:pt x="397" y="450"/>
                  <a:pt x="431" y="476"/>
                </a:cubicBezTo>
                <a:cubicBezTo>
                  <a:pt x="465" y="502"/>
                  <a:pt x="476" y="495"/>
                  <a:pt x="567" y="499"/>
                </a:cubicBezTo>
                <a:cubicBezTo>
                  <a:pt x="658" y="503"/>
                  <a:pt x="892" y="503"/>
                  <a:pt x="975" y="499"/>
                </a:cubicBezTo>
                <a:cubicBezTo>
                  <a:pt x="1058" y="495"/>
                  <a:pt x="1062" y="485"/>
                  <a:pt x="1066" y="476"/>
                </a:cubicBezTo>
              </a:path>
            </a:pathLst>
          </a:cu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41" name="Text Box 10"/>
          <p:cNvSpPr txBox="1">
            <a:spLocks noChangeArrowheads="1"/>
          </p:cNvSpPr>
          <p:nvPr/>
        </p:nvSpPr>
        <p:spPr bwMode="auto">
          <a:xfrm>
            <a:off x="2930525" y="1522413"/>
            <a:ext cx="3032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a:solidFill>
                  <a:srgbClr val="2868A8"/>
                </a:solidFill>
              </a:rPr>
              <a:t>+</a:t>
            </a:r>
            <a:endParaRPr lang="en-US" sz="1600"/>
          </a:p>
        </p:txBody>
      </p:sp>
      <p:sp>
        <p:nvSpPr>
          <p:cNvPr id="18442" name="Text Box 11"/>
          <p:cNvSpPr txBox="1">
            <a:spLocks noChangeArrowheads="1"/>
          </p:cNvSpPr>
          <p:nvPr/>
        </p:nvSpPr>
        <p:spPr bwMode="auto">
          <a:xfrm>
            <a:off x="4354513" y="1530350"/>
            <a:ext cx="2524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dirty="0">
                <a:solidFill>
                  <a:srgbClr val="2868A8"/>
                </a:solidFill>
              </a:rPr>
              <a:t>-</a:t>
            </a:r>
            <a:endParaRPr lang="en-US" sz="1600" dirty="0"/>
          </a:p>
        </p:txBody>
      </p:sp>
      <p:sp>
        <p:nvSpPr>
          <p:cNvPr id="18443" name="Text Box 13"/>
          <p:cNvSpPr txBox="1">
            <a:spLocks noChangeArrowheads="1"/>
          </p:cNvSpPr>
          <p:nvPr/>
        </p:nvSpPr>
        <p:spPr bwMode="auto">
          <a:xfrm>
            <a:off x="5954713" y="1200151"/>
            <a:ext cx="1117600" cy="107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600" dirty="0">
                <a:solidFill>
                  <a:srgbClr val="2868A8"/>
                </a:solidFill>
                <a:ea typeface="宋体" charset="-122"/>
              </a:rPr>
              <a:t>最大</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辐射</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功率</a:t>
            </a:r>
            <a:endParaRPr lang="en-US" sz="1600" dirty="0">
              <a:solidFill>
                <a:srgbClr val="2868A8"/>
              </a:solidFill>
            </a:endParaRPr>
          </a:p>
          <a:p>
            <a:pPr algn="ctr" eaLnBrk="1" hangingPunct="1">
              <a:spcBef>
                <a:spcPct val="0"/>
              </a:spcBef>
              <a:buClrTx/>
              <a:buFontTx/>
              <a:buNone/>
            </a:pPr>
            <a:r>
              <a:rPr lang="en-US" sz="1600" dirty="0" err="1"/>
              <a:t>dBm</a:t>
            </a:r>
            <a:r>
              <a:rPr lang="en-US" sz="1600" dirty="0"/>
              <a:t> </a:t>
            </a:r>
            <a:r>
              <a:rPr lang="en-US" altLang="zh-CN" sz="1600" dirty="0">
                <a:ea typeface="宋体" charset="-122"/>
              </a:rPr>
              <a:t>ERP</a:t>
            </a:r>
            <a:endParaRPr lang="en-US" sz="1600" dirty="0"/>
          </a:p>
        </p:txBody>
      </p:sp>
      <p:sp>
        <p:nvSpPr>
          <p:cNvPr id="18444" name="Text Box 14"/>
          <p:cNvSpPr txBox="1">
            <a:spLocks noChangeArrowheads="1"/>
          </p:cNvSpPr>
          <p:nvPr/>
        </p:nvSpPr>
        <p:spPr bwMode="auto">
          <a:xfrm>
            <a:off x="5637213" y="1539875"/>
            <a:ext cx="3032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600" dirty="0">
                <a:solidFill>
                  <a:srgbClr val="2868A8"/>
                </a:solidFill>
              </a:rPr>
              <a:t>=</a:t>
            </a:r>
            <a:endParaRPr lang="en-US" sz="1600" dirty="0"/>
          </a:p>
        </p:txBody>
      </p:sp>
      <p:sp>
        <p:nvSpPr>
          <p:cNvPr id="18445" name="Rectangle 15"/>
          <p:cNvSpPr>
            <a:spLocks noChangeArrowheads="1"/>
          </p:cNvSpPr>
          <p:nvPr/>
        </p:nvSpPr>
        <p:spPr bwMode="auto">
          <a:xfrm>
            <a:off x="4556125" y="5165725"/>
            <a:ext cx="1187450" cy="309563"/>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dBm</a:t>
            </a:r>
          </a:p>
        </p:txBody>
      </p:sp>
      <p:sp>
        <p:nvSpPr>
          <p:cNvPr id="18446" name="Rectangle 16"/>
          <p:cNvSpPr>
            <a:spLocks noChangeArrowheads="1"/>
          </p:cNvSpPr>
          <p:nvPr/>
        </p:nvSpPr>
        <p:spPr bwMode="auto">
          <a:xfrm>
            <a:off x="1890713" y="5165725"/>
            <a:ext cx="2665412" cy="309563"/>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Reader Output Power</a:t>
            </a:r>
          </a:p>
        </p:txBody>
      </p:sp>
      <p:sp>
        <p:nvSpPr>
          <p:cNvPr id="18447" name="Rectangle 17"/>
          <p:cNvSpPr>
            <a:spLocks noChangeArrowheads="1"/>
          </p:cNvSpPr>
          <p:nvPr/>
        </p:nvSpPr>
        <p:spPr bwMode="auto">
          <a:xfrm>
            <a:off x="4556125" y="4854575"/>
            <a:ext cx="1187450" cy="311150"/>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dBi, dBd</a:t>
            </a:r>
          </a:p>
        </p:txBody>
      </p:sp>
      <p:sp>
        <p:nvSpPr>
          <p:cNvPr id="18448" name="Rectangle 18"/>
          <p:cNvSpPr>
            <a:spLocks noChangeArrowheads="1"/>
          </p:cNvSpPr>
          <p:nvPr/>
        </p:nvSpPr>
        <p:spPr bwMode="auto">
          <a:xfrm>
            <a:off x="4556125" y="4545013"/>
            <a:ext cx="1187450" cy="309562"/>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dB</a:t>
            </a:r>
          </a:p>
        </p:txBody>
      </p:sp>
      <p:sp>
        <p:nvSpPr>
          <p:cNvPr id="18449" name="Rectangle 19"/>
          <p:cNvSpPr>
            <a:spLocks noChangeArrowheads="1"/>
          </p:cNvSpPr>
          <p:nvPr/>
        </p:nvSpPr>
        <p:spPr bwMode="auto">
          <a:xfrm>
            <a:off x="4556125" y="4244975"/>
            <a:ext cx="1187450" cy="309563"/>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dBm </a:t>
            </a:r>
            <a:r>
              <a:rPr lang="en-US" altLang="zh-CN" sz="1100">
                <a:ea typeface="宋体" charset="-122"/>
              </a:rPr>
              <a:t>ERP</a:t>
            </a:r>
            <a:endParaRPr lang="en-US" sz="1100" i="1"/>
          </a:p>
        </p:txBody>
      </p:sp>
      <p:sp>
        <p:nvSpPr>
          <p:cNvPr id="18450" name="Rectangle 20"/>
          <p:cNvSpPr>
            <a:spLocks noChangeArrowheads="1"/>
          </p:cNvSpPr>
          <p:nvPr/>
        </p:nvSpPr>
        <p:spPr bwMode="auto">
          <a:xfrm>
            <a:off x="4556125" y="3933825"/>
            <a:ext cx="1187450" cy="311150"/>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b="0"/>
              <a:t>Units</a:t>
            </a:r>
          </a:p>
        </p:txBody>
      </p:sp>
      <p:sp>
        <p:nvSpPr>
          <p:cNvPr id="18451" name="Rectangle 21"/>
          <p:cNvSpPr>
            <a:spLocks noChangeArrowheads="1"/>
          </p:cNvSpPr>
          <p:nvPr/>
        </p:nvSpPr>
        <p:spPr bwMode="auto">
          <a:xfrm>
            <a:off x="1890713" y="4854575"/>
            <a:ext cx="2665412" cy="311150"/>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zh-CN" altLang="en-US" sz="1100">
                <a:ea typeface="宋体" charset="-122"/>
              </a:rPr>
              <a:t>读写器天线增益</a:t>
            </a:r>
            <a:endParaRPr lang="en-US" sz="1100"/>
          </a:p>
        </p:txBody>
      </p:sp>
      <p:sp>
        <p:nvSpPr>
          <p:cNvPr id="18452" name="Rectangle 22"/>
          <p:cNvSpPr>
            <a:spLocks noChangeArrowheads="1"/>
          </p:cNvSpPr>
          <p:nvPr/>
        </p:nvSpPr>
        <p:spPr bwMode="auto">
          <a:xfrm>
            <a:off x="1890713" y="4545013"/>
            <a:ext cx="2665412" cy="309562"/>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zh-CN" altLang="en-US" sz="1100">
                <a:ea typeface="宋体" charset="-122"/>
              </a:rPr>
              <a:t>馈线损耗</a:t>
            </a:r>
            <a:r>
              <a:rPr lang="en-US" sz="1100"/>
              <a:t> (4</a:t>
            </a:r>
            <a:r>
              <a:rPr lang="zh-CN" altLang="en-US" sz="1100">
                <a:ea typeface="宋体" charset="-122"/>
              </a:rPr>
              <a:t>米损耗</a:t>
            </a:r>
            <a:r>
              <a:rPr lang="en-US" sz="1100"/>
              <a:t> 0.5 dB/m)</a:t>
            </a:r>
          </a:p>
        </p:txBody>
      </p:sp>
      <p:sp>
        <p:nvSpPr>
          <p:cNvPr id="18453" name="Rectangle 23"/>
          <p:cNvSpPr>
            <a:spLocks noChangeArrowheads="1"/>
          </p:cNvSpPr>
          <p:nvPr/>
        </p:nvSpPr>
        <p:spPr bwMode="auto">
          <a:xfrm>
            <a:off x="1890713" y="4244975"/>
            <a:ext cx="2665412" cy="309563"/>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zh-CN" altLang="en-US" sz="1100">
                <a:ea typeface="宋体" charset="-122"/>
              </a:rPr>
              <a:t>最大辐射功率</a:t>
            </a:r>
            <a:endParaRPr lang="en-US" sz="1100"/>
          </a:p>
        </p:txBody>
      </p:sp>
      <p:sp>
        <p:nvSpPr>
          <p:cNvPr id="18454" name="Rectangle 24"/>
          <p:cNvSpPr>
            <a:spLocks noChangeArrowheads="1"/>
          </p:cNvSpPr>
          <p:nvPr/>
        </p:nvSpPr>
        <p:spPr bwMode="auto">
          <a:xfrm>
            <a:off x="1890713" y="3933825"/>
            <a:ext cx="2665412" cy="3111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eaLnBrk="1" hangingPunct="1">
              <a:spcBef>
                <a:spcPct val="40000"/>
              </a:spcBef>
              <a:buClr>
                <a:schemeClr val="tx2"/>
              </a:buClr>
            </a:pPr>
            <a:r>
              <a:rPr lang="en-US" sz="1100" b="0" dirty="0"/>
              <a:t>Examples:</a:t>
            </a:r>
          </a:p>
        </p:txBody>
      </p:sp>
      <p:sp>
        <p:nvSpPr>
          <p:cNvPr id="18455" name="Rectangle 25"/>
          <p:cNvSpPr>
            <a:spLocks noChangeArrowheads="1"/>
          </p:cNvSpPr>
          <p:nvPr/>
        </p:nvSpPr>
        <p:spPr bwMode="auto">
          <a:xfrm>
            <a:off x="5743575" y="4854575"/>
            <a:ext cx="1152525" cy="311150"/>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8dBic 2.85dBd</a:t>
            </a:r>
          </a:p>
        </p:txBody>
      </p:sp>
      <p:sp>
        <p:nvSpPr>
          <p:cNvPr id="18456" name="Rectangle 26"/>
          <p:cNvSpPr>
            <a:spLocks noChangeArrowheads="1"/>
          </p:cNvSpPr>
          <p:nvPr/>
        </p:nvSpPr>
        <p:spPr bwMode="auto">
          <a:xfrm>
            <a:off x="5743575" y="4545013"/>
            <a:ext cx="1152525" cy="309562"/>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2</a:t>
            </a:r>
          </a:p>
        </p:txBody>
      </p:sp>
      <p:sp>
        <p:nvSpPr>
          <p:cNvPr id="18457" name="Rectangle 27"/>
          <p:cNvSpPr>
            <a:spLocks noChangeArrowheads="1"/>
          </p:cNvSpPr>
          <p:nvPr/>
        </p:nvSpPr>
        <p:spPr bwMode="auto">
          <a:xfrm>
            <a:off x="5743575" y="4244975"/>
            <a:ext cx="1152525" cy="309563"/>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b="0"/>
              <a:t>?</a:t>
            </a:r>
          </a:p>
        </p:txBody>
      </p:sp>
      <p:sp>
        <p:nvSpPr>
          <p:cNvPr id="18458" name="Rectangle 28"/>
          <p:cNvSpPr>
            <a:spLocks noChangeArrowheads="1"/>
          </p:cNvSpPr>
          <p:nvPr/>
        </p:nvSpPr>
        <p:spPr bwMode="auto">
          <a:xfrm>
            <a:off x="5743575" y="3933825"/>
            <a:ext cx="1152525" cy="311150"/>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altLang="zh-CN" sz="1100" b="0">
                <a:ea typeface="宋体" charset="-122"/>
              </a:rPr>
              <a:t>China</a:t>
            </a:r>
            <a:r>
              <a:rPr lang="en-US" sz="1100" b="0"/>
              <a:t> </a:t>
            </a:r>
          </a:p>
        </p:txBody>
      </p:sp>
      <p:sp>
        <p:nvSpPr>
          <p:cNvPr id="18459" name="Line 29"/>
          <p:cNvSpPr>
            <a:spLocks noChangeShapeType="1"/>
          </p:cNvSpPr>
          <p:nvPr/>
        </p:nvSpPr>
        <p:spPr bwMode="auto">
          <a:xfrm>
            <a:off x="1890713" y="4244975"/>
            <a:ext cx="4968875" cy="12700"/>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0" name="Line 30"/>
          <p:cNvSpPr>
            <a:spLocks noChangeShapeType="1"/>
          </p:cNvSpPr>
          <p:nvPr/>
        </p:nvSpPr>
        <p:spPr bwMode="auto">
          <a:xfrm flipV="1">
            <a:off x="1890713" y="4545013"/>
            <a:ext cx="4968875" cy="9525"/>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1" name="Line 31"/>
          <p:cNvSpPr>
            <a:spLocks noChangeShapeType="1"/>
          </p:cNvSpPr>
          <p:nvPr/>
        </p:nvSpPr>
        <p:spPr bwMode="auto">
          <a:xfrm>
            <a:off x="1890713" y="4865688"/>
            <a:ext cx="5003800" cy="3175"/>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2" name="Line 32"/>
          <p:cNvSpPr>
            <a:spLocks noChangeShapeType="1"/>
          </p:cNvSpPr>
          <p:nvPr/>
        </p:nvSpPr>
        <p:spPr bwMode="auto">
          <a:xfrm>
            <a:off x="1890713" y="5175250"/>
            <a:ext cx="6229350" cy="0"/>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3" name="Line 33"/>
          <p:cNvSpPr>
            <a:spLocks noChangeShapeType="1"/>
          </p:cNvSpPr>
          <p:nvPr/>
        </p:nvSpPr>
        <p:spPr bwMode="auto">
          <a:xfrm flipH="1">
            <a:off x="6894513" y="3933825"/>
            <a:ext cx="1587" cy="1511300"/>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4" name="Line 34"/>
          <p:cNvSpPr>
            <a:spLocks noChangeShapeType="1"/>
          </p:cNvSpPr>
          <p:nvPr/>
        </p:nvSpPr>
        <p:spPr bwMode="auto">
          <a:xfrm>
            <a:off x="1890713" y="3933825"/>
            <a:ext cx="6229350" cy="0"/>
          </a:xfrm>
          <a:prstGeom prst="line">
            <a:avLst/>
          </a:prstGeom>
          <a:noFill/>
          <a:ln w="38100" cap="sq">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5" name="Line 35"/>
          <p:cNvSpPr>
            <a:spLocks noChangeShapeType="1"/>
          </p:cNvSpPr>
          <p:nvPr/>
        </p:nvSpPr>
        <p:spPr bwMode="auto">
          <a:xfrm>
            <a:off x="1547813" y="3933825"/>
            <a:ext cx="0" cy="1862138"/>
          </a:xfrm>
          <a:prstGeom prst="line">
            <a:avLst/>
          </a:prstGeom>
          <a:noFill/>
          <a:ln w="38100" cap="sq">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6" name="Line 36"/>
          <p:cNvSpPr>
            <a:spLocks noChangeShapeType="1"/>
          </p:cNvSpPr>
          <p:nvPr/>
        </p:nvSpPr>
        <p:spPr bwMode="auto">
          <a:xfrm>
            <a:off x="7777163" y="3933825"/>
            <a:ext cx="0" cy="1862138"/>
          </a:xfrm>
          <a:prstGeom prst="line">
            <a:avLst/>
          </a:prstGeom>
          <a:noFill/>
          <a:ln w="38100" cap="sq">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7" name="Line 37"/>
          <p:cNvSpPr>
            <a:spLocks noChangeShapeType="1"/>
          </p:cNvSpPr>
          <p:nvPr/>
        </p:nvSpPr>
        <p:spPr bwMode="auto">
          <a:xfrm>
            <a:off x="1890713" y="5486400"/>
            <a:ext cx="6229350" cy="0"/>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8" name="Line 38"/>
          <p:cNvSpPr>
            <a:spLocks noChangeShapeType="1"/>
          </p:cNvSpPr>
          <p:nvPr/>
        </p:nvSpPr>
        <p:spPr bwMode="auto">
          <a:xfrm flipH="1">
            <a:off x="4211638" y="3933825"/>
            <a:ext cx="1587" cy="1582738"/>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69" name="Line 39"/>
          <p:cNvSpPr>
            <a:spLocks noChangeShapeType="1"/>
          </p:cNvSpPr>
          <p:nvPr/>
        </p:nvSpPr>
        <p:spPr bwMode="auto">
          <a:xfrm>
            <a:off x="5743575" y="3933825"/>
            <a:ext cx="0" cy="1547813"/>
          </a:xfrm>
          <a:prstGeom prst="line">
            <a:avLst/>
          </a:prstGeom>
          <a:noFill/>
          <a:ln w="38100">
            <a:solidFill>
              <a:schemeClr val="bg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70" name="Rectangle 40"/>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eaLnBrk="1" hangingPunct="1">
              <a:lnSpc>
                <a:spcPct val="85000"/>
              </a:lnSpc>
              <a:spcBef>
                <a:spcPct val="0"/>
              </a:spcBef>
              <a:buClrTx/>
              <a:buFontTx/>
              <a:buNone/>
            </a:pPr>
            <a:r>
              <a:rPr lang="zh-CN" altLang="en-US" sz="3200">
                <a:solidFill>
                  <a:schemeClr val="tx2"/>
                </a:solidFill>
                <a:latin typeface="Tahoma" pitchFamily="34" charset="0"/>
                <a:ea typeface="宋体" charset="-122"/>
              </a:rPr>
              <a:t>定义最大传导功率</a:t>
            </a:r>
            <a:endParaRPr lang="en-US" sz="3200">
              <a:solidFill>
                <a:schemeClr val="tx2"/>
              </a:solidFill>
              <a:latin typeface="Tahoma" pitchFamily="34" charset="0"/>
            </a:endParaRPr>
          </a:p>
        </p:txBody>
      </p:sp>
      <p:sp>
        <p:nvSpPr>
          <p:cNvPr id="476201" name="Rectangle 41"/>
          <p:cNvSpPr>
            <a:spLocks noChangeArrowheads="1"/>
          </p:cNvSpPr>
          <p:nvPr/>
        </p:nvSpPr>
        <p:spPr bwMode="auto">
          <a:xfrm>
            <a:off x="5780088" y="4257675"/>
            <a:ext cx="1079500" cy="287338"/>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33 </a:t>
            </a:r>
          </a:p>
        </p:txBody>
      </p:sp>
      <p:sp>
        <p:nvSpPr>
          <p:cNvPr id="18472" name="Rectangle 42"/>
          <p:cNvSpPr>
            <a:spLocks noChangeArrowheads="1"/>
          </p:cNvSpPr>
          <p:nvPr/>
        </p:nvSpPr>
        <p:spPr bwMode="auto">
          <a:xfrm>
            <a:off x="5778500" y="5157788"/>
            <a:ext cx="1116013" cy="309562"/>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b="0"/>
              <a:t>?</a:t>
            </a:r>
          </a:p>
        </p:txBody>
      </p:sp>
      <p:sp>
        <p:nvSpPr>
          <p:cNvPr id="476203" name="Rectangle 43"/>
          <p:cNvSpPr>
            <a:spLocks noChangeArrowheads="1"/>
          </p:cNvSpPr>
          <p:nvPr/>
        </p:nvSpPr>
        <p:spPr bwMode="auto">
          <a:xfrm>
            <a:off x="5743575" y="5157788"/>
            <a:ext cx="1152525" cy="309562"/>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lgn="ctr" eaLnBrk="1" hangingPunct="1">
              <a:spcBef>
                <a:spcPct val="40000"/>
              </a:spcBef>
              <a:buClr>
                <a:schemeClr val="tx2"/>
              </a:buClr>
            </a:pPr>
            <a:r>
              <a:rPr lang="en-US" sz="1100"/>
              <a:t>32.15</a:t>
            </a:r>
          </a:p>
        </p:txBody>
      </p:sp>
      <p:pic>
        <p:nvPicPr>
          <p:cNvPr id="18474" name="Picture 44" descr="speed4downwht"/>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95625" y="2600325"/>
            <a:ext cx="893763"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75" name="AutoShape 12"/>
          <p:cNvSpPr>
            <a:spLocks noChangeArrowheads="1"/>
          </p:cNvSpPr>
          <p:nvPr/>
        </p:nvSpPr>
        <p:spPr bwMode="auto">
          <a:xfrm>
            <a:off x="1528762" y="1158874"/>
            <a:ext cx="1439863" cy="1255713"/>
          </a:xfrm>
          <a:prstGeom prst="chevron">
            <a:avLst>
              <a:gd name="adj" fmla="val 26102"/>
            </a:avLst>
          </a:prstGeom>
          <a:gradFill rotWithShape="1">
            <a:gsLst>
              <a:gs pos="0">
                <a:srgbClr val="FFCC99"/>
              </a:gs>
              <a:gs pos="100000">
                <a:srgbClr val="FFECD8"/>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476" name="Text Box 4"/>
          <p:cNvSpPr txBox="1">
            <a:spLocks noChangeArrowheads="1"/>
          </p:cNvSpPr>
          <p:nvPr/>
        </p:nvSpPr>
        <p:spPr bwMode="auto">
          <a:xfrm>
            <a:off x="1804987" y="1203324"/>
            <a:ext cx="804863"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600" dirty="0">
                <a:solidFill>
                  <a:srgbClr val="2868A8"/>
                </a:solidFill>
                <a:ea typeface="宋体" charset="-122"/>
              </a:rPr>
              <a:t>读写器</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传导</a:t>
            </a:r>
            <a:endParaRPr lang="en-US" altLang="zh-CN" sz="1600" dirty="0">
              <a:solidFill>
                <a:srgbClr val="2868A8"/>
              </a:solidFill>
              <a:ea typeface="宋体" charset="-122"/>
            </a:endParaRPr>
          </a:p>
          <a:p>
            <a:pPr algn="ctr" eaLnBrk="1" hangingPunct="1">
              <a:spcBef>
                <a:spcPct val="0"/>
              </a:spcBef>
              <a:buClrTx/>
              <a:buFontTx/>
              <a:buNone/>
            </a:pPr>
            <a:r>
              <a:rPr lang="zh-CN" altLang="en-US" sz="1600" dirty="0">
                <a:solidFill>
                  <a:srgbClr val="2868A8"/>
                </a:solidFill>
                <a:ea typeface="宋体" charset="-122"/>
              </a:rPr>
              <a:t>功率</a:t>
            </a:r>
            <a:endParaRPr lang="en-US" sz="1600" dirty="0">
              <a:solidFill>
                <a:srgbClr val="2868A8"/>
              </a:solidFill>
            </a:endParaRPr>
          </a:p>
          <a:p>
            <a:pPr algn="ctr" eaLnBrk="1" hangingPunct="1">
              <a:spcBef>
                <a:spcPct val="0"/>
              </a:spcBef>
              <a:buClrTx/>
              <a:buFontTx/>
              <a:buNone/>
            </a:pPr>
            <a:r>
              <a:rPr lang="en-US" sz="1600" dirty="0" err="1"/>
              <a:t>dBm</a:t>
            </a:r>
            <a:endParaRPr lang="en-US" sz="1600" dirty="0"/>
          </a:p>
        </p:txBody>
      </p:sp>
    </p:spTree>
    <p:extLst>
      <p:ext uri="{BB962C8B-B14F-4D97-AF65-F5344CB8AC3E}">
        <p14:creationId xmlns:p14="http://schemas.microsoft.com/office/powerpoint/2010/main" xmlns="" val="3475999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62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6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01" grpId="0" animBg="1"/>
      <p:bldP spid="476203"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smtClean="0"/>
              <a:t>STP + Monza</a:t>
            </a:r>
          </a:p>
        </p:txBody>
      </p:sp>
      <p:sp>
        <p:nvSpPr>
          <p:cNvPr id="248835" name="Rectangle 3"/>
          <p:cNvSpPr>
            <a:spLocks noGrp="1" noChangeArrowheads="1"/>
          </p:cNvSpPr>
          <p:nvPr>
            <p:ph type="body" idx="1"/>
          </p:nvPr>
        </p:nvSpPr>
        <p:spPr/>
        <p:txBody>
          <a:bodyPr/>
          <a:lstStyle/>
          <a:p>
            <a:r>
              <a:rPr lang="en-US" sz="1800" smtClean="0"/>
              <a:t>Monza 4 </a:t>
            </a:r>
            <a:r>
              <a:rPr lang="zh-CN" altLang="en-US" sz="1800" smtClean="0">
                <a:ea typeface="宋体" charset="-122"/>
              </a:rPr>
              <a:t>和</a:t>
            </a:r>
            <a:r>
              <a:rPr lang="en-US" sz="1800" smtClean="0"/>
              <a:t> Monza 5</a:t>
            </a:r>
          </a:p>
          <a:p>
            <a:pPr lvl="1"/>
            <a:r>
              <a:rPr lang="en-US" sz="1600" smtClean="0"/>
              <a:t>32-bit BlockWrite</a:t>
            </a:r>
          </a:p>
          <a:p>
            <a:pPr lvl="1"/>
            <a:r>
              <a:rPr lang="zh-CN" altLang="en-US" sz="1600" smtClean="0">
                <a:ea typeface="宋体" charset="-122"/>
              </a:rPr>
              <a:t>写灵敏度</a:t>
            </a:r>
            <a:endParaRPr lang="en-US" altLang="zh-CN" sz="1600" smtClean="0">
              <a:ea typeface="宋体" charset="-122"/>
            </a:endParaRPr>
          </a:p>
          <a:p>
            <a:pPr lvl="1"/>
            <a:r>
              <a:rPr lang="en-US" sz="1600" smtClean="0"/>
              <a:t>SafeWrite™</a:t>
            </a:r>
          </a:p>
          <a:p>
            <a:pPr lvl="1"/>
            <a:r>
              <a:rPr lang="en-US" sz="1600" smtClean="0"/>
              <a:t>TagFocus™</a:t>
            </a:r>
          </a:p>
          <a:p>
            <a:pPr lvl="1"/>
            <a:r>
              <a:rPr lang="en-US" sz="1600" smtClean="0"/>
              <a:t>FastID™</a:t>
            </a:r>
          </a:p>
          <a:p>
            <a:r>
              <a:rPr lang="en-US" sz="1800" smtClean="0"/>
              <a:t>Speedway Revolution w/ STP</a:t>
            </a:r>
          </a:p>
          <a:p>
            <a:pPr lvl="1"/>
            <a:r>
              <a:rPr lang="zh-CN" altLang="en-US" sz="1600" smtClean="0">
                <a:ea typeface="宋体" charset="-122"/>
              </a:rPr>
              <a:t>编码数据缓存</a:t>
            </a:r>
            <a:endParaRPr lang="en-US" altLang="zh-CN" sz="1600" smtClean="0">
              <a:ea typeface="宋体" charset="-122"/>
            </a:endParaRPr>
          </a:p>
          <a:p>
            <a:pPr lvl="1"/>
            <a:r>
              <a:rPr lang="zh-CN" altLang="en-US" sz="1600" smtClean="0">
                <a:ea typeface="宋体" charset="-122"/>
              </a:rPr>
              <a:t>错误处理方式</a:t>
            </a:r>
            <a:r>
              <a:rPr lang="en-US" sz="1600" smtClean="0"/>
              <a:t> (Gen 2 </a:t>
            </a:r>
            <a:r>
              <a:rPr lang="zh-CN" altLang="en-US" sz="1600" smtClean="0">
                <a:ea typeface="宋体" charset="-122"/>
              </a:rPr>
              <a:t>命令重试和逻辑重试</a:t>
            </a:r>
            <a:r>
              <a:rPr lang="en-US" sz="1600" smtClean="0"/>
              <a:t>)</a:t>
            </a:r>
          </a:p>
          <a:p>
            <a:pPr lvl="1"/>
            <a:r>
              <a:rPr lang="zh-CN" altLang="en-US" sz="1600" smtClean="0">
                <a:ea typeface="宋体" charset="-122"/>
              </a:rPr>
              <a:t>调试数据流</a:t>
            </a:r>
            <a:endParaRPr lang="en-US" sz="1600" smtClean="0"/>
          </a:p>
          <a:p>
            <a:pPr lvl="1"/>
            <a:r>
              <a:rPr lang="en-US" sz="1600" smtClean="0"/>
              <a:t>STP SDK</a:t>
            </a:r>
          </a:p>
          <a:p>
            <a:r>
              <a:rPr lang="zh-CN" altLang="en-US" sz="1800" smtClean="0">
                <a:ea typeface="宋体" charset="-122"/>
              </a:rPr>
              <a:t>读写器天线</a:t>
            </a:r>
            <a:endParaRPr lang="en-US" sz="1800" smtClean="0"/>
          </a:p>
          <a:p>
            <a:pPr lvl="1"/>
            <a:r>
              <a:rPr lang="en-US" sz="1600" smtClean="0"/>
              <a:t>Guardwall</a:t>
            </a:r>
          </a:p>
          <a:p>
            <a:pPr lvl="1"/>
            <a:r>
              <a:rPr lang="en-US" sz="1600" smtClean="0"/>
              <a:t>Mini-Guardrail</a:t>
            </a:r>
          </a:p>
          <a:p>
            <a:pPr lvl="1"/>
            <a:r>
              <a:rPr lang="en-US" sz="1600" smtClean="0"/>
              <a:t>Matchbox</a:t>
            </a:r>
          </a:p>
        </p:txBody>
      </p:sp>
    </p:spTree>
    <p:extLst>
      <p:ext uri="{BB962C8B-B14F-4D97-AF65-F5344CB8AC3E}">
        <p14:creationId xmlns:p14="http://schemas.microsoft.com/office/powerpoint/2010/main" xmlns="" val="1001966269"/>
      </p:ext>
    </p:extLst>
  </p:cSld>
  <p:clrMapOvr>
    <a:masterClrMapping/>
  </p:clrMapOvr>
  <p:transition spd="med">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p:txBody>
          <a:bodyPr/>
          <a:lstStyle/>
          <a:p>
            <a:r>
              <a:rPr lang="en-US" sz="2800" smtClean="0"/>
              <a:t>STP 1.0</a:t>
            </a:r>
            <a:r>
              <a:rPr lang="zh-CN" altLang="en-US" sz="2800" smtClean="0">
                <a:ea typeface="宋体" charset="-122"/>
              </a:rPr>
              <a:t>所支持的场景</a:t>
            </a:r>
            <a:endParaRPr lang="en-US" sz="2800" smtClean="0"/>
          </a:p>
        </p:txBody>
      </p:sp>
      <p:graphicFrame>
        <p:nvGraphicFramePr>
          <p:cNvPr id="1443843" name="Group 3"/>
          <p:cNvGraphicFramePr>
            <a:graphicFrameLocks noGrp="1"/>
          </p:cNvGraphicFramePr>
          <p:nvPr>
            <p:ph idx="4294967295"/>
          </p:nvPr>
        </p:nvGraphicFramePr>
        <p:xfrm>
          <a:off x="457200" y="965200"/>
          <a:ext cx="8069263" cy="1616074"/>
        </p:xfrm>
        <a:graphic>
          <a:graphicData uri="http://schemas.openxmlformats.org/drawingml/2006/table">
            <a:tbl>
              <a:tblPr/>
              <a:tblGrid>
                <a:gridCol w="1895475"/>
                <a:gridCol w="1543050"/>
                <a:gridCol w="1647825"/>
                <a:gridCol w="2982913"/>
              </a:tblGrid>
              <a:tr h="372002">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场景</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3" marB="64033"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编码模式</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性能</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600" b="1" i="0" u="none" strike="noStrike" cap="none" normalizeH="0" baseline="0" smtClean="0">
                          <a:ln>
                            <a:noFill/>
                          </a:ln>
                          <a:solidFill>
                            <a:schemeClr val="bg1"/>
                          </a:solidFill>
                          <a:effectLst/>
                          <a:latin typeface="Arial" charset="0"/>
                          <a:ea typeface="宋体" charset="-122"/>
                          <a:cs typeface="Arial" charset="0"/>
                        </a:rPr>
                        <a:t>说明</a:t>
                      </a:r>
                      <a:endParaRPr kumimoji="0" lang="en-US" sz="1600" b="1" i="0" u="none" strike="noStrike" cap="none" normalizeH="0" baseline="0" smtClean="0">
                        <a:ln>
                          <a:noFill/>
                        </a:ln>
                        <a:solidFill>
                          <a:schemeClr val="bg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11018">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批量编码</a:t>
                      </a:r>
                      <a:r>
                        <a:rPr kumimoji="0" lang="en-US" sz="1200" b="0" i="0" u="none" strike="noStrike" cap="none" normalizeH="0" baseline="0" smtClean="0">
                          <a:ln>
                            <a:noFill/>
                          </a:ln>
                          <a:solidFill>
                            <a:schemeClr val="tx1"/>
                          </a:solidFill>
                          <a:effectLst/>
                          <a:latin typeface="Arial" charset="0"/>
                          <a:cs typeface="Arial" charset="0"/>
                        </a:rPr>
                        <a:t>(</a:t>
                      </a:r>
                      <a:r>
                        <a:rPr kumimoji="0" lang="zh-CN" altLang="en-US" sz="1200" b="0" i="0" u="none" strike="noStrike" cap="none" normalizeH="0" baseline="0" smtClean="0">
                          <a:ln>
                            <a:noFill/>
                          </a:ln>
                          <a:solidFill>
                            <a:schemeClr val="tx1"/>
                          </a:solidFill>
                          <a:effectLst/>
                          <a:latin typeface="Arial" charset="0"/>
                          <a:ea typeface="宋体" charset="-122"/>
                          <a:cs typeface="Arial" charset="0"/>
                        </a:rPr>
                        <a:t>传送带</a:t>
                      </a:r>
                      <a:r>
                        <a:rPr kumimoji="0" lang="en-US" altLang="zh-CN" sz="1200" b="0" i="0" u="none" strike="noStrike" cap="none" normalizeH="0" baseline="0" smtClean="0">
                          <a:ln>
                            <a:noFill/>
                          </a:ln>
                          <a:solidFill>
                            <a:schemeClr val="tx1"/>
                          </a:solidFill>
                          <a:effectLst/>
                          <a:latin typeface="Arial" charset="0"/>
                          <a:ea typeface="宋体" charset="-122"/>
                          <a:cs typeface="Arial" charset="0"/>
                        </a:rPr>
                        <a:t>)</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批量</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最快</a:t>
                      </a:r>
                      <a:r>
                        <a:rPr kumimoji="0" lang="en-US" sz="1200" b="0" i="0" u="none" strike="noStrike" cap="none" normalizeH="0" baseline="0" smtClean="0">
                          <a:ln>
                            <a:noFill/>
                          </a:ln>
                          <a:solidFill>
                            <a:schemeClr val="tx1"/>
                          </a:solidFill>
                          <a:effectLst/>
                          <a:latin typeface="Arial" charset="0"/>
                          <a:cs typeface="Arial" charset="0"/>
                        </a:rPr>
                        <a:t>1100 tpm</a:t>
                      </a: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对同一批两次多个标签同时编码</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11018">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批量编码</a:t>
                      </a:r>
                      <a:r>
                        <a:rPr kumimoji="0" lang="en-US" sz="1200" b="0" i="0" u="none" strike="noStrike" cap="none" normalizeH="0" baseline="0" smtClean="0">
                          <a:ln>
                            <a:noFill/>
                          </a:ln>
                          <a:solidFill>
                            <a:schemeClr val="tx1"/>
                          </a:solidFill>
                          <a:effectLst/>
                          <a:latin typeface="Arial" charset="0"/>
                          <a:cs typeface="Arial" charset="0"/>
                        </a:rPr>
                        <a:t>(</a:t>
                      </a:r>
                      <a:r>
                        <a:rPr kumimoji="0" lang="zh-CN" altLang="en-US" sz="1200" b="0" i="0" u="none" strike="noStrike" cap="none" normalizeH="0" baseline="0" smtClean="0">
                          <a:ln>
                            <a:noFill/>
                          </a:ln>
                          <a:solidFill>
                            <a:schemeClr val="tx1"/>
                          </a:solidFill>
                          <a:effectLst/>
                          <a:latin typeface="Arial" charset="0"/>
                          <a:ea typeface="宋体" charset="-122"/>
                          <a:cs typeface="Arial" charset="0"/>
                        </a:rPr>
                        <a:t>人工</a:t>
                      </a:r>
                      <a:r>
                        <a:rPr kumimoji="0" lang="en-US" sz="1200" b="0" i="0" u="none" strike="noStrike" cap="none" normalizeH="0" baseline="0" smtClean="0">
                          <a:ln>
                            <a:noFill/>
                          </a:ln>
                          <a:solidFill>
                            <a:schemeClr val="tx1"/>
                          </a:solidFill>
                          <a:effectLst/>
                          <a:latin typeface="Arial" charset="0"/>
                          <a:cs typeface="Arial" charset="0"/>
                        </a:rPr>
                        <a:t>)</a:t>
                      </a:r>
                    </a:p>
                  </a:txBody>
                  <a:tcPr marL="64008" marR="64008" marT="64033" marB="64033"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连续</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最快</a:t>
                      </a:r>
                      <a:r>
                        <a:rPr kumimoji="0" lang="en-US" sz="1200" b="0" i="0" u="none" strike="noStrike" cap="none" normalizeH="0" baseline="0" smtClean="0">
                          <a:ln>
                            <a:noFill/>
                          </a:ln>
                          <a:solidFill>
                            <a:schemeClr val="tx1"/>
                          </a:solidFill>
                          <a:effectLst/>
                          <a:latin typeface="Arial" charset="0"/>
                          <a:cs typeface="Arial" charset="0"/>
                        </a:rPr>
                        <a:t>1100 tpm</a:t>
                      </a: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在人工包装的过程中进行编码</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11018">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顺序编码</a:t>
                      </a:r>
                      <a:r>
                        <a:rPr kumimoji="0" lang="en-US" sz="1200" b="0" i="0" u="none" strike="noStrike" cap="none" normalizeH="0" baseline="0" smtClean="0">
                          <a:ln>
                            <a:noFill/>
                          </a:ln>
                          <a:solidFill>
                            <a:schemeClr val="tx1"/>
                          </a:solidFill>
                          <a:effectLst/>
                          <a:latin typeface="Arial" charset="0"/>
                          <a:cs typeface="Arial" charset="0"/>
                        </a:rPr>
                        <a:t>(</a:t>
                      </a:r>
                      <a:r>
                        <a:rPr kumimoji="0" lang="zh-CN" altLang="en-US" sz="1200" b="0" i="0" u="none" strike="noStrike" cap="none" normalizeH="0" baseline="0" smtClean="0">
                          <a:ln>
                            <a:noFill/>
                          </a:ln>
                          <a:solidFill>
                            <a:schemeClr val="tx1"/>
                          </a:solidFill>
                          <a:effectLst/>
                          <a:latin typeface="Arial" charset="0"/>
                          <a:ea typeface="宋体" charset="-122"/>
                          <a:cs typeface="Arial" charset="0"/>
                        </a:rPr>
                        <a:t>卷对卷</a:t>
                      </a:r>
                      <a:r>
                        <a:rPr kumimoji="0" lang="en-US" sz="1200" b="0" i="0" u="none" strike="noStrike" cap="none" normalizeH="0" baseline="0" smtClean="0">
                          <a:ln>
                            <a:noFill/>
                          </a:ln>
                          <a:solidFill>
                            <a:schemeClr val="tx1"/>
                          </a:solidFill>
                          <a:effectLst/>
                          <a:latin typeface="Arial" charset="0"/>
                          <a:cs typeface="Arial" charset="0"/>
                        </a:rPr>
                        <a:t>)</a:t>
                      </a:r>
                    </a:p>
                  </a:txBody>
                  <a:tcPr marL="64008" marR="64008" marT="64033" marB="64033"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批量</a:t>
                      </a:r>
                      <a:r>
                        <a:rPr kumimoji="0" lang="en-US" sz="1200" b="0" i="0" u="none" strike="noStrike" cap="none" normalizeH="0" baseline="0" smtClean="0">
                          <a:ln>
                            <a:noFill/>
                          </a:ln>
                          <a:solidFill>
                            <a:schemeClr val="tx1"/>
                          </a:solidFill>
                          <a:effectLst/>
                          <a:latin typeface="Arial" charset="0"/>
                          <a:cs typeface="Arial" charset="0"/>
                        </a:rPr>
                        <a:t> (1)</a:t>
                      </a: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最快</a:t>
                      </a:r>
                      <a:r>
                        <a:rPr kumimoji="0" lang="en-US" sz="1200" b="0" i="0" u="none" strike="noStrike" cap="none" normalizeH="0" baseline="0" smtClean="0">
                          <a:ln>
                            <a:noFill/>
                          </a:ln>
                          <a:solidFill>
                            <a:schemeClr val="tx1"/>
                          </a:solidFill>
                          <a:effectLst/>
                          <a:latin typeface="Arial" charset="0"/>
                          <a:cs typeface="Arial" charset="0"/>
                        </a:rPr>
                        <a:t>750 tpm</a:t>
                      </a: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标签物理上隔绝</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11018">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顺序编码</a:t>
                      </a:r>
                      <a:r>
                        <a:rPr kumimoji="0" lang="en-US" sz="1200" b="0" i="0" u="none" strike="noStrike" cap="none" normalizeH="0" baseline="0" smtClean="0">
                          <a:ln>
                            <a:noFill/>
                          </a:ln>
                          <a:solidFill>
                            <a:schemeClr val="tx1"/>
                          </a:solidFill>
                          <a:effectLst/>
                          <a:latin typeface="Arial" charset="0"/>
                          <a:cs typeface="Arial" charset="0"/>
                        </a:rPr>
                        <a:t>(</a:t>
                      </a:r>
                      <a:r>
                        <a:rPr kumimoji="0" lang="zh-CN" altLang="en-US" sz="1200" b="0" i="0" u="none" strike="noStrike" cap="none" normalizeH="0" baseline="0" smtClean="0">
                          <a:ln>
                            <a:noFill/>
                          </a:ln>
                          <a:solidFill>
                            <a:schemeClr val="tx1"/>
                          </a:solidFill>
                          <a:effectLst/>
                          <a:latin typeface="Arial" charset="0"/>
                          <a:ea typeface="宋体" charset="-122"/>
                          <a:cs typeface="Arial" charset="0"/>
                        </a:rPr>
                        <a:t>高速复合</a:t>
                      </a:r>
                      <a:r>
                        <a:rPr kumimoji="0" lang="en-US" sz="1200" b="0" i="0" u="none" strike="noStrike" cap="none" normalizeH="0" baseline="0" smtClean="0">
                          <a:ln>
                            <a:noFill/>
                          </a:ln>
                          <a:solidFill>
                            <a:schemeClr val="tx1"/>
                          </a:solidFill>
                          <a:effectLst/>
                          <a:latin typeface="Arial" charset="0"/>
                          <a:cs typeface="Arial" charset="0"/>
                        </a:rPr>
                        <a:t>)</a:t>
                      </a:r>
                    </a:p>
                  </a:txBody>
                  <a:tcPr marL="64008" marR="64008" marT="64033" marB="64033"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连续</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最快</a:t>
                      </a:r>
                      <a:r>
                        <a:rPr kumimoji="0" lang="en-US" sz="1200" b="0" i="0" u="none" strike="noStrike" cap="none" normalizeH="0" baseline="0" smtClean="0">
                          <a:ln>
                            <a:noFill/>
                          </a:ln>
                          <a:solidFill>
                            <a:schemeClr val="tx1"/>
                          </a:solidFill>
                          <a:effectLst/>
                          <a:latin typeface="Arial" charset="0"/>
                          <a:cs typeface="Arial" charset="0"/>
                        </a:rPr>
                        <a:t>1750 tpm</a:t>
                      </a:r>
                    </a:p>
                  </a:txBody>
                  <a:tcPr marL="64008" marR="64008" marT="64033" marB="64033"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200" b="0" i="0" u="none" strike="noStrike" cap="none" normalizeH="0" baseline="0" smtClean="0">
                          <a:ln>
                            <a:noFill/>
                          </a:ln>
                          <a:solidFill>
                            <a:schemeClr val="tx1"/>
                          </a:solidFill>
                          <a:effectLst/>
                          <a:latin typeface="Arial" charset="0"/>
                          <a:ea typeface="宋体" charset="-122"/>
                          <a:cs typeface="Arial" charset="0"/>
                        </a:rPr>
                        <a:t>场内多个标签</a:t>
                      </a:r>
                      <a:r>
                        <a:rPr kumimoji="0" lang="en-US" sz="1200" b="0" i="0" u="none" strike="noStrike" cap="none" normalizeH="0" baseline="0" smtClean="0">
                          <a:ln>
                            <a:noFill/>
                          </a:ln>
                          <a:solidFill>
                            <a:schemeClr val="tx1"/>
                          </a:solidFill>
                          <a:effectLst/>
                          <a:latin typeface="Arial" charset="0"/>
                          <a:cs typeface="Arial" charset="0"/>
                        </a:rPr>
                        <a:t>, </a:t>
                      </a:r>
                      <a:r>
                        <a:rPr kumimoji="0" lang="zh-CN" altLang="en-US" sz="1200" b="0" i="0" u="none" strike="noStrike" cap="none" normalizeH="0" baseline="0" smtClean="0">
                          <a:ln>
                            <a:noFill/>
                          </a:ln>
                          <a:solidFill>
                            <a:schemeClr val="tx1"/>
                          </a:solidFill>
                          <a:effectLst/>
                          <a:latin typeface="Arial" charset="0"/>
                          <a:ea typeface="宋体" charset="-122"/>
                          <a:cs typeface="Arial" charset="0"/>
                        </a:rPr>
                        <a:t>二级质量平台</a:t>
                      </a:r>
                      <a:endParaRPr kumimoji="0" lang="en-US" sz="1200" b="0" i="0" u="none" strike="noStrike" cap="none" normalizeH="0" baseline="0" smtClean="0">
                        <a:ln>
                          <a:noFill/>
                        </a:ln>
                        <a:solidFill>
                          <a:schemeClr val="tx1"/>
                        </a:solidFill>
                        <a:effectLst/>
                        <a:latin typeface="Arial" charset="0"/>
                        <a:cs typeface="Arial" charset="0"/>
                      </a:endParaRPr>
                    </a:p>
                  </a:txBody>
                  <a:tcPr marL="64008" marR="64008" marT="64033" marB="64033"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grpSp>
        <p:nvGrpSpPr>
          <p:cNvPr id="249891" name="Group 35"/>
          <p:cNvGrpSpPr>
            <a:grpSpLocks/>
          </p:cNvGrpSpPr>
          <p:nvPr/>
        </p:nvGrpSpPr>
        <p:grpSpPr bwMode="auto">
          <a:xfrm>
            <a:off x="5157788" y="3082925"/>
            <a:ext cx="3662362" cy="960438"/>
            <a:chOff x="1467" y="2493"/>
            <a:chExt cx="2307" cy="605"/>
          </a:xfrm>
        </p:grpSpPr>
        <p:sp>
          <p:nvSpPr>
            <p:cNvPr id="249972" name="Rectangle 36" descr="Light downward diagonal"/>
            <p:cNvSpPr>
              <a:spLocks noChangeArrowheads="1"/>
            </p:cNvSpPr>
            <p:nvPr/>
          </p:nvSpPr>
          <p:spPr bwMode="auto">
            <a:xfrm>
              <a:off x="1470" y="2493"/>
              <a:ext cx="2303" cy="605"/>
            </a:xfrm>
            <a:prstGeom prst="rect">
              <a:avLst/>
            </a:prstGeom>
            <a:pattFill prst="ltDnDiag">
              <a:fgClr>
                <a:srgbClr val="EAEAEA"/>
              </a:fgClr>
              <a:bgClr>
                <a:schemeClr val="bg1"/>
              </a:bgClr>
            </a:pattFill>
            <a:ln w="9525">
              <a:solidFill>
                <a:schemeClr val="bg1"/>
              </a:solidFill>
              <a:miter lim="800000"/>
              <a:headEnd/>
              <a:tailEnd/>
            </a:ln>
          </p:spPr>
          <p:txBody>
            <a:bodyPr wrap="none" anchor="ctr"/>
            <a:lstStyle/>
            <a:p>
              <a:endParaRPr lang="en-US"/>
            </a:p>
          </p:txBody>
        </p:sp>
        <p:sp>
          <p:nvSpPr>
            <p:cNvPr id="249973" name="Line 37"/>
            <p:cNvSpPr>
              <a:spLocks noChangeShapeType="1"/>
            </p:cNvSpPr>
            <p:nvPr/>
          </p:nvSpPr>
          <p:spPr bwMode="auto">
            <a:xfrm>
              <a:off x="1471" y="2493"/>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974" name="Line 38"/>
            <p:cNvSpPr>
              <a:spLocks noChangeShapeType="1"/>
            </p:cNvSpPr>
            <p:nvPr/>
          </p:nvSpPr>
          <p:spPr bwMode="auto">
            <a:xfrm>
              <a:off x="1467" y="3097"/>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49892" name="Group 39"/>
          <p:cNvGrpSpPr>
            <a:grpSpLocks/>
          </p:cNvGrpSpPr>
          <p:nvPr/>
        </p:nvGrpSpPr>
        <p:grpSpPr bwMode="auto">
          <a:xfrm>
            <a:off x="5313363" y="3101975"/>
            <a:ext cx="3332162" cy="923925"/>
            <a:chOff x="1565" y="2505"/>
            <a:chExt cx="2099" cy="582"/>
          </a:xfrm>
        </p:grpSpPr>
        <p:sp>
          <p:nvSpPr>
            <p:cNvPr id="249960" name="AutoShape 40"/>
            <p:cNvSpPr>
              <a:spLocks noChangeArrowheads="1"/>
            </p:cNvSpPr>
            <p:nvPr/>
          </p:nvSpPr>
          <p:spPr bwMode="auto">
            <a:xfrm>
              <a:off x="1565"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1" name="AutoShape 41"/>
            <p:cNvSpPr>
              <a:spLocks noChangeArrowheads="1"/>
            </p:cNvSpPr>
            <p:nvPr/>
          </p:nvSpPr>
          <p:spPr bwMode="auto">
            <a:xfrm>
              <a:off x="1743"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2" name="AutoShape 42"/>
            <p:cNvSpPr>
              <a:spLocks noChangeArrowheads="1"/>
            </p:cNvSpPr>
            <p:nvPr/>
          </p:nvSpPr>
          <p:spPr bwMode="auto">
            <a:xfrm>
              <a:off x="1921"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3" name="AutoShape 43"/>
            <p:cNvSpPr>
              <a:spLocks noChangeArrowheads="1"/>
            </p:cNvSpPr>
            <p:nvPr/>
          </p:nvSpPr>
          <p:spPr bwMode="auto">
            <a:xfrm>
              <a:off x="2099"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4" name="AutoShape 44"/>
            <p:cNvSpPr>
              <a:spLocks noChangeArrowheads="1"/>
            </p:cNvSpPr>
            <p:nvPr/>
          </p:nvSpPr>
          <p:spPr bwMode="auto">
            <a:xfrm>
              <a:off x="2278"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5" name="AutoShape 45"/>
            <p:cNvSpPr>
              <a:spLocks noChangeArrowheads="1"/>
            </p:cNvSpPr>
            <p:nvPr/>
          </p:nvSpPr>
          <p:spPr bwMode="auto">
            <a:xfrm>
              <a:off x="2456"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6" name="AutoShape 46"/>
            <p:cNvSpPr>
              <a:spLocks noChangeArrowheads="1"/>
            </p:cNvSpPr>
            <p:nvPr/>
          </p:nvSpPr>
          <p:spPr bwMode="auto">
            <a:xfrm>
              <a:off x="2634"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7" name="AutoShape 47"/>
            <p:cNvSpPr>
              <a:spLocks noChangeArrowheads="1"/>
            </p:cNvSpPr>
            <p:nvPr/>
          </p:nvSpPr>
          <p:spPr bwMode="auto">
            <a:xfrm>
              <a:off x="2812"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8" name="AutoShape 48"/>
            <p:cNvSpPr>
              <a:spLocks noChangeArrowheads="1"/>
            </p:cNvSpPr>
            <p:nvPr/>
          </p:nvSpPr>
          <p:spPr bwMode="auto">
            <a:xfrm>
              <a:off x="2991"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69" name="AutoShape 49"/>
            <p:cNvSpPr>
              <a:spLocks noChangeArrowheads="1"/>
            </p:cNvSpPr>
            <p:nvPr/>
          </p:nvSpPr>
          <p:spPr bwMode="auto">
            <a:xfrm>
              <a:off x="3169"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70" name="AutoShape 50"/>
            <p:cNvSpPr>
              <a:spLocks noChangeArrowheads="1"/>
            </p:cNvSpPr>
            <p:nvPr/>
          </p:nvSpPr>
          <p:spPr bwMode="auto">
            <a:xfrm>
              <a:off x="3347"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71" name="AutoShape 51"/>
            <p:cNvSpPr>
              <a:spLocks noChangeArrowheads="1"/>
            </p:cNvSpPr>
            <p:nvPr/>
          </p:nvSpPr>
          <p:spPr bwMode="auto">
            <a:xfrm>
              <a:off x="3526"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grpSp>
      <p:sp>
        <p:nvSpPr>
          <p:cNvPr id="249893" name="AutoShape 52" descr="30%"/>
          <p:cNvSpPr>
            <a:spLocks noChangeArrowheads="1"/>
          </p:cNvSpPr>
          <p:nvPr/>
        </p:nvSpPr>
        <p:spPr bwMode="auto">
          <a:xfrm>
            <a:off x="6556375" y="2679700"/>
            <a:ext cx="877888" cy="1682750"/>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endParaRPr lang="en-US"/>
          </a:p>
        </p:txBody>
      </p:sp>
      <p:grpSp>
        <p:nvGrpSpPr>
          <p:cNvPr id="249894" name="Group 53"/>
          <p:cNvGrpSpPr>
            <a:grpSpLocks/>
          </p:cNvGrpSpPr>
          <p:nvPr/>
        </p:nvGrpSpPr>
        <p:grpSpPr bwMode="auto">
          <a:xfrm>
            <a:off x="8250238" y="5989638"/>
            <a:ext cx="719137" cy="282575"/>
            <a:chOff x="138" y="3590"/>
            <a:chExt cx="453" cy="178"/>
          </a:xfrm>
        </p:grpSpPr>
        <p:sp>
          <p:nvSpPr>
            <p:cNvPr id="249958" name="AutoShape 54"/>
            <p:cNvSpPr>
              <a:spLocks noChangeArrowheads="1"/>
            </p:cNvSpPr>
            <p:nvPr/>
          </p:nvSpPr>
          <p:spPr bwMode="auto">
            <a:xfrm>
              <a:off x="138" y="3658"/>
              <a:ext cx="40" cy="40"/>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spAutoFit/>
            </a:bodyPr>
            <a:lstStyle/>
            <a:p>
              <a:endParaRPr lang="en-US"/>
            </a:p>
          </p:txBody>
        </p:sp>
        <p:sp>
          <p:nvSpPr>
            <p:cNvPr id="249959" name="Text Box 55"/>
            <p:cNvSpPr txBox="1">
              <a:spLocks noChangeArrowheads="1"/>
            </p:cNvSpPr>
            <p:nvPr/>
          </p:nvSpPr>
          <p:spPr bwMode="auto">
            <a:xfrm>
              <a:off x="187" y="3590"/>
              <a:ext cx="404"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t>GPI </a:t>
              </a:r>
              <a:r>
                <a:rPr lang="zh-CN" altLang="en-US" sz="1000">
                  <a:ea typeface="宋体" charset="-122"/>
                </a:rPr>
                <a:t>触发</a:t>
              </a:r>
              <a:endParaRPr lang="en-US" sz="1000"/>
            </a:p>
          </p:txBody>
        </p:sp>
      </p:grpSp>
      <p:sp>
        <p:nvSpPr>
          <p:cNvPr id="249895" name="Text Box 56"/>
          <p:cNvSpPr txBox="1">
            <a:spLocks noChangeArrowheads="1"/>
          </p:cNvSpPr>
          <p:nvPr/>
        </p:nvSpPr>
        <p:spPr bwMode="auto">
          <a:xfrm>
            <a:off x="522288" y="2536825"/>
            <a:ext cx="2101850" cy="34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a:t>
            </a:r>
            <a:r>
              <a:rPr lang="en-US" sz="1000"/>
              <a:t> STP 1.0 </a:t>
            </a:r>
            <a:r>
              <a:rPr lang="zh-CN" altLang="en-US" sz="1000">
                <a:ea typeface="宋体" charset="-122"/>
              </a:rPr>
              <a:t>和</a:t>
            </a:r>
            <a:r>
              <a:rPr lang="en-US" sz="1000"/>
              <a:t> Monza 4 </a:t>
            </a:r>
            <a:r>
              <a:rPr lang="zh-CN" altLang="en-US" sz="1000">
                <a:ea typeface="宋体" charset="-122"/>
              </a:rPr>
              <a:t>或</a:t>
            </a:r>
            <a:r>
              <a:rPr lang="en-US" sz="1000"/>
              <a:t> Monza 5</a:t>
            </a:r>
          </a:p>
        </p:txBody>
      </p:sp>
      <p:grpSp>
        <p:nvGrpSpPr>
          <p:cNvPr id="249896" name="Group 57"/>
          <p:cNvGrpSpPr>
            <a:grpSpLocks/>
          </p:cNvGrpSpPr>
          <p:nvPr/>
        </p:nvGrpSpPr>
        <p:grpSpPr bwMode="auto">
          <a:xfrm>
            <a:off x="7402513" y="5989638"/>
            <a:ext cx="614362" cy="282575"/>
            <a:chOff x="4663" y="3773"/>
            <a:chExt cx="387" cy="178"/>
          </a:xfrm>
        </p:grpSpPr>
        <p:sp>
          <p:nvSpPr>
            <p:cNvPr id="249956" name="AutoShape 58"/>
            <p:cNvSpPr>
              <a:spLocks noChangeArrowheads="1"/>
            </p:cNvSpPr>
            <p:nvPr/>
          </p:nvSpPr>
          <p:spPr bwMode="auto">
            <a:xfrm>
              <a:off x="4663" y="3841"/>
              <a:ext cx="40" cy="40"/>
            </a:xfrm>
            <a:prstGeom prst="octagon">
              <a:avLst>
                <a:gd name="adj" fmla="val 29287"/>
              </a:avLst>
            </a:prstGeom>
            <a:solidFill>
              <a:schemeClr val="accent1"/>
            </a:solidFill>
            <a:ln w="3175" algn="ctr">
              <a:solidFill>
                <a:schemeClr val="tx1"/>
              </a:solidFill>
              <a:miter lim="800000"/>
              <a:headEnd/>
              <a:tailEnd type="none" w="lg" len="lg"/>
            </a:ln>
          </p:spPr>
          <p:txBody>
            <a:bodyPr wrap="none" lIns="64008" tIns="64008" rIns="64008" bIns="64008" anchor="ctr">
              <a:spAutoFit/>
            </a:bodyPr>
            <a:lstStyle/>
            <a:p>
              <a:endParaRPr lang="en-US"/>
            </a:p>
          </p:txBody>
        </p:sp>
        <p:sp>
          <p:nvSpPr>
            <p:cNvPr id="249957" name="Text Box 59"/>
            <p:cNvSpPr txBox="1">
              <a:spLocks noChangeArrowheads="1"/>
            </p:cNvSpPr>
            <p:nvPr/>
          </p:nvSpPr>
          <p:spPr bwMode="auto">
            <a:xfrm>
              <a:off x="4726" y="3773"/>
              <a:ext cx="324"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000">
                  <a:ea typeface="宋体" charset="-122"/>
                </a:rPr>
                <a:t>标记点</a:t>
              </a:r>
              <a:endParaRPr lang="en-US" sz="1000"/>
            </a:p>
          </p:txBody>
        </p:sp>
      </p:grpSp>
      <p:pic>
        <p:nvPicPr>
          <p:cNvPr id="249897" name="Picture 61"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3013075" y="3316288"/>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9898" name="Group 62"/>
          <p:cNvGrpSpPr>
            <a:grpSpLocks/>
          </p:cNvGrpSpPr>
          <p:nvPr/>
        </p:nvGrpSpPr>
        <p:grpSpPr bwMode="auto">
          <a:xfrm>
            <a:off x="587375" y="3878263"/>
            <a:ext cx="3198813" cy="92075"/>
            <a:chOff x="968" y="2859"/>
            <a:chExt cx="1731" cy="115"/>
          </a:xfrm>
        </p:grpSpPr>
        <p:sp>
          <p:nvSpPr>
            <p:cNvPr id="249953" name="Rectangle 63" descr="Light downward diagonal"/>
            <p:cNvSpPr>
              <a:spLocks noChangeArrowheads="1"/>
            </p:cNvSpPr>
            <p:nvPr/>
          </p:nvSpPr>
          <p:spPr bwMode="auto">
            <a:xfrm>
              <a:off x="971" y="2859"/>
              <a:ext cx="1727" cy="115"/>
            </a:xfrm>
            <a:prstGeom prst="rect">
              <a:avLst/>
            </a:prstGeom>
            <a:pattFill prst="ltDnDiag">
              <a:fgClr>
                <a:srgbClr val="EAEAEA"/>
              </a:fgClr>
              <a:bgClr>
                <a:schemeClr val="bg1"/>
              </a:bgClr>
            </a:pattFill>
            <a:ln w="9525">
              <a:solidFill>
                <a:schemeClr val="bg1"/>
              </a:solidFill>
              <a:miter lim="800000"/>
              <a:headEnd/>
              <a:tailEnd/>
            </a:ln>
          </p:spPr>
          <p:txBody>
            <a:bodyPr wrap="none" anchor="ctr"/>
            <a:lstStyle/>
            <a:p>
              <a:endParaRPr lang="en-US"/>
            </a:p>
          </p:txBody>
        </p:sp>
        <p:sp>
          <p:nvSpPr>
            <p:cNvPr id="249954" name="Line 64"/>
            <p:cNvSpPr>
              <a:spLocks noChangeShapeType="1"/>
            </p:cNvSpPr>
            <p:nvPr/>
          </p:nvSpPr>
          <p:spPr bwMode="auto">
            <a:xfrm>
              <a:off x="972" y="2859"/>
              <a:ext cx="1727"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955" name="Line 65"/>
            <p:cNvSpPr>
              <a:spLocks noChangeShapeType="1"/>
            </p:cNvSpPr>
            <p:nvPr/>
          </p:nvSpPr>
          <p:spPr bwMode="auto">
            <a:xfrm>
              <a:off x="968" y="2967"/>
              <a:ext cx="1727"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pic>
        <p:nvPicPr>
          <p:cNvPr id="249899" name="Picture 66"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1804988" y="3316288"/>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9900" name="Picture 67"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584200" y="3316288"/>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9901" name="AutoShape 68" descr="30%"/>
          <p:cNvSpPr>
            <a:spLocks noChangeArrowheads="1"/>
          </p:cNvSpPr>
          <p:nvPr/>
        </p:nvSpPr>
        <p:spPr bwMode="auto">
          <a:xfrm>
            <a:off x="1557338" y="3157538"/>
            <a:ext cx="1262062" cy="722312"/>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endParaRPr lang="en-US"/>
          </a:p>
        </p:txBody>
      </p:sp>
      <p:sp>
        <p:nvSpPr>
          <p:cNvPr id="249902" name="AutoShape 69"/>
          <p:cNvSpPr>
            <a:spLocks noChangeArrowheads="1"/>
          </p:cNvSpPr>
          <p:nvPr/>
        </p:nvSpPr>
        <p:spPr bwMode="auto">
          <a:xfrm>
            <a:off x="1460500" y="3813175"/>
            <a:ext cx="46038" cy="46038"/>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sp>
        <p:nvSpPr>
          <p:cNvPr id="249903" name="Text Box 70"/>
          <p:cNvSpPr txBox="1">
            <a:spLocks noChangeArrowheads="1"/>
          </p:cNvSpPr>
          <p:nvPr/>
        </p:nvSpPr>
        <p:spPr bwMode="auto">
          <a:xfrm>
            <a:off x="550863" y="3922713"/>
            <a:ext cx="1412875"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t>Guardwall</a:t>
            </a:r>
            <a:r>
              <a:rPr lang="zh-CN" altLang="en-US" sz="800">
                <a:ea typeface="宋体" charset="-122"/>
              </a:rPr>
              <a:t>天线进行批量编码</a:t>
            </a:r>
            <a:endParaRPr lang="en-US" sz="800"/>
          </a:p>
        </p:txBody>
      </p:sp>
      <p:sp>
        <p:nvSpPr>
          <p:cNvPr id="249904" name="Text Box 71"/>
          <p:cNvSpPr txBox="1">
            <a:spLocks noChangeArrowheads="1"/>
          </p:cNvSpPr>
          <p:nvPr/>
        </p:nvSpPr>
        <p:spPr bwMode="auto">
          <a:xfrm>
            <a:off x="5126038" y="4389438"/>
            <a:ext cx="1571625"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t>Mini-guardrail</a:t>
            </a:r>
            <a:r>
              <a:rPr lang="zh-CN" altLang="en-US" sz="800">
                <a:ea typeface="宋体" charset="-122"/>
              </a:rPr>
              <a:t>进行快速连续编码</a:t>
            </a:r>
            <a:endParaRPr lang="en-US" sz="800"/>
          </a:p>
        </p:txBody>
      </p:sp>
      <p:grpSp>
        <p:nvGrpSpPr>
          <p:cNvPr id="249905" name="Group 72"/>
          <p:cNvGrpSpPr>
            <a:grpSpLocks/>
          </p:cNvGrpSpPr>
          <p:nvPr/>
        </p:nvGrpSpPr>
        <p:grpSpPr bwMode="auto">
          <a:xfrm>
            <a:off x="328613" y="4841875"/>
            <a:ext cx="3689350" cy="1211263"/>
            <a:chOff x="207" y="3050"/>
            <a:chExt cx="2324" cy="763"/>
          </a:xfrm>
        </p:grpSpPr>
        <p:grpSp>
          <p:nvGrpSpPr>
            <p:cNvPr id="249931" name="Group 73"/>
            <p:cNvGrpSpPr>
              <a:grpSpLocks/>
            </p:cNvGrpSpPr>
            <p:nvPr/>
          </p:nvGrpSpPr>
          <p:grpSpPr bwMode="auto">
            <a:xfrm>
              <a:off x="224" y="3071"/>
              <a:ext cx="2307" cy="605"/>
              <a:chOff x="3231" y="1359"/>
              <a:chExt cx="2307" cy="605"/>
            </a:xfrm>
          </p:grpSpPr>
          <p:grpSp>
            <p:nvGrpSpPr>
              <p:cNvPr id="249936" name="Group 74"/>
              <p:cNvGrpSpPr>
                <a:grpSpLocks/>
              </p:cNvGrpSpPr>
              <p:nvPr/>
            </p:nvGrpSpPr>
            <p:grpSpPr bwMode="auto">
              <a:xfrm>
                <a:off x="3231" y="1359"/>
                <a:ext cx="2307" cy="605"/>
                <a:chOff x="1467" y="2493"/>
                <a:chExt cx="2307" cy="605"/>
              </a:xfrm>
            </p:grpSpPr>
            <p:sp>
              <p:nvSpPr>
                <p:cNvPr id="249950" name="Rectangle 75" descr="Light downward diagonal"/>
                <p:cNvSpPr>
                  <a:spLocks noChangeArrowheads="1"/>
                </p:cNvSpPr>
                <p:nvPr/>
              </p:nvSpPr>
              <p:spPr bwMode="auto">
                <a:xfrm>
                  <a:off x="1470" y="2493"/>
                  <a:ext cx="2303" cy="605"/>
                </a:xfrm>
                <a:prstGeom prst="rect">
                  <a:avLst/>
                </a:prstGeom>
                <a:pattFill prst="ltDnDiag">
                  <a:fgClr>
                    <a:srgbClr val="EAEAEA"/>
                  </a:fgClr>
                  <a:bgClr>
                    <a:schemeClr val="bg1"/>
                  </a:bgClr>
                </a:pattFill>
                <a:ln w="9525">
                  <a:solidFill>
                    <a:schemeClr val="bg1"/>
                  </a:solidFill>
                  <a:miter lim="800000"/>
                  <a:headEnd/>
                  <a:tailEnd/>
                </a:ln>
              </p:spPr>
              <p:txBody>
                <a:bodyPr wrap="none" anchor="ctr"/>
                <a:lstStyle/>
                <a:p>
                  <a:endParaRPr lang="en-US"/>
                </a:p>
              </p:txBody>
            </p:sp>
            <p:sp>
              <p:nvSpPr>
                <p:cNvPr id="249951" name="Line 76"/>
                <p:cNvSpPr>
                  <a:spLocks noChangeShapeType="1"/>
                </p:cNvSpPr>
                <p:nvPr/>
              </p:nvSpPr>
              <p:spPr bwMode="auto">
                <a:xfrm>
                  <a:off x="1471" y="2493"/>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952" name="Line 77"/>
                <p:cNvSpPr>
                  <a:spLocks noChangeShapeType="1"/>
                </p:cNvSpPr>
                <p:nvPr/>
              </p:nvSpPr>
              <p:spPr bwMode="auto">
                <a:xfrm>
                  <a:off x="1467" y="3097"/>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49937" name="Group 78"/>
              <p:cNvGrpSpPr>
                <a:grpSpLocks/>
              </p:cNvGrpSpPr>
              <p:nvPr/>
            </p:nvGrpSpPr>
            <p:grpSpPr bwMode="auto">
              <a:xfrm>
                <a:off x="3329" y="1371"/>
                <a:ext cx="2099" cy="582"/>
                <a:chOff x="1565" y="2505"/>
                <a:chExt cx="2099" cy="582"/>
              </a:xfrm>
            </p:grpSpPr>
            <p:sp>
              <p:nvSpPr>
                <p:cNvPr id="249938" name="AutoShape 79"/>
                <p:cNvSpPr>
                  <a:spLocks noChangeArrowheads="1"/>
                </p:cNvSpPr>
                <p:nvPr/>
              </p:nvSpPr>
              <p:spPr bwMode="auto">
                <a:xfrm>
                  <a:off x="1565"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39" name="AutoShape 80"/>
                <p:cNvSpPr>
                  <a:spLocks noChangeArrowheads="1"/>
                </p:cNvSpPr>
                <p:nvPr/>
              </p:nvSpPr>
              <p:spPr bwMode="auto">
                <a:xfrm>
                  <a:off x="1743"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0" name="AutoShape 81"/>
                <p:cNvSpPr>
                  <a:spLocks noChangeArrowheads="1"/>
                </p:cNvSpPr>
                <p:nvPr/>
              </p:nvSpPr>
              <p:spPr bwMode="auto">
                <a:xfrm>
                  <a:off x="1921"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1" name="AutoShape 82"/>
                <p:cNvSpPr>
                  <a:spLocks noChangeArrowheads="1"/>
                </p:cNvSpPr>
                <p:nvPr/>
              </p:nvSpPr>
              <p:spPr bwMode="auto">
                <a:xfrm>
                  <a:off x="2099"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2" name="AutoShape 83"/>
                <p:cNvSpPr>
                  <a:spLocks noChangeArrowheads="1"/>
                </p:cNvSpPr>
                <p:nvPr/>
              </p:nvSpPr>
              <p:spPr bwMode="auto">
                <a:xfrm>
                  <a:off x="2278"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3" name="AutoShape 84"/>
                <p:cNvSpPr>
                  <a:spLocks noChangeArrowheads="1"/>
                </p:cNvSpPr>
                <p:nvPr/>
              </p:nvSpPr>
              <p:spPr bwMode="auto">
                <a:xfrm>
                  <a:off x="2456"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4" name="AutoShape 85"/>
                <p:cNvSpPr>
                  <a:spLocks noChangeArrowheads="1"/>
                </p:cNvSpPr>
                <p:nvPr/>
              </p:nvSpPr>
              <p:spPr bwMode="auto">
                <a:xfrm>
                  <a:off x="2634"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5" name="AutoShape 86"/>
                <p:cNvSpPr>
                  <a:spLocks noChangeArrowheads="1"/>
                </p:cNvSpPr>
                <p:nvPr/>
              </p:nvSpPr>
              <p:spPr bwMode="auto">
                <a:xfrm>
                  <a:off x="2812"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6" name="AutoShape 87"/>
                <p:cNvSpPr>
                  <a:spLocks noChangeArrowheads="1"/>
                </p:cNvSpPr>
                <p:nvPr/>
              </p:nvSpPr>
              <p:spPr bwMode="auto">
                <a:xfrm>
                  <a:off x="2991"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7" name="AutoShape 88"/>
                <p:cNvSpPr>
                  <a:spLocks noChangeArrowheads="1"/>
                </p:cNvSpPr>
                <p:nvPr/>
              </p:nvSpPr>
              <p:spPr bwMode="auto">
                <a:xfrm>
                  <a:off x="3169"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8" name="AutoShape 89"/>
                <p:cNvSpPr>
                  <a:spLocks noChangeArrowheads="1"/>
                </p:cNvSpPr>
                <p:nvPr/>
              </p:nvSpPr>
              <p:spPr bwMode="auto">
                <a:xfrm>
                  <a:off x="3347"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49" name="AutoShape 90"/>
                <p:cNvSpPr>
                  <a:spLocks noChangeArrowheads="1"/>
                </p:cNvSpPr>
                <p:nvPr/>
              </p:nvSpPr>
              <p:spPr bwMode="auto">
                <a:xfrm>
                  <a:off x="3526"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grpSp>
        </p:grpSp>
        <p:sp>
          <p:nvSpPr>
            <p:cNvPr id="249932" name="AutoShape 91" descr="30%"/>
            <p:cNvSpPr>
              <a:spLocks noChangeArrowheads="1"/>
            </p:cNvSpPr>
            <p:nvPr/>
          </p:nvSpPr>
          <p:spPr bwMode="auto">
            <a:xfrm>
              <a:off x="1232" y="3091"/>
              <a:ext cx="104" cy="576"/>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pPr marL="271463" indent="-271463" algn="ctr"/>
              <a:endParaRPr lang="en-US" sz="800"/>
            </a:p>
          </p:txBody>
        </p:sp>
        <p:sp>
          <p:nvSpPr>
            <p:cNvPr id="249933" name="AutoShape 92"/>
            <p:cNvSpPr>
              <a:spLocks noChangeArrowheads="1"/>
            </p:cNvSpPr>
            <p:nvPr/>
          </p:nvSpPr>
          <p:spPr bwMode="auto">
            <a:xfrm>
              <a:off x="1173" y="3050"/>
              <a:ext cx="40" cy="40"/>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spAutoFit/>
            </a:bodyPr>
            <a:lstStyle/>
            <a:p>
              <a:endParaRPr lang="en-US"/>
            </a:p>
          </p:txBody>
        </p:sp>
        <p:sp>
          <p:nvSpPr>
            <p:cNvPr id="249934" name="AutoShape 93"/>
            <p:cNvSpPr>
              <a:spLocks noChangeArrowheads="1"/>
            </p:cNvSpPr>
            <p:nvPr/>
          </p:nvSpPr>
          <p:spPr bwMode="auto">
            <a:xfrm>
              <a:off x="1449" y="3115"/>
              <a:ext cx="40" cy="40"/>
            </a:xfrm>
            <a:prstGeom prst="octagon">
              <a:avLst>
                <a:gd name="adj" fmla="val 29287"/>
              </a:avLst>
            </a:prstGeom>
            <a:solidFill>
              <a:schemeClr val="accent1"/>
            </a:solidFill>
            <a:ln w="3175" algn="ctr">
              <a:solidFill>
                <a:schemeClr val="tx1"/>
              </a:solidFill>
              <a:miter lim="800000"/>
              <a:headEnd/>
              <a:tailEnd type="none" w="lg" len="lg"/>
            </a:ln>
          </p:spPr>
          <p:txBody>
            <a:bodyPr wrap="none" lIns="64008" tIns="64008" rIns="64008" bIns="64008" anchor="ctr">
              <a:spAutoFit/>
            </a:bodyPr>
            <a:lstStyle/>
            <a:p>
              <a:endParaRPr lang="en-US"/>
            </a:p>
          </p:txBody>
        </p:sp>
        <p:sp>
          <p:nvSpPr>
            <p:cNvPr id="249935" name="Text Box 94"/>
            <p:cNvSpPr txBox="1">
              <a:spLocks noChangeArrowheads="1"/>
            </p:cNvSpPr>
            <p:nvPr/>
          </p:nvSpPr>
          <p:spPr bwMode="auto">
            <a:xfrm>
              <a:off x="207" y="3654"/>
              <a:ext cx="1175" cy="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t>Matchbox</a:t>
              </a:r>
              <a:r>
                <a:rPr lang="zh-CN" altLang="en-US" sz="800">
                  <a:ea typeface="宋体" charset="-122"/>
                </a:rPr>
                <a:t>进行快速单个编码（批量</a:t>
              </a:r>
              <a:r>
                <a:rPr lang="en-US" altLang="zh-CN" sz="800">
                  <a:ea typeface="宋体" charset="-122"/>
                </a:rPr>
                <a:t>1</a:t>
              </a:r>
              <a:r>
                <a:rPr lang="zh-CN" altLang="en-US" sz="800">
                  <a:ea typeface="宋体" charset="-122"/>
                </a:rPr>
                <a:t>）</a:t>
              </a:r>
              <a:endParaRPr lang="en-US" sz="800"/>
            </a:p>
          </p:txBody>
        </p:sp>
      </p:grpSp>
      <p:grpSp>
        <p:nvGrpSpPr>
          <p:cNvPr id="249906" name="Group 95"/>
          <p:cNvGrpSpPr>
            <a:grpSpLocks/>
          </p:cNvGrpSpPr>
          <p:nvPr/>
        </p:nvGrpSpPr>
        <p:grpSpPr bwMode="auto">
          <a:xfrm>
            <a:off x="5118100" y="4822825"/>
            <a:ext cx="3702050" cy="1346200"/>
            <a:chOff x="3224" y="3038"/>
            <a:chExt cx="2332" cy="848"/>
          </a:xfrm>
        </p:grpSpPr>
        <p:grpSp>
          <p:nvGrpSpPr>
            <p:cNvPr id="249908" name="Group 96"/>
            <p:cNvGrpSpPr>
              <a:grpSpLocks/>
            </p:cNvGrpSpPr>
            <p:nvPr/>
          </p:nvGrpSpPr>
          <p:grpSpPr bwMode="auto">
            <a:xfrm>
              <a:off x="3249" y="3057"/>
              <a:ext cx="2307" cy="605"/>
              <a:chOff x="3231" y="1359"/>
              <a:chExt cx="2307" cy="605"/>
            </a:xfrm>
          </p:grpSpPr>
          <p:grpSp>
            <p:nvGrpSpPr>
              <p:cNvPr id="249914" name="Group 97"/>
              <p:cNvGrpSpPr>
                <a:grpSpLocks/>
              </p:cNvGrpSpPr>
              <p:nvPr/>
            </p:nvGrpSpPr>
            <p:grpSpPr bwMode="auto">
              <a:xfrm>
                <a:off x="3231" y="1359"/>
                <a:ext cx="2307" cy="605"/>
                <a:chOff x="1467" y="2493"/>
                <a:chExt cx="2307" cy="605"/>
              </a:xfrm>
            </p:grpSpPr>
            <p:sp>
              <p:nvSpPr>
                <p:cNvPr id="249928" name="Rectangle 98" descr="Light downward diagonal"/>
                <p:cNvSpPr>
                  <a:spLocks noChangeArrowheads="1"/>
                </p:cNvSpPr>
                <p:nvPr/>
              </p:nvSpPr>
              <p:spPr bwMode="auto">
                <a:xfrm>
                  <a:off x="1470" y="2493"/>
                  <a:ext cx="2303" cy="605"/>
                </a:xfrm>
                <a:prstGeom prst="rect">
                  <a:avLst/>
                </a:prstGeom>
                <a:pattFill prst="ltDnDiag">
                  <a:fgClr>
                    <a:srgbClr val="EAEAEA"/>
                  </a:fgClr>
                  <a:bgClr>
                    <a:schemeClr val="bg1"/>
                  </a:bgClr>
                </a:pattFill>
                <a:ln w="9525">
                  <a:solidFill>
                    <a:schemeClr val="bg1"/>
                  </a:solidFill>
                  <a:miter lim="800000"/>
                  <a:headEnd/>
                  <a:tailEnd/>
                </a:ln>
              </p:spPr>
              <p:txBody>
                <a:bodyPr wrap="none" anchor="ctr"/>
                <a:lstStyle/>
                <a:p>
                  <a:endParaRPr lang="en-US"/>
                </a:p>
              </p:txBody>
            </p:sp>
            <p:sp>
              <p:nvSpPr>
                <p:cNvPr id="249929" name="Line 99"/>
                <p:cNvSpPr>
                  <a:spLocks noChangeShapeType="1"/>
                </p:cNvSpPr>
                <p:nvPr/>
              </p:nvSpPr>
              <p:spPr bwMode="auto">
                <a:xfrm>
                  <a:off x="1471" y="2493"/>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9930" name="Line 100"/>
                <p:cNvSpPr>
                  <a:spLocks noChangeShapeType="1"/>
                </p:cNvSpPr>
                <p:nvPr/>
              </p:nvSpPr>
              <p:spPr bwMode="auto">
                <a:xfrm>
                  <a:off x="1467" y="3097"/>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49915" name="Group 101"/>
              <p:cNvGrpSpPr>
                <a:grpSpLocks/>
              </p:cNvGrpSpPr>
              <p:nvPr/>
            </p:nvGrpSpPr>
            <p:grpSpPr bwMode="auto">
              <a:xfrm>
                <a:off x="3329" y="1371"/>
                <a:ext cx="2099" cy="582"/>
                <a:chOff x="1565" y="2505"/>
                <a:chExt cx="2099" cy="582"/>
              </a:xfrm>
            </p:grpSpPr>
            <p:sp>
              <p:nvSpPr>
                <p:cNvPr id="249916" name="AutoShape 102"/>
                <p:cNvSpPr>
                  <a:spLocks noChangeArrowheads="1"/>
                </p:cNvSpPr>
                <p:nvPr/>
              </p:nvSpPr>
              <p:spPr bwMode="auto">
                <a:xfrm>
                  <a:off x="1565"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17" name="AutoShape 103"/>
                <p:cNvSpPr>
                  <a:spLocks noChangeArrowheads="1"/>
                </p:cNvSpPr>
                <p:nvPr/>
              </p:nvSpPr>
              <p:spPr bwMode="auto">
                <a:xfrm>
                  <a:off x="1743"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18" name="AutoShape 104"/>
                <p:cNvSpPr>
                  <a:spLocks noChangeArrowheads="1"/>
                </p:cNvSpPr>
                <p:nvPr/>
              </p:nvSpPr>
              <p:spPr bwMode="auto">
                <a:xfrm>
                  <a:off x="1921"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19" name="AutoShape 105"/>
                <p:cNvSpPr>
                  <a:spLocks noChangeArrowheads="1"/>
                </p:cNvSpPr>
                <p:nvPr/>
              </p:nvSpPr>
              <p:spPr bwMode="auto">
                <a:xfrm>
                  <a:off x="2099"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0" name="AutoShape 106"/>
                <p:cNvSpPr>
                  <a:spLocks noChangeArrowheads="1"/>
                </p:cNvSpPr>
                <p:nvPr/>
              </p:nvSpPr>
              <p:spPr bwMode="auto">
                <a:xfrm>
                  <a:off x="2278"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1" name="AutoShape 107"/>
                <p:cNvSpPr>
                  <a:spLocks noChangeArrowheads="1"/>
                </p:cNvSpPr>
                <p:nvPr/>
              </p:nvSpPr>
              <p:spPr bwMode="auto">
                <a:xfrm>
                  <a:off x="2456"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2" name="AutoShape 108"/>
                <p:cNvSpPr>
                  <a:spLocks noChangeArrowheads="1"/>
                </p:cNvSpPr>
                <p:nvPr/>
              </p:nvSpPr>
              <p:spPr bwMode="auto">
                <a:xfrm>
                  <a:off x="2634"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3" name="AutoShape 109"/>
                <p:cNvSpPr>
                  <a:spLocks noChangeArrowheads="1"/>
                </p:cNvSpPr>
                <p:nvPr/>
              </p:nvSpPr>
              <p:spPr bwMode="auto">
                <a:xfrm>
                  <a:off x="2812"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4" name="AutoShape 110"/>
                <p:cNvSpPr>
                  <a:spLocks noChangeArrowheads="1"/>
                </p:cNvSpPr>
                <p:nvPr/>
              </p:nvSpPr>
              <p:spPr bwMode="auto">
                <a:xfrm>
                  <a:off x="2991"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5" name="AutoShape 111"/>
                <p:cNvSpPr>
                  <a:spLocks noChangeArrowheads="1"/>
                </p:cNvSpPr>
                <p:nvPr/>
              </p:nvSpPr>
              <p:spPr bwMode="auto">
                <a:xfrm>
                  <a:off x="3169"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6" name="AutoShape 112"/>
                <p:cNvSpPr>
                  <a:spLocks noChangeArrowheads="1"/>
                </p:cNvSpPr>
                <p:nvPr/>
              </p:nvSpPr>
              <p:spPr bwMode="auto">
                <a:xfrm>
                  <a:off x="3347"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sp>
              <p:nvSpPr>
                <p:cNvPr id="249927" name="AutoShape 113"/>
                <p:cNvSpPr>
                  <a:spLocks noChangeArrowheads="1"/>
                </p:cNvSpPr>
                <p:nvPr/>
              </p:nvSpPr>
              <p:spPr bwMode="auto">
                <a:xfrm>
                  <a:off x="3526" y="2505"/>
                  <a:ext cx="138" cy="582"/>
                </a:xfrm>
                <a:prstGeom prst="roundRect">
                  <a:avLst>
                    <a:gd name="adj" fmla="val 16667"/>
                  </a:avLst>
                </a:prstGeom>
                <a:solidFill>
                  <a:schemeClr val="bg1"/>
                </a:solidFill>
                <a:ln w="3175">
                  <a:solidFill>
                    <a:srgbClr val="808080"/>
                  </a:solidFill>
                  <a:round/>
                  <a:headEnd/>
                  <a:tailEnd/>
                </a:ln>
              </p:spPr>
              <p:txBody>
                <a:bodyPr wrap="none" anchor="ctr"/>
                <a:lstStyle/>
                <a:p>
                  <a:endParaRPr lang="en-US"/>
                </a:p>
              </p:txBody>
            </p:sp>
          </p:grpSp>
        </p:grpSp>
        <p:sp>
          <p:nvSpPr>
            <p:cNvPr id="249909" name="Rectangle 114" descr="50%"/>
            <p:cNvSpPr>
              <a:spLocks noChangeArrowheads="1"/>
            </p:cNvSpPr>
            <p:nvPr/>
          </p:nvSpPr>
          <p:spPr bwMode="auto">
            <a:xfrm>
              <a:off x="4279" y="3408"/>
              <a:ext cx="58" cy="230"/>
            </a:xfrm>
            <a:prstGeom prst="rect">
              <a:avLst/>
            </a:prstGeom>
            <a:pattFill prst="pct50">
              <a:fgClr>
                <a:srgbClr val="000000"/>
              </a:fgClr>
              <a:bgClr>
                <a:schemeClr val="accent2"/>
              </a:bgClr>
            </a:pattFill>
            <a:ln w="3175" algn="ctr">
              <a:solidFill>
                <a:schemeClr val="tx1"/>
              </a:solidFill>
              <a:miter lim="800000"/>
              <a:headEnd/>
              <a:tailEnd type="none" w="lg" len="lg"/>
            </a:ln>
          </p:spPr>
          <p:txBody>
            <a:bodyPr lIns="64008" tIns="64008" rIns="64008" bIns="64008" anchor="ctr"/>
            <a:lstStyle/>
            <a:p>
              <a:pPr marL="271463" indent="-271463" algn="ctr"/>
              <a:endParaRPr lang="en-US"/>
            </a:p>
          </p:txBody>
        </p:sp>
        <p:sp>
          <p:nvSpPr>
            <p:cNvPr id="249910" name="AutoShape 115" descr="50%"/>
            <p:cNvSpPr>
              <a:spLocks noChangeArrowheads="1"/>
            </p:cNvSpPr>
            <p:nvPr/>
          </p:nvSpPr>
          <p:spPr bwMode="auto">
            <a:xfrm>
              <a:off x="4236" y="3288"/>
              <a:ext cx="144" cy="1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pattFill prst="pct50">
              <a:fgClr>
                <a:srgbClr val="000000"/>
              </a:fgClr>
              <a:bgClr>
                <a:schemeClr val="accent2"/>
              </a:bgClr>
            </a:pattFill>
            <a:ln w="3175" algn="ctr">
              <a:solidFill>
                <a:schemeClr val="tx1"/>
              </a:solidFill>
              <a:round/>
              <a:headEnd/>
              <a:tailEnd type="none" w="lg" len="lg"/>
            </a:ln>
          </p:spPr>
          <p:txBody>
            <a:bodyPr wrap="none" lIns="64008" tIns="64008" rIns="64008" bIns="64008" anchor="ctr">
              <a:spAutoFit/>
            </a:bodyPr>
            <a:lstStyle/>
            <a:p>
              <a:endParaRPr lang="en-US"/>
            </a:p>
          </p:txBody>
        </p:sp>
        <p:sp>
          <p:nvSpPr>
            <p:cNvPr id="249911" name="AutoShape 116"/>
            <p:cNvSpPr>
              <a:spLocks noChangeArrowheads="1"/>
            </p:cNvSpPr>
            <p:nvPr/>
          </p:nvSpPr>
          <p:spPr bwMode="auto">
            <a:xfrm>
              <a:off x="4198" y="3038"/>
              <a:ext cx="40" cy="40"/>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spAutoFit/>
            </a:bodyPr>
            <a:lstStyle/>
            <a:p>
              <a:endParaRPr lang="en-US"/>
            </a:p>
          </p:txBody>
        </p:sp>
        <p:sp>
          <p:nvSpPr>
            <p:cNvPr id="249912" name="AutoShape 117"/>
            <p:cNvSpPr>
              <a:spLocks noChangeArrowheads="1"/>
            </p:cNvSpPr>
            <p:nvPr/>
          </p:nvSpPr>
          <p:spPr bwMode="auto">
            <a:xfrm>
              <a:off x="4465" y="3109"/>
              <a:ext cx="40" cy="40"/>
            </a:xfrm>
            <a:prstGeom prst="octagon">
              <a:avLst>
                <a:gd name="adj" fmla="val 29287"/>
              </a:avLst>
            </a:prstGeom>
            <a:solidFill>
              <a:schemeClr val="accent1"/>
            </a:solidFill>
            <a:ln w="3175" algn="ctr">
              <a:solidFill>
                <a:schemeClr val="tx1"/>
              </a:solidFill>
              <a:miter lim="800000"/>
              <a:headEnd/>
              <a:tailEnd type="none" w="lg" len="lg"/>
            </a:ln>
          </p:spPr>
          <p:txBody>
            <a:bodyPr wrap="none" lIns="64008" tIns="64008" rIns="64008" bIns="64008" anchor="ctr">
              <a:spAutoFit/>
            </a:bodyPr>
            <a:lstStyle/>
            <a:p>
              <a:endParaRPr lang="en-US"/>
            </a:p>
          </p:txBody>
        </p:sp>
        <p:sp>
          <p:nvSpPr>
            <p:cNvPr id="249913" name="Text Box 118"/>
            <p:cNvSpPr txBox="1">
              <a:spLocks noChangeArrowheads="1"/>
            </p:cNvSpPr>
            <p:nvPr/>
          </p:nvSpPr>
          <p:spPr bwMode="auto">
            <a:xfrm>
              <a:off x="3224" y="3642"/>
              <a:ext cx="1129" cy="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t>Beehive</a:t>
              </a:r>
              <a:r>
                <a:rPr lang="zh-CN" altLang="en-US" sz="800">
                  <a:ea typeface="宋体" charset="-122"/>
                </a:rPr>
                <a:t>进行快速单个编码（批量</a:t>
              </a:r>
              <a:r>
                <a:rPr lang="en-US" altLang="zh-CN" sz="800">
                  <a:ea typeface="宋体" charset="-122"/>
                </a:rPr>
                <a:t>1</a:t>
              </a:r>
              <a:r>
                <a:rPr lang="zh-CN" altLang="en-US" sz="800">
                  <a:ea typeface="宋体" charset="-122"/>
                </a:rPr>
                <a:t>）</a:t>
              </a:r>
              <a:endParaRPr lang="en-US" sz="800"/>
            </a:p>
            <a:p>
              <a:endParaRPr lang="en-US" sz="800"/>
            </a:p>
          </p:txBody>
        </p:sp>
      </p:grpSp>
      <p:sp>
        <p:nvSpPr>
          <p:cNvPr id="249907" name="Rectangle 119"/>
          <p:cNvSpPr>
            <a:spLocks noChangeArrowheads="1"/>
          </p:cNvSpPr>
          <p:nvPr/>
        </p:nvSpPr>
        <p:spPr bwMode="auto">
          <a:xfrm flipV="1">
            <a:off x="6950075" y="4381500"/>
            <a:ext cx="92075" cy="46038"/>
          </a:xfrm>
          <a:prstGeom prst="rect">
            <a:avLst/>
          </a:prstGeom>
          <a:solidFill>
            <a:srgbClr val="808080"/>
          </a:solidFill>
          <a:ln w="12700" algn="ctr">
            <a:solidFill>
              <a:schemeClr val="tx1"/>
            </a:solidFill>
            <a:miter lim="800000"/>
            <a:headEnd/>
            <a:tailEnd type="none" w="lg" len="lg"/>
          </a:ln>
        </p:spPr>
        <p:txBody>
          <a:bodyPr rot="10800000" lIns="64008" tIns="64008" rIns="64008" bIns="64008" anchor="ctr"/>
          <a:lstStyle/>
          <a:p>
            <a:endParaRPr lang="en-US"/>
          </a:p>
        </p:txBody>
      </p:sp>
    </p:spTree>
    <p:extLst>
      <p:ext uri="{BB962C8B-B14F-4D97-AF65-F5344CB8AC3E}">
        <p14:creationId xmlns:p14="http://schemas.microsoft.com/office/powerpoint/2010/main" xmlns="" val="1646490682"/>
      </p:ext>
    </p:extLst>
  </p:cSld>
  <p:clrMapOvr>
    <a:masterClrMapping/>
  </p:clrMapOvr>
  <p:transition spd="med">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zh-CN" altLang="en-US" smtClean="0">
                <a:ea typeface="宋体" charset="-122"/>
              </a:rPr>
              <a:t>编码模式</a:t>
            </a:r>
            <a:endParaRPr lang="en-US" smtClean="0"/>
          </a:p>
        </p:txBody>
      </p:sp>
      <p:sp>
        <p:nvSpPr>
          <p:cNvPr id="250883" name="Rectangle 3"/>
          <p:cNvSpPr>
            <a:spLocks noGrp="1" noChangeArrowheads="1"/>
          </p:cNvSpPr>
          <p:nvPr>
            <p:ph type="body" idx="1"/>
          </p:nvPr>
        </p:nvSpPr>
        <p:spPr/>
        <p:txBody>
          <a:bodyPr/>
          <a:lstStyle/>
          <a:p>
            <a:r>
              <a:rPr lang="zh-CN" altLang="en-US" sz="1800" smtClean="0">
                <a:ea typeface="宋体" charset="-122"/>
              </a:rPr>
              <a:t>批量</a:t>
            </a:r>
            <a:endParaRPr lang="en-US" sz="1800" smtClean="0"/>
          </a:p>
          <a:p>
            <a:pPr lvl="1"/>
            <a:r>
              <a:rPr lang="zh-CN" altLang="en-US" sz="1600" smtClean="0">
                <a:ea typeface="宋体" charset="-122"/>
              </a:rPr>
              <a:t>已知需要编码的标签数量</a:t>
            </a:r>
            <a:endParaRPr lang="en-US" sz="1600" smtClean="0"/>
          </a:p>
          <a:p>
            <a:pPr lvl="1"/>
            <a:r>
              <a:rPr lang="zh-CN" altLang="en-US" sz="1600" smtClean="0">
                <a:ea typeface="宋体" charset="-122"/>
              </a:rPr>
              <a:t>已知起始和结束的触发</a:t>
            </a:r>
            <a:endParaRPr lang="en-US" sz="1600" smtClean="0"/>
          </a:p>
          <a:p>
            <a:r>
              <a:rPr lang="zh-CN" altLang="en-US" sz="1800" smtClean="0">
                <a:ea typeface="宋体" charset="-122"/>
              </a:rPr>
              <a:t>连续</a:t>
            </a:r>
            <a:endParaRPr lang="en-US" sz="1800" smtClean="0"/>
          </a:p>
          <a:p>
            <a:pPr lvl="1"/>
            <a:r>
              <a:rPr lang="zh-CN" altLang="en-US" sz="1600" smtClean="0">
                <a:ea typeface="宋体" charset="-122"/>
              </a:rPr>
              <a:t>未知需要编码的标签数量</a:t>
            </a:r>
            <a:endParaRPr lang="en-US" sz="1600" smtClean="0"/>
          </a:p>
          <a:p>
            <a:pPr lvl="1"/>
            <a:r>
              <a:rPr lang="zh-CN" altLang="en-US" sz="1600" smtClean="0">
                <a:ea typeface="宋体" charset="-122"/>
              </a:rPr>
              <a:t>编码过程可以持续进行</a:t>
            </a:r>
            <a:endParaRPr lang="en-US" sz="1600" smtClean="0"/>
          </a:p>
        </p:txBody>
      </p:sp>
    </p:spTree>
    <p:extLst>
      <p:ext uri="{BB962C8B-B14F-4D97-AF65-F5344CB8AC3E}">
        <p14:creationId xmlns:p14="http://schemas.microsoft.com/office/powerpoint/2010/main" xmlns="" val="3252176548"/>
      </p:ext>
    </p:extLst>
  </p:cSld>
  <p:clrMapOvr>
    <a:masterClrMapping/>
  </p:clrMapOvr>
  <p:transition spd="med">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906" name="Group 35"/>
          <p:cNvGrpSpPr>
            <a:grpSpLocks/>
          </p:cNvGrpSpPr>
          <p:nvPr/>
        </p:nvGrpSpPr>
        <p:grpSpPr bwMode="auto">
          <a:xfrm>
            <a:off x="2871788" y="3906838"/>
            <a:ext cx="3662362" cy="960437"/>
            <a:chOff x="1467" y="2493"/>
            <a:chExt cx="2307" cy="605"/>
          </a:xfrm>
        </p:grpSpPr>
        <p:sp>
          <p:nvSpPr>
            <p:cNvPr id="251926" name="Rectangle 36" descr="Light downward diagonal"/>
            <p:cNvSpPr>
              <a:spLocks noChangeArrowheads="1"/>
            </p:cNvSpPr>
            <p:nvPr/>
          </p:nvSpPr>
          <p:spPr bwMode="auto">
            <a:xfrm>
              <a:off x="1470" y="2493"/>
              <a:ext cx="2303" cy="605"/>
            </a:xfrm>
            <a:prstGeom prst="rect">
              <a:avLst/>
            </a:prstGeom>
            <a:pattFill prst="ltDnDiag">
              <a:fgClr>
                <a:srgbClr val="EAEAEA"/>
              </a:fgClr>
              <a:bgClr>
                <a:schemeClr val="bg1"/>
              </a:bgClr>
            </a:pattFill>
            <a:ln w="9525">
              <a:solidFill>
                <a:schemeClr val="bg1"/>
              </a:solidFill>
              <a:miter lim="800000"/>
              <a:headEnd/>
              <a:tailEnd/>
            </a:ln>
          </p:spPr>
          <p:txBody>
            <a:bodyPr wrap="none" anchor="ctr"/>
            <a:lstStyle/>
            <a:p>
              <a:endParaRPr lang="en-US"/>
            </a:p>
          </p:txBody>
        </p:sp>
        <p:sp>
          <p:nvSpPr>
            <p:cNvPr id="251927" name="Line 37"/>
            <p:cNvSpPr>
              <a:spLocks noChangeShapeType="1"/>
            </p:cNvSpPr>
            <p:nvPr/>
          </p:nvSpPr>
          <p:spPr bwMode="auto">
            <a:xfrm>
              <a:off x="1471" y="2493"/>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1928" name="Line 38"/>
            <p:cNvSpPr>
              <a:spLocks noChangeShapeType="1"/>
            </p:cNvSpPr>
            <p:nvPr/>
          </p:nvSpPr>
          <p:spPr bwMode="auto">
            <a:xfrm>
              <a:off x="1467" y="3097"/>
              <a:ext cx="2303" cy="0"/>
            </a:xfrm>
            <a:prstGeom prst="line">
              <a:avLst/>
            </a:prstGeom>
            <a:noFill/>
            <a:ln w="9525">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251907" name="AutoShape 40"/>
          <p:cNvSpPr>
            <a:spLocks noChangeArrowheads="1"/>
          </p:cNvSpPr>
          <p:nvPr/>
        </p:nvSpPr>
        <p:spPr bwMode="auto">
          <a:xfrm>
            <a:off x="3027363" y="3925888"/>
            <a:ext cx="219075" cy="923925"/>
          </a:xfrm>
          <a:prstGeom prst="roundRect">
            <a:avLst>
              <a:gd name="adj" fmla="val 16667"/>
            </a:avLst>
          </a:prstGeom>
          <a:solidFill>
            <a:srgbClr val="EAEAEA">
              <a:alpha val="50195"/>
            </a:srgbClr>
          </a:solidFill>
          <a:ln w="3175">
            <a:solidFill>
              <a:srgbClr val="808080"/>
            </a:solidFill>
            <a:round/>
            <a:headEnd/>
            <a:tailEnd/>
          </a:ln>
        </p:spPr>
        <p:txBody>
          <a:bodyPr wrap="none" anchor="ctr"/>
          <a:lstStyle/>
          <a:p>
            <a:endParaRPr lang="en-US"/>
          </a:p>
        </p:txBody>
      </p:sp>
      <p:sp>
        <p:nvSpPr>
          <p:cNvPr id="251908" name="AutoShape 41"/>
          <p:cNvSpPr>
            <a:spLocks noChangeArrowheads="1"/>
          </p:cNvSpPr>
          <p:nvPr/>
        </p:nvSpPr>
        <p:spPr bwMode="auto">
          <a:xfrm>
            <a:off x="3309938" y="3925888"/>
            <a:ext cx="219075" cy="923925"/>
          </a:xfrm>
          <a:prstGeom prst="roundRect">
            <a:avLst>
              <a:gd name="adj" fmla="val 16667"/>
            </a:avLst>
          </a:prstGeom>
          <a:solidFill>
            <a:srgbClr val="EAEAEA">
              <a:alpha val="50195"/>
            </a:srgbClr>
          </a:solidFill>
          <a:ln w="3175">
            <a:solidFill>
              <a:srgbClr val="808080"/>
            </a:solidFill>
            <a:round/>
            <a:headEnd/>
            <a:tailEnd/>
          </a:ln>
        </p:spPr>
        <p:txBody>
          <a:bodyPr wrap="none" anchor="ctr"/>
          <a:lstStyle/>
          <a:p>
            <a:endParaRPr lang="en-US"/>
          </a:p>
        </p:txBody>
      </p:sp>
      <p:sp>
        <p:nvSpPr>
          <p:cNvPr id="251909" name="AutoShape 42"/>
          <p:cNvSpPr>
            <a:spLocks noChangeArrowheads="1"/>
          </p:cNvSpPr>
          <p:nvPr/>
        </p:nvSpPr>
        <p:spPr bwMode="auto">
          <a:xfrm>
            <a:off x="3592513" y="3925888"/>
            <a:ext cx="219075" cy="923925"/>
          </a:xfrm>
          <a:prstGeom prst="roundRect">
            <a:avLst>
              <a:gd name="adj" fmla="val 16667"/>
            </a:avLst>
          </a:prstGeom>
          <a:solidFill>
            <a:srgbClr val="EAEAEA">
              <a:alpha val="50195"/>
            </a:srgbClr>
          </a:solidFill>
          <a:ln w="3175">
            <a:solidFill>
              <a:srgbClr val="808080"/>
            </a:solidFill>
            <a:round/>
            <a:headEnd/>
            <a:tailEnd/>
          </a:ln>
        </p:spPr>
        <p:txBody>
          <a:bodyPr wrap="none" anchor="ctr"/>
          <a:lstStyle/>
          <a:p>
            <a:endParaRPr lang="en-US"/>
          </a:p>
        </p:txBody>
      </p:sp>
      <p:sp>
        <p:nvSpPr>
          <p:cNvPr id="251910" name="AutoShape 43"/>
          <p:cNvSpPr>
            <a:spLocks noChangeArrowheads="1"/>
          </p:cNvSpPr>
          <p:nvPr/>
        </p:nvSpPr>
        <p:spPr bwMode="auto">
          <a:xfrm>
            <a:off x="3875088" y="3925888"/>
            <a:ext cx="219075" cy="923925"/>
          </a:xfrm>
          <a:prstGeom prst="roundRect">
            <a:avLst>
              <a:gd name="adj" fmla="val 16667"/>
            </a:avLst>
          </a:prstGeom>
          <a:solidFill>
            <a:srgbClr val="EAEAEA">
              <a:alpha val="50195"/>
            </a:srgbClr>
          </a:solidFill>
          <a:ln w="3175">
            <a:solidFill>
              <a:srgbClr val="808080"/>
            </a:solidFill>
            <a:round/>
            <a:headEnd/>
            <a:tailEnd/>
          </a:ln>
        </p:spPr>
        <p:txBody>
          <a:bodyPr wrap="none" anchor="ctr"/>
          <a:lstStyle/>
          <a:p>
            <a:endParaRPr lang="en-US"/>
          </a:p>
        </p:txBody>
      </p:sp>
      <p:sp>
        <p:nvSpPr>
          <p:cNvPr id="251911" name="AutoShape 44"/>
          <p:cNvSpPr>
            <a:spLocks noChangeArrowheads="1"/>
          </p:cNvSpPr>
          <p:nvPr/>
        </p:nvSpPr>
        <p:spPr bwMode="auto">
          <a:xfrm>
            <a:off x="4159250" y="3925888"/>
            <a:ext cx="219075" cy="923925"/>
          </a:xfrm>
          <a:prstGeom prst="roundRect">
            <a:avLst>
              <a:gd name="adj" fmla="val 16667"/>
            </a:avLst>
          </a:prstGeom>
          <a:solidFill>
            <a:srgbClr val="EAEAEA">
              <a:alpha val="50195"/>
            </a:srgbClr>
          </a:solidFill>
          <a:ln w="3175">
            <a:solidFill>
              <a:srgbClr val="808080"/>
            </a:solidFill>
            <a:round/>
            <a:headEnd/>
            <a:tailEnd/>
          </a:ln>
        </p:spPr>
        <p:txBody>
          <a:bodyPr wrap="none" anchor="ctr"/>
          <a:lstStyle/>
          <a:p>
            <a:endParaRPr lang="en-US"/>
          </a:p>
        </p:txBody>
      </p:sp>
      <p:sp>
        <p:nvSpPr>
          <p:cNvPr id="251912" name="AutoShape 45"/>
          <p:cNvSpPr>
            <a:spLocks noChangeArrowheads="1"/>
          </p:cNvSpPr>
          <p:nvPr/>
        </p:nvSpPr>
        <p:spPr bwMode="auto">
          <a:xfrm>
            <a:off x="4441825" y="3925888"/>
            <a:ext cx="219075" cy="923925"/>
          </a:xfrm>
          <a:prstGeom prst="roundRect">
            <a:avLst>
              <a:gd name="adj" fmla="val 16667"/>
            </a:avLst>
          </a:prstGeom>
          <a:solidFill>
            <a:srgbClr val="EAEAEA">
              <a:alpha val="50195"/>
            </a:srgbClr>
          </a:solidFill>
          <a:ln w="3175">
            <a:solidFill>
              <a:srgbClr val="808080"/>
            </a:solidFill>
            <a:round/>
            <a:headEnd/>
            <a:tailEnd/>
          </a:ln>
        </p:spPr>
        <p:txBody>
          <a:bodyPr wrap="none" anchor="ctr"/>
          <a:lstStyle/>
          <a:p>
            <a:endParaRPr lang="en-US"/>
          </a:p>
        </p:txBody>
      </p:sp>
      <p:sp>
        <p:nvSpPr>
          <p:cNvPr id="251913" name="AutoShape 46"/>
          <p:cNvSpPr>
            <a:spLocks noChangeArrowheads="1"/>
          </p:cNvSpPr>
          <p:nvPr/>
        </p:nvSpPr>
        <p:spPr bwMode="auto">
          <a:xfrm>
            <a:off x="4724400" y="3925888"/>
            <a:ext cx="219075" cy="923925"/>
          </a:xfrm>
          <a:prstGeom prst="roundRect">
            <a:avLst>
              <a:gd name="adj" fmla="val 16667"/>
            </a:avLst>
          </a:prstGeom>
          <a:solidFill>
            <a:srgbClr val="76BF35"/>
          </a:solidFill>
          <a:ln w="3175">
            <a:solidFill>
              <a:srgbClr val="808080"/>
            </a:solidFill>
            <a:round/>
            <a:headEnd/>
            <a:tailEnd/>
          </a:ln>
        </p:spPr>
        <p:txBody>
          <a:bodyPr wrap="none" anchor="ctr"/>
          <a:lstStyle/>
          <a:p>
            <a:endParaRPr lang="en-US"/>
          </a:p>
        </p:txBody>
      </p:sp>
      <p:sp>
        <p:nvSpPr>
          <p:cNvPr id="251914" name="AutoShape 47"/>
          <p:cNvSpPr>
            <a:spLocks noChangeArrowheads="1"/>
          </p:cNvSpPr>
          <p:nvPr/>
        </p:nvSpPr>
        <p:spPr bwMode="auto">
          <a:xfrm>
            <a:off x="5006975" y="3925888"/>
            <a:ext cx="219075" cy="923925"/>
          </a:xfrm>
          <a:prstGeom prst="roundRect">
            <a:avLst>
              <a:gd name="adj" fmla="val 16667"/>
            </a:avLst>
          </a:prstGeom>
          <a:solidFill>
            <a:srgbClr val="76BF35"/>
          </a:solidFill>
          <a:ln w="3175">
            <a:solidFill>
              <a:srgbClr val="808080"/>
            </a:solidFill>
            <a:round/>
            <a:headEnd/>
            <a:tailEnd/>
          </a:ln>
        </p:spPr>
        <p:txBody>
          <a:bodyPr wrap="none" anchor="ctr"/>
          <a:lstStyle/>
          <a:p>
            <a:endParaRPr lang="en-US"/>
          </a:p>
        </p:txBody>
      </p:sp>
      <p:sp>
        <p:nvSpPr>
          <p:cNvPr id="251915" name="AutoShape 48"/>
          <p:cNvSpPr>
            <a:spLocks noChangeArrowheads="1"/>
          </p:cNvSpPr>
          <p:nvPr/>
        </p:nvSpPr>
        <p:spPr bwMode="auto">
          <a:xfrm>
            <a:off x="5291138" y="3925888"/>
            <a:ext cx="219075" cy="923925"/>
          </a:xfrm>
          <a:prstGeom prst="roundRect">
            <a:avLst>
              <a:gd name="adj" fmla="val 16667"/>
            </a:avLst>
          </a:prstGeom>
          <a:solidFill>
            <a:srgbClr val="76BF35"/>
          </a:solidFill>
          <a:ln w="3175">
            <a:solidFill>
              <a:srgbClr val="808080"/>
            </a:solidFill>
            <a:round/>
            <a:headEnd/>
            <a:tailEnd/>
          </a:ln>
        </p:spPr>
        <p:txBody>
          <a:bodyPr wrap="none" anchor="ctr"/>
          <a:lstStyle/>
          <a:p>
            <a:endParaRPr lang="en-US"/>
          </a:p>
        </p:txBody>
      </p:sp>
      <p:sp>
        <p:nvSpPr>
          <p:cNvPr id="251916" name="AutoShape 49"/>
          <p:cNvSpPr>
            <a:spLocks noChangeArrowheads="1"/>
          </p:cNvSpPr>
          <p:nvPr/>
        </p:nvSpPr>
        <p:spPr bwMode="auto">
          <a:xfrm>
            <a:off x="5573713" y="3925888"/>
            <a:ext cx="219075" cy="923925"/>
          </a:xfrm>
          <a:prstGeom prst="roundRect">
            <a:avLst>
              <a:gd name="adj" fmla="val 16667"/>
            </a:avLst>
          </a:prstGeom>
          <a:solidFill>
            <a:srgbClr val="76BF35"/>
          </a:solidFill>
          <a:ln w="3175">
            <a:solidFill>
              <a:srgbClr val="808080"/>
            </a:solidFill>
            <a:round/>
            <a:headEnd/>
            <a:tailEnd/>
          </a:ln>
        </p:spPr>
        <p:txBody>
          <a:bodyPr wrap="none" anchor="ctr"/>
          <a:lstStyle/>
          <a:p>
            <a:endParaRPr lang="en-US"/>
          </a:p>
        </p:txBody>
      </p:sp>
      <p:sp>
        <p:nvSpPr>
          <p:cNvPr id="251917" name="AutoShape 50"/>
          <p:cNvSpPr>
            <a:spLocks noChangeArrowheads="1"/>
          </p:cNvSpPr>
          <p:nvPr/>
        </p:nvSpPr>
        <p:spPr bwMode="auto">
          <a:xfrm>
            <a:off x="5856288" y="3925888"/>
            <a:ext cx="219075" cy="923925"/>
          </a:xfrm>
          <a:prstGeom prst="roundRect">
            <a:avLst>
              <a:gd name="adj" fmla="val 16667"/>
            </a:avLst>
          </a:prstGeom>
          <a:solidFill>
            <a:srgbClr val="76BF35"/>
          </a:solidFill>
          <a:ln w="3175">
            <a:solidFill>
              <a:srgbClr val="808080"/>
            </a:solidFill>
            <a:round/>
            <a:headEnd/>
            <a:tailEnd/>
          </a:ln>
        </p:spPr>
        <p:txBody>
          <a:bodyPr wrap="none" anchor="ctr"/>
          <a:lstStyle/>
          <a:p>
            <a:endParaRPr lang="en-US"/>
          </a:p>
        </p:txBody>
      </p:sp>
      <p:sp>
        <p:nvSpPr>
          <p:cNvPr id="251918" name="AutoShape 51"/>
          <p:cNvSpPr>
            <a:spLocks noChangeArrowheads="1"/>
          </p:cNvSpPr>
          <p:nvPr/>
        </p:nvSpPr>
        <p:spPr bwMode="auto">
          <a:xfrm>
            <a:off x="6140450" y="3925888"/>
            <a:ext cx="219075" cy="923925"/>
          </a:xfrm>
          <a:prstGeom prst="roundRect">
            <a:avLst>
              <a:gd name="adj" fmla="val 16667"/>
            </a:avLst>
          </a:prstGeom>
          <a:solidFill>
            <a:srgbClr val="76BF35"/>
          </a:solidFill>
          <a:ln w="3175">
            <a:solidFill>
              <a:srgbClr val="808080"/>
            </a:solidFill>
            <a:round/>
            <a:headEnd/>
            <a:tailEnd/>
          </a:ln>
        </p:spPr>
        <p:txBody>
          <a:bodyPr wrap="none" anchor="ctr"/>
          <a:lstStyle/>
          <a:p>
            <a:endParaRPr lang="en-US"/>
          </a:p>
        </p:txBody>
      </p:sp>
      <p:sp>
        <p:nvSpPr>
          <p:cNvPr id="251919" name="AutoShape 52" descr="30%"/>
          <p:cNvSpPr>
            <a:spLocks noChangeArrowheads="1"/>
          </p:cNvSpPr>
          <p:nvPr/>
        </p:nvSpPr>
        <p:spPr bwMode="auto">
          <a:xfrm>
            <a:off x="4270375" y="3503613"/>
            <a:ext cx="877888" cy="1682750"/>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endParaRPr lang="en-US"/>
          </a:p>
        </p:txBody>
      </p:sp>
      <p:sp>
        <p:nvSpPr>
          <p:cNvPr id="251920" name="Rectangle 2"/>
          <p:cNvSpPr>
            <a:spLocks noGrp="1" noChangeArrowheads="1"/>
          </p:cNvSpPr>
          <p:nvPr>
            <p:ph type="title"/>
          </p:nvPr>
        </p:nvSpPr>
        <p:spPr/>
        <p:txBody>
          <a:bodyPr/>
          <a:lstStyle/>
          <a:p>
            <a:r>
              <a:rPr lang="zh-CN" altLang="en-US" smtClean="0">
                <a:ea typeface="宋体" charset="-122"/>
              </a:rPr>
              <a:t>编码和管理标签盘点数量</a:t>
            </a:r>
            <a:endParaRPr lang="en-US" smtClean="0"/>
          </a:p>
        </p:txBody>
      </p:sp>
      <p:sp>
        <p:nvSpPr>
          <p:cNvPr id="251921" name="Rectangle 3"/>
          <p:cNvSpPr>
            <a:spLocks noGrp="1" noChangeArrowheads="1"/>
          </p:cNvSpPr>
          <p:nvPr>
            <p:ph type="body" idx="1"/>
          </p:nvPr>
        </p:nvSpPr>
        <p:spPr/>
        <p:txBody>
          <a:bodyPr/>
          <a:lstStyle/>
          <a:p>
            <a:r>
              <a:rPr lang="zh-CN" altLang="en-US" sz="1800" smtClean="0">
                <a:ea typeface="宋体" charset="-122"/>
              </a:rPr>
              <a:t>盘点查询模式</a:t>
            </a:r>
            <a:r>
              <a:rPr lang="en-US" sz="1800" smtClean="0"/>
              <a:t>: Single Target</a:t>
            </a:r>
          </a:p>
          <a:p>
            <a:r>
              <a:rPr lang="zh-CN" altLang="en-US" sz="1800" smtClean="0">
                <a:ea typeface="宋体" charset="-122"/>
              </a:rPr>
              <a:t>会话</a:t>
            </a:r>
            <a:r>
              <a:rPr lang="en-US" sz="1800" smtClean="0"/>
              <a:t>: Session 1</a:t>
            </a:r>
          </a:p>
          <a:p>
            <a:r>
              <a:rPr lang="zh-CN" altLang="en-US" sz="1800" smtClean="0">
                <a:ea typeface="宋体" charset="-122"/>
              </a:rPr>
              <a:t>标签编码成功后状态转换成</a:t>
            </a:r>
            <a:r>
              <a:rPr lang="en-US" sz="1800" smtClean="0"/>
              <a:t>B</a:t>
            </a:r>
            <a:r>
              <a:rPr lang="zh-CN" altLang="en-US" sz="1800" smtClean="0">
                <a:ea typeface="宋体" charset="-122"/>
              </a:rPr>
              <a:t>状态</a:t>
            </a:r>
            <a:endParaRPr lang="en-US" sz="1800" smtClean="0"/>
          </a:p>
          <a:p>
            <a:r>
              <a:rPr lang="zh-CN" altLang="en-US" sz="1800" smtClean="0">
                <a:ea typeface="宋体" charset="-122"/>
              </a:rPr>
              <a:t>标签未成功编码状态发送</a:t>
            </a:r>
            <a:r>
              <a:rPr lang="en-US" altLang="zh-CN" sz="1800" smtClean="0">
                <a:ea typeface="宋体" charset="-122"/>
              </a:rPr>
              <a:t>NAK</a:t>
            </a:r>
            <a:r>
              <a:rPr lang="zh-CN" altLang="en-US" sz="1800" smtClean="0">
                <a:ea typeface="宋体" charset="-122"/>
              </a:rPr>
              <a:t>命令，使标签处于</a:t>
            </a:r>
            <a:r>
              <a:rPr lang="en-US" sz="1800" smtClean="0"/>
              <a:t>A</a:t>
            </a:r>
            <a:r>
              <a:rPr lang="zh-CN" altLang="en-US" sz="1800" smtClean="0">
                <a:ea typeface="宋体" charset="-122"/>
              </a:rPr>
              <a:t>状态</a:t>
            </a:r>
            <a:endParaRPr lang="en-US" sz="1800" smtClean="0"/>
          </a:p>
          <a:p>
            <a:endParaRPr lang="en-US" sz="1800" smtClean="0"/>
          </a:p>
        </p:txBody>
      </p:sp>
      <p:sp>
        <p:nvSpPr>
          <p:cNvPr id="251922" name="Rectangle 119"/>
          <p:cNvSpPr>
            <a:spLocks noChangeArrowheads="1"/>
          </p:cNvSpPr>
          <p:nvPr/>
        </p:nvSpPr>
        <p:spPr bwMode="auto">
          <a:xfrm flipV="1">
            <a:off x="4664075" y="5173663"/>
            <a:ext cx="92075" cy="92075"/>
          </a:xfrm>
          <a:prstGeom prst="rect">
            <a:avLst/>
          </a:prstGeom>
          <a:solidFill>
            <a:srgbClr val="808080"/>
          </a:solidFill>
          <a:ln w="15875" algn="ctr">
            <a:solidFill>
              <a:schemeClr val="tx1"/>
            </a:solidFill>
            <a:miter lim="800000"/>
            <a:headEnd/>
            <a:tailEnd type="none" w="lg" len="lg"/>
          </a:ln>
        </p:spPr>
        <p:txBody>
          <a:bodyPr rot="10800000" lIns="64008" tIns="64008" rIns="64008" bIns="64008" anchor="ctr"/>
          <a:lstStyle/>
          <a:p>
            <a:endParaRPr lang="en-US"/>
          </a:p>
        </p:txBody>
      </p:sp>
      <p:sp>
        <p:nvSpPr>
          <p:cNvPr id="251923" name="Line 24"/>
          <p:cNvSpPr>
            <a:spLocks noChangeShapeType="1"/>
          </p:cNvSpPr>
          <p:nvPr/>
        </p:nvSpPr>
        <p:spPr bwMode="auto">
          <a:xfrm>
            <a:off x="3027363" y="5502275"/>
            <a:ext cx="3332162" cy="0"/>
          </a:xfrm>
          <a:prstGeom prst="line">
            <a:avLst/>
          </a:prstGeom>
          <a:noFill/>
          <a:ln w="38100">
            <a:solidFill>
              <a:srgbClr val="808080"/>
            </a:solidFill>
            <a:round/>
            <a:headEnd/>
            <a:tailEnd type="triangle" w="med" len="sm"/>
          </a:ln>
          <a:extLst>
            <a:ext uri="{909E8E84-426E-40DD-AFC4-6F175D3DCCD1}">
              <a14:hiddenFill xmlns:a14="http://schemas.microsoft.com/office/drawing/2010/main" xmlns="">
                <a:noFill/>
              </a14:hiddenFill>
            </a:ext>
          </a:extLst>
        </p:spPr>
        <p:txBody>
          <a:bodyPr/>
          <a:lstStyle/>
          <a:p>
            <a:endParaRPr lang="en-US"/>
          </a:p>
        </p:txBody>
      </p:sp>
      <p:sp>
        <p:nvSpPr>
          <p:cNvPr id="251924" name="Text Box 25"/>
          <p:cNvSpPr txBox="1">
            <a:spLocks noChangeArrowheads="1"/>
          </p:cNvSpPr>
          <p:nvPr/>
        </p:nvSpPr>
        <p:spPr bwMode="auto">
          <a:xfrm>
            <a:off x="3538538" y="4965700"/>
            <a:ext cx="30321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A</a:t>
            </a:r>
          </a:p>
        </p:txBody>
      </p:sp>
      <p:sp>
        <p:nvSpPr>
          <p:cNvPr id="251925" name="Text Box 26"/>
          <p:cNvSpPr txBox="1">
            <a:spLocks noChangeArrowheads="1"/>
          </p:cNvSpPr>
          <p:nvPr/>
        </p:nvSpPr>
        <p:spPr bwMode="auto">
          <a:xfrm>
            <a:off x="5510213" y="4967288"/>
            <a:ext cx="30321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B</a:t>
            </a:r>
          </a:p>
        </p:txBody>
      </p:sp>
    </p:spTree>
    <p:extLst>
      <p:ext uri="{BB962C8B-B14F-4D97-AF65-F5344CB8AC3E}">
        <p14:creationId xmlns:p14="http://schemas.microsoft.com/office/powerpoint/2010/main" xmlns="" val="1509602143"/>
      </p:ext>
    </p:extLst>
  </p:cSld>
  <p:clrMapOvr>
    <a:masterClrMapping/>
  </p:clrMapOvr>
  <p:transition spd="med">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zh-CN" altLang="en-US" smtClean="0">
                <a:ea typeface="宋体" charset="-122"/>
              </a:rPr>
              <a:t>出错处理方法</a:t>
            </a:r>
            <a:endParaRPr lang="en-US" smtClean="0"/>
          </a:p>
        </p:txBody>
      </p:sp>
      <p:sp>
        <p:nvSpPr>
          <p:cNvPr id="252931" name="Rectangle 3"/>
          <p:cNvSpPr>
            <a:spLocks noGrp="1" noChangeArrowheads="1"/>
          </p:cNvSpPr>
          <p:nvPr>
            <p:ph type="body" idx="1"/>
          </p:nvPr>
        </p:nvSpPr>
        <p:spPr/>
        <p:txBody>
          <a:bodyPr/>
          <a:lstStyle/>
          <a:p>
            <a:r>
              <a:rPr lang="zh-CN" altLang="en-US" sz="2000" smtClean="0">
                <a:ea typeface="宋体" charset="-122"/>
              </a:rPr>
              <a:t>智能的</a:t>
            </a:r>
            <a:r>
              <a:rPr lang="en-US" altLang="zh-CN" sz="2000" smtClean="0">
                <a:ea typeface="宋体" charset="-122"/>
              </a:rPr>
              <a:t>Gen2</a:t>
            </a:r>
            <a:r>
              <a:rPr lang="zh-CN" altLang="en-US" sz="2000" smtClean="0">
                <a:ea typeface="宋体" charset="-122"/>
              </a:rPr>
              <a:t>命令重试</a:t>
            </a:r>
            <a:endParaRPr lang="en-US" sz="2000" smtClean="0"/>
          </a:p>
          <a:p>
            <a:pPr lvl="1"/>
            <a:r>
              <a:rPr lang="zh-CN" altLang="en-US" sz="1800" smtClean="0">
                <a:ea typeface="宋体" charset="-122"/>
              </a:rPr>
              <a:t>干扰，能量不足，</a:t>
            </a:r>
            <a:r>
              <a:rPr lang="en-US" altLang="zh-CN" sz="1800" smtClean="0">
                <a:ea typeface="宋体" charset="-122"/>
              </a:rPr>
              <a:t>CRC</a:t>
            </a:r>
            <a:r>
              <a:rPr lang="zh-CN" altLang="en-US" sz="1800" smtClean="0">
                <a:ea typeface="宋体" charset="-122"/>
              </a:rPr>
              <a:t>，等等</a:t>
            </a:r>
            <a:endParaRPr lang="en-US" sz="1800" smtClean="0"/>
          </a:p>
          <a:p>
            <a:pPr lvl="1"/>
            <a:r>
              <a:rPr lang="zh-CN" altLang="en-US" sz="1800" smtClean="0">
                <a:ea typeface="宋体" charset="-122"/>
              </a:rPr>
              <a:t>标签被锁或者内存超出不会重试</a:t>
            </a:r>
            <a:endParaRPr lang="en-US" sz="1800" smtClean="0"/>
          </a:p>
          <a:p>
            <a:r>
              <a:rPr lang="zh-CN" altLang="en-US" sz="2000" smtClean="0">
                <a:ea typeface="宋体" charset="-122"/>
              </a:rPr>
              <a:t>编码逻辑重试</a:t>
            </a:r>
            <a:endParaRPr lang="en-US" sz="2000" smtClean="0"/>
          </a:p>
          <a:p>
            <a:pPr lvl="1"/>
            <a:r>
              <a:rPr lang="zh-CN" altLang="en-US" sz="1800" smtClean="0">
                <a:ea typeface="宋体" charset="-122"/>
              </a:rPr>
              <a:t>发出</a:t>
            </a:r>
            <a:r>
              <a:rPr lang="en-US" sz="1800" smtClean="0"/>
              <a:t>NAK</a:t>
            </a:r>
            <a:r>
              <a:rPr lang="zh-CN" altLang="en-US" sz="1800" smtClean="0">
                <a:ea typeface="宋体" charset="-122"/>
              </a:rPr>
              <a:t>指令，当标签重新被盘点到后尝试完成编码过程</a:t>
            </a:r>
            <a:endParaRPr lang="en-US" sz="1800" smtClean="0"/>
          </a:p>
          <a:p>
            <a:pPr lvl="1"/>
            <a:r>
              <a:rPr lang="zh-CN" altLang="en-US" sz="1800" smtClean="0">
                <a:ea typeface="宋体" charset="-122"/>
              </a:rPr>
              <a:t>跟踪已完成的情况</a:t>
            </a:r>
            <a:r>
              <a:rPr lang="en-US" sz="1800" smtClean="0"/>
              <a:t> (</a:t>
            </a:r>
            <a:r>
              <a:rPr lang="zh-CN" altLang="en-US" sz="1800" smtClean="0">
                <a:ea typeface="宋体" charset="-122"/>
              </a:rPr>
              <a:t>如 </a:t>
            </a:r>
            <a:r>
              <a:rPr lang="en-US" sz="1800" smtClean="0"/>
              <a:t>64- of 96-bits</a:t>
            </a:r>
            <a:r>
              <a:rPr lang="zh-CN" altLang="en-US" sz="1800" smtClean="0">
                <a:ea typeface="宋体" charset="-122"/>
              </a:rPr>
              <a:t>编码</a:t>
            </a:r>
            <a:r>
              <a:rPr lang="en-US" sz="1800" smtClean="0"/>
              <a:t>)</a:t>
            </a:r>
          </a:p>
          <a:p>
            <a:pPr lvl="1">
              <a:buFont typeface="Arial" charset="0"/>
              <a:buNone/>
            </a:pPr>
            <a:endParaRPr lang="en-US" sz="1800" smtClean="0"/>
          </a:p>
        </p:txBody>
      </p:sp>
    </p:spTree>
    <p:extLst>
      <p:ext uri="{BB962C8B-B14F-4D97-AF65-F5344CB8AC3E}">
        <p14:creationId xmlns:p14="http://schemas.microsoft.com/office/powerpoint/2010/main" xmlns="" val="454657369"/>
      </p:ext>
    </p:extLst>
  </p:cSld>
  <p:clrMapOvr>
    <a:masterClrMapping/>
  </p:clrMapOvr>
  <p:transition spd="med">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4866" name="Picture 2"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070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67" name="Picture 3"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4655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68" name="Picture 4"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1165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69" name="Picture 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7833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0" name="Picture 6"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343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1" name="Picture 7"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0853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2" name="Picture 8"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7522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3" name="Picture 9"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4032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4" name="Picture 10"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476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3963" name="Rectangle 11"/>
          <p:cNvSpPr>
            <a:spLocks noGrp="1" noChangeArrowheads="1"/>
          </p:cNvSpPr>
          <p:nvPr>
            <p:ph type="title" idx="4294967295"/>
          </p:nvPr>
        </p:nvSpPr>
        <p:spPr/>
        <p:txBody>
          <a:bodyPr/>
          <a:lstStyle/>
          <a:p>
            <a:r>
              <a:rPr lang="zh-CN" altLang="en-US" smtClean="0">
                <a:ea typeface="宋体" charset="-122"/>
              </a:rPr>
              <a:t>批量编码</a:t>
            </a:r>
            <a:r>
              <a:rPr lang="en-US" smtClean="0"/>
              <a:t>- </a:t>
            </a:r>
            <a:r>
              <a:rPr lang="zh-CN" altLang="en-US" smtClean="0">
                <a:ea typeface="宋体" charset="-122"/>
              </a:rPr>
              <a:t>成功编码</a:t>
            </a:r>
            <a:endParaRPr lang="en-US" smtClean="0"/>
          </a:p>
        </p:txBody>
      </p:sp>
      <p:pic>
        <p:nvPicPr>
          <p:cNvPr id="1444876" name="Picture 12"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876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7" name="Picture 13"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5430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8" name="Picture 14"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40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79" name="Picture 1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8608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80" name="Picture 16"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5118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81" name="Picture 17"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1787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82" name="Picture 18"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8297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83" name="Picture 19"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4807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53972" name="Group 20"/>
          <p:cNvGrpSpPr>
            <a:grpSpLocks/>
          </p:cNvGrpSpPr>
          <p:nvPr/>
        </p:nvGrpSpPr>
        <p:grpSpPr bwMode="auto">
          <a:xfrm>
            <a:off x="1511300" y="3441700"/>
            <a:ext cx="6516688" cy="320675"/>
            <a:chOff x="352" y="2664"/>
            <a:chExt cx="4105" cy="202"/>
          </a:xfrm>
        </p:grpSpPr>
        <p:sp>
          <p:nvSpPr>
            <p:cNvPr id="254001" name="Line 21"/>
            <p:cNvSpPr>
              <a:spLocks noChangeShapeType="1"/>
            </p:cNvSpPr>
            <p:nvPr/>
          </p:nvSpPr>
          <p:spPr bwMode="auto">
            <a:xfrm>
              <a:off x="992" y="2664"/>
              <a:ext cx="0" cy="202"/>
            </a:xfrm>
            <a:prstGeom prst="line">
              <a:avLst/>
            </a:prstGeom>
            <a:noFill/>
            <a:ln w="28575">
              <a:solidFill>
                <a:srgbClr val="808080"/>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4002" name="Line 22"/>
            <p:cNvSpPr>
              <a:spLocks noChangeShapeType="1"/>
            </p:cNvSpPr>
            <p:nvPr/>
          </p:nvSpPr>
          <p:spPr bwMode="auto">
            <a:xfrm>
              <a:off x="3784" y="2664"/>
              <a:ext cx="0" cy="202"/>
            </a:xfrm>
            <a:prstGeom prst="line">
              <a:avLst/>
            </a:prstGeom>
            <a:noFill/>
            <a:ln w="28575">
              <a:solidFill>
                <a:srgbClr val="808080"/>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4003" name="Text Box 23"/>
            <p:cNvSpPr txBox="1">
              <a:spLocks noChangeArrowheads="1"/>
            </p:cNvSpPr>
            <p:nvPr/>
          </p:nvSpPr>
          <p:spPr bwMode="auto">
            <a:xfrm>
              <a:off x="352" y="2677"/>
              <a:ext cx="405"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000">
                  <a:ea typeface="宋体" charset="-122"/>
                </a:rPr>
                <a:t>起始触发</a:t>
              </a:r>
              <a:endParaRPr lang="en-US" sz="1000"/>
            </a:p>
          </p:txBody>
        </p:sp>
        <p:sp>
          <p:nvSpPr>
            <p:cNvPr id="254004" name="Text Box 24"/>
            <p:cNvSpPr txBox="1">
              <a:spLocks noChangeArrowheads="1"/>
            </p:cNvSpPr>
            <p:nvPr/>
          </p:nvSpPr>
          <p:spPr bwMode="auto">
            <a:xfrm>
              <a:off x="3846" y="2677"/>
              <a:ext cx="611"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000">
                  <a:ea typeface="宋体" charset="-122"/>
                </a:rPr>
                <a:t>停止触发</a:t>
              </a:r>
              <a:r>
                <a:rPr lang="en-US" sz="1000"/>
                <a:t>/ </a:t>
              </a:r>
              <a:r>
                <a:rPr lang="zh-CN" altLang="en-US" sz="1000">
                  <a:ea typeface="宋体" charset="-122"/>
                </a:rPr>
                <a:t>超时</a:t>
              </a:r>
              <a:endParaRPr lang="en-US" sz="1000"/>
            </a:p>
          </p:txBody>
        </p:sp>
      </p:grpSp>
      <p:pic>
        <p:nvPicPr>
          <p:cNvPr id="1444889" name="Picture 2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372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890" name="Picture 26"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721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4891" name="Line 27"/>
          <p:cNvSpPr>
            <a:spLocks noChangeShapeType="1"/>
          </p:cNvSpPr>
          <p:nvPr/>
        </p:nvSpPr>
        <p:spPr bwMode="auto">
          <a:xfrm flipV="1">
            <a:off x="26336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2" name="Line 28"/>
          <p:cNvSpPr>
            <a:spLocks noChangeShapeType="1"/>
          </p:cNvSpPr>
          <p:nvPr/>
        </p:nvSpPr>
        <p:spPr bwMode="auto">
          <a:xfrm flipV="1">
            <a:off x="27987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3" name="Line 29"/>
          <p:cNvSpPr>
            <a:spLocks noChangeShapeType="1"/>
          </p:cNvSpPr>
          <p:nvPr/>
        </p:nvSpPr>
        <p:spPr bwMode="auto">
          <a:xfrm flipV="1">
            <a:off x="29638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4" name="Line 30"/>
          <p:cNvSpPr>
            <a:spLocks noChangeShapeType="1"/>
          </p:cNvSpPr>
          <p:nvPr/>
        </p:nvSpPr>
        <p:spPr bwMode="auto">
          <a:xfrm flipV="1">
            <a:off x="313055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5" name="Line 31"/>
          <p:cNvSpPr>
            <a:spLocks noChangeShapeType="1"/>
          </p:cNvSpPr>
          <p:nvPr/>
        </p:nvSpPr>
        <p:spPr bwMode="auto">
          <a:xfrm flipV="1">
            <a:off x="329565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6" name="Line 32"/>
          <p:cNvSpPr>
            <a:spLocks noChangeShapeType="1"/>
          </p:cNvSpPr>
          <p:nvPr/>
        </p:nvSpPr>
        <p:spPr bwMode="auto">
          <a:xfrm flipV="1">
            <a:off x="346233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7" name="Line 33"/>
          <p:cNvSpPr>
            <a:spLocks noChangeShapeType="1"/>
          </p:cNvSpPr>
          <p:nvPr/>
        </p:nvSpPr>
        <p:spPr bwMode="auto">
          <a:xfrm flipV="1">
            <a:off x="362743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898" name="Line 34"/>
          <p:cNvSpPr>
            <a:spLocks noChangeShapeType="1"/>
          </p:cNvSpPr>
          <p:nvPr/>
        </p:nvSpPr>
        <p:spPr bwMode="auto">
          <a:xfrm flipV="1">
            <a:off x="379253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pic>
        <p:nvPicPr>
          <p:cNvPr id="1444899" name="Picture 3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7986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4900" name="Line 36"/>
          <p:cNvSpPr>
            <a:spLocks noChangeShapeType="1"/>
          </p:cNvSpPr>
          <p:nvPr/>
        </p:nvSpPr>
        <p:spPr bwMode="auto">
          <a:xfrm flipV="1">
            <a:off x="395922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1" name="Line 37"/>
          <p:cNvSpPr>
            <a:spLocks noChangeShapeType="1"/>
          </p:cNvSpPr>
          <p:nvPr/>
        </p:nvSpPr>
        <p:spPr bwMode="auto">
          <a:xfrm flipV="1">
            <a:off x="412432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2" name="Line 38"/>
          <p:cNvSpPr>
            <a:spLocks noChangeShapeType="1"/>
          </p:cNvSpPr>
          <p:nvPr/>
        </p:nvSpPr>
        <p:spPr bwMode="auto">
          <a:xfrm flipV="1">
            <a:off x="429101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3" name="Line 39"/>
          <p:cNvSpPr>
            <a:spLocks noChangeShapeType="1"/>
          </p:cNvSpPr>
          <p:nvPr/>
        </p:nvSpPr>
        <p:spPr bwMode="auto">
          <a:xfrm flipV="1">
            <a:off x="445611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4" name="Line 40"/>
          <p:cNvSpPr>
            <a:spLocks noChangeShapeType="1"/>
          </p:cNvSpPr>
          <p:nvPr/>
        </p:nvSpPr>
        <p:spPr bwMode="auto">
          <a:xfrm flipV="1">
            <a:off x="462280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5" name="Line 41"/>
          <p:cNvSpPr>
            <a:spLocks noChangeShapeType="1"/>
          </p:cNvSpPr>
          <p:nvPr/>
        </p:nvSpPr>
        <p:spPr bwMode="auto">
          <a:xfrm flipV="1">
            <a:off x="478790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6" name="Line 42"/>
          <p:cNvSpPr>
            <a:spLocks noChangeShapeType="1"/>
          </p:cNvSpPr>
          <p:nvPr/>
        </p:nvSpPr>
        <p:spPr bwMode="auto">
          <a:xfrm flipV="1">
            <a:off x="495300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7" name="Line 43"/>
          <p:cNvSpPr>
            <a:spLocks noChangeShapeType="1"/>
          </p:cNvSpPr>
          <p:nvPr/>
        </p:nvSpPr>
        <p:spPr bwMode="auto">
          <a:xfrm flipV="1">
            <a:off x="511968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8" name="Line 44"/>
          <p:cNvSpPr>
            <a:spLocks noChangeShapeType="1"/>
          </p:cNvSpPr>
          <p:nvPr/>
        </p:nvSpPr>
        <p:spPr bwMode="auto">
          <a:xfrm flipV="1">
            <a:off x="528478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09" name="Line 45"/>
          <p:cNvSpPr>
            <a:spLocks noChangeShapeType="1"/>
          </p:cNvSpPr>
          <p:nvPr/>
        </p:nvSpPr>
        <p:spPr bwMode="auto">
          <a:xfrm flipV="1">
            <a:off x="545147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10" name="Line 46"/>
          <p:cNvSpPr>
            <a:spLocks noChangeShapeType="1"/>
          </p:cNvSpPr>
          <p:nvPr/>
        </p:nvSpPr>
        <p:spPr bwMode="auto">
          <a:xfrm flipV="1">
            <a:off x="561657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4911" name="Line 47"/>
          <p:cNvSpPr>
            <a:spLocks noChangeShapeType="1"/>
          </p:cNvSpPr>
          <p:nvPr/>
        </p:nvSpPr>
        <p:spPr bwMode="auto">
          <a:xfrm flipV="1">
            <a:off x="57832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3996" name="AutoShape 48"/>
          <p:cNvSpPr>
            <a:spLocks noChangeArrowheads="1"/>
          </p:cNvSpPr>
          <p:nvPr/>
        </p:nvSpPr>
        <p:spPr bwMode="auto">
          <a:xfrm>
            <a:off x="2427288" y="2381250"/>
            <a:ext cx="4113212" cy="217488"/>
          </a:xfrm>
          <a:prstGeom prst="roundRect">
            <a:avLst>
              <a:gd name="adj" fmla="val 16667"/>
            </a:avLst>
          </a:prstGeom>
          <a:noFill/>
          <a:ln w="3175" algn="ctr">
            <a:solidFill>
              <a:srgbClr val="C0C0C0"/>
            </a:solidFill>
            <a:round/>
            <a:headEnd/>
            <a:tailEnd type="none" w="lg" len="lg"/>
          </a:ln>
          <a:extLst>
            <a:ext uri="{909E8E84-426E-40DD-AFC4-6F175D3DCCD1}">
              <a14:hiddenFill xmlns:a14="http://schemas.microsoft.com/office/drawing/2010/main" xmlns="">
                <a:solidFill>
                  <a:srgbClr val="FFFFFF"/>
                </a:solidFill>
              </a14:hiddenFill>
            </a:ext>
          </a:extLst>
        </p:spPr>
        <p:txBody>
          <a:bodyPr lIns="64008" tIns="64008" rIns="64008" bIns="64008" anchor="ctr"/>
          <a:lstStyle/>
          <a:p>
            <a:pPr marL="271463" indent="-271463" algn="ctr"/>
            <a:r>
              <a:rPr lang="zh-CN" altLang="en-US" sz="1200">
                <a:ea typeface="宋体" charset="-122"/>
              </a:rPr>
              <a:t>客户端</a:t>
            </a:r>
            <a:endParaRPr lang="en-US" sz="1200"/>
          </a:p>
        </p:txBody>
      </p:sp>
      <p:sp>
        <p:nvSpPr>
          <p:cNvPr id="1444913" name="Rectangle 49"/>
          <p:cNvSpPr>
            <a:spLocks noChangeArrowheads="1"/>
          </p:cNvSpPr>
          <p:nvPr/>
        </p:nvSpPr>
        <p:spPr bwMode="auto">
          <a:xfrm>
            <a:off x="990600" y="3028950"/>
            <a:ext cx="151765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p>
            <a:pPr marL="271463" indent="-271463"/>
            <a:r>
              <a:rPr lang="en-US" sz="1000"/>
              <a:t>ImpinjEncodeDataResult</a:t>
            </a:r>
          </a:p>
        </p:txBody>
      </p:sp>
      <p:sp>
        <p:nvSpPr>
          <p:cNvPr id="1444914" name="Rectangle 50"/>
          <p:cNvSpPr>
            <a:spLocks noChangeArrowheads="1"/>
          </p:cNvSpPr>
          <p:nvPr/>
        </p:nvSpPr>
        <p:spPr bwMode="auto">
          <a:xfrm>
            <a:off x="6005513" y="3028950"/>
            <a:ext cx="1706562"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p>
            <a:pPr marL="271463" indent="-271463"/>
            <a:r>
              <a:rPr lang="en-US" sz="1000"/>
              <a:t>ImpinjEncodeOpSpecResult</a:t>
            </a:r>
          </a:p>
        </p:txBody>
      </p:sp>
      <p:sp>
        <p:nvSpPr>
          <p:cNvPr id="1444915" name="Line 51"/>
          <p:cNvSpPr>
            <a:spLocks noChangeShapeType="1"/>
          </p:cNvSpPr>
          <p:nvPr/>
        </p:nvSpPr>
        <p:spPr bwMode="auto">
          <a:xfrm flipV="1">
            <a:off x="5948363" y="2940050"/>
            <a:ext cx="0" cy="457200"/>
          </a:xfrm>
          <a:prstGeom prst="line">
            <a:avLst/>
          </a:prstGeom>
          <a:noFill/>
          <a:ln w="28575">
            <a:solidFill>
              <a:srgbClr val="00800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4000" name="Text Box 52"/>
          <p:cNvSpPr txBox="1">
            <a:spLocks noChangeArrowheads="1"/>
          </p:cNvSpPr>
          <p:nvPr/>
        </p:nvSpPr>
        <p:spPr bwMode="auto">
          <a:xfrm>
            <a:off x="7702550" y="942975"/>
            <a:ext cx="1054100" cy="923925"/>
          </a:xfrm>
          <a:prstGeom prst="rect">
            <a:avLst/>
          </a:prstGeom>
          <a:noFill/>
          <a:ln w="28575" algn="ctr">
            <a:solidFill>
              <a:schemeClr val="bg2"/>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GPI </a:t>
            </a:r>
            <a:r>
              <a:rPr lang="zh-CN" altLang="en-US" sz="1200">
                <a:ea typeface="宋体" charset="-122"/>
              </a:rPr>
              <a:t>起始触发</a:t>
            </a:r>
            <a:endParaRPr lang="en-US" sz="1200"/>
          </a:p>
          <a:p>
            <a:r>
              <a:rPr lang="en-US" sz="1200"/>
              <a:t>3 s</a:t>
            </a:r>
            <a:r>
              <a:rPr lang="zh-CN" altLang="en-US" sz="1200">
                <a:ea typeface="宋体" charset="-122"/>
              </a:rPr>
              <a:t>超时</a:t>
            </a:r>
            <a:endParaRPr lang="en-US" sz="1200"/>
          </a:p>
          <a:p>
            <a:r>
              <a:rPr lang="en-US" sz="1200"/>
              <a:t>20 </a:t>
            </a:r>
            <a:r>
              <a:rPr lang="zh-CN" altLang="en-US" sz="1200">
                <a:ea typeface="宋体" charset="-122"/>
              </a:rPr>
              <a:t>个标签</a:t>
            </a:r>
            <a:endParaRPr lang="en-US" sz="1200"/>
          </a:p>
          <a:p>
            <a:endParaRPr lang="en-US" sz="1200"/>
          </a:p>
        </p:txBody>
      </p:sp>
    </p:spTree>
    <p:extLst>
      <p:ext uri="{BB962C8B-B14F-4D97-AF65-F5344CB8AC3E}">
        <p14:creationId xmlns:p14="http://schemas.microsoft.com/office/powerpoint/2010/main" xmlns="" val="31091850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49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4876"/>
                                        </p:tgtEl>
                                        <p:attrNameLst>
                                          <p:attrName>style.visibility</p:attrName>
                                        </p:attrNameLst>
                                      </p:cBhvr>
                                      <p:to>
                                        <p:strVal val="visible"/>
                                      </p:to>
                                    </p:set>
                                  </p:childTnLst>
                                </p:cTn>
                              </p:par>
                              <p:par>
                                <p:cTn id="9" presetID="1" presetClass="entr" presetSubtype="0" fill="hold" grpId="0" nodeType="withEffect">
                                  <p:stCondLst>
                                    <p:cond delay="100"/>
                                  </p:stCondLst>
                                  <p:childTnLst>
                                    <p:set>
                                      <p:cBhvr>
                                        <p:cTn id="10" dur="1" fill="hold">
                                          <p:stCondLst>
                                            <p:cond delay="0"/>
                                          </p:stCondLst>
                                        </p:cTn>
                                        <p:tgtEl>
                                          <p:spTgt spid="1444891"/>
                                        </p:tgtEl>
                                        <p:attrNameLst>
                                          <p:attrName>style.visibility</p:attrName>
                                        </p:attrNameLst>
                                      </p:cBhvr>
                                      <p:to>
                                        <p:strVal val="visible"/>
                                      </p:to>
                                    </p:set>
                                  </p:childTnLst>
                                </p:cTn>
                              </p:par>
                            </p:childTnLst>
                          </p:cTn>
                        </p:par>
                        <p:par>
                          <p:cTn id="11" fill="hold" nodeType="afterGroup">
                            <p:stCondLst>
                              <p:cond delay="100"/>
                            </p:stCondLst>
                            <p:childTnLst>
                              <p:par>
                                <p:cTn id="12" presetID="1" presetClass="entr" presetSubtype="0" fill="hold" nodeType="afterEffect">
                                  <p:stCondLst>
                                    <p:cond delay="100"/>
                                  </p:stCondLst>
                                  <p:childTnLst>
                                    <p:set>
                                      <p:cBhvr>
                                        <p:cTn id="13" dur="1" fill="hold">
                                          <p:stCondLst>
                                            <p:cond delay="0"/>
                                          </p:stCondLst>
                                        </p:cTn>
                                        <p:tgtEl>
                                          <p:spTgt spid="1444877"/>
                                        </p:tgtEl>
                                        <p:attrNameLst>
                                          <p:attrName>style.visibility</p:attrName>
                                        </p:attrNameLst>
                                      </p:cBhvr>
                                      <p:to>
                                        <p:strVal val="visible"/>
                                      </p:to>
                                    </p:set>
                                  </p:childTnLst>
                                </p:cTn>
                              </p:par>
                              <p:par>
                                <p:cTn id="14" presetID="1" presetClass="entr" presetSubtype="0" fill="hold" grpId="0" nodeType="withEffect">
                                  <p:stCondLst>
                                    <p:cond delay="100"/>
                                  </p:stCondLst>
                                  <p:childTnLst>
                                    <p:set>
                                      <p:cBhvr>
                                        <p:cTn id="15" dur="1" fill="hold">
                                          <p:stCondLst>
                                            <p:cond delay="0"/>
                                          </p:stCondLst>
                                        </p:cTn>
                                        <p:tgtEl>
                                          <p:spTgt spid="1444892"/>
                                        </p:tgtEl>
                                        <p:attrNameLst>
                                          <p:attrName>style.visibility</p:attrName>
                                        </p:attrNameLst>
                                      </p:cBhvr>
                                      <p:to>
                                        <p:strVal val="visible"/>
                                      </p:to>
                                    </p:set>
                                  </p:childTnLst>
                                </p:cTn>
                              </p:par>
                            </p:childTnLst>
                          </p:cTn>
                        </p:par>
                        <p:par>
                          <p:cTn id="16" fill="hold" nodeType="afterGroup">
                            <p:stCondLst>
                              <p:cond delay="200"/>
                            </p:stCondLst>
                            <p:childTnLst>
                              <p:par>
                                <p:cTn id="17" presetID="1" presetClass="entr" presetSubtype="0" fill="hold" nodeType="afterEffect">
                                  <p:stCondLst>
                                    <p:cond delay="100"/>
                                  </p:stCondLst>
                                  <p:childTnLst>
                                    <p:set>
                                      <p:cBhvr>
                                        <p:cTn id="18" dur="1" fill="hold">
                                          <p:stCondLst>
                                            <p:cond delay="0"/>
                                          </p:stCondLst>
                                        </p:cTn>
                                        <p:tgtEl>
                                          <p:spTgt spid="1444878"/>
                                        </p:tgtEl>
                                        <p:attrNameLst>
                                          <p:attrName>style.visibility</p:attrName>
                                        </p:attrNameLst>
                                      </p:cBhvr>
                                      <p:to>
                                        <p:strVal val="visible"/>
                                      </p:to>
                                    </p:set>
                                  </p:childTnLst>
                                </p:cTn>
                              </p:par>
                              <p:par>
                                <p:cTn id="19" presetID="1" presetClass="entr" presetSubtype="0" fill="hold" grpId="0" nodeType="withEffect">
                                  <p:stCondLst>
                                    <p:cond delay="100"/>
                                  </p:stCondLst>
                                  <p:childTnLst>
                                    <p:set>
                                      <p:cBhvr>
                                        <p:cTn id="20" dur="1" fill="hold">
                                          <p:stCondLst>
                                            <p:cond delay="0"/>
                                          </p:stCondLst>
                                        </p:cTn>
                                        <p:tgtEl>
                                          <p:spTgt spid="1444893"/>
                                        </p:tgtEl>
                                        <p:attrNameLst>
                                          <p:attrName>style.visibility</p:attrName>
                                        </p:attrNameLst>
                                      </p:cBhvr>
                                      <p:to>
                                        <p:strVal val="visible"/>
                                      </p:to>
                                    </p:set>
                                  </p:childTnLst>
                                </p:cTn>
                              </p:par>
                            </p:childTnLst>
                          </p:cTn>
                        </p:par>
                        <p:par>
                          <p:cTn id="21" fill="hold" nodeType="afterGroup">
                            <p:stCondLst>
                              <p:cond delay="300"/>
                            </p:stCondLst>
                            <p:childTnLst>
                              <p:par>
                                <p:cTn id="22" presetID="1" presetClass="entr" presetSubtype="0" fill="hold" nodeType="afterEffect">
                                  <p:stCondLst>
                                    <p:cond delay="100"/>
                                  </p:stCondLst>
                                  <p:childTnLst>
                                    <p:set>
                                      <p:cBhvr>
                                        <p:cTn id="23" dur="1" fill="hold">
                                          <p:stCondLst>
                                            <p:cond delay="0"/>
                                          </p:stCondLst>
                                        </p:cTn>
                                        <p:tgtEl>
                                          <p:spTgt spid="1444879"/>
                                        </p:tgtEl>
                                        <p:attrNameLst>
                                          <p:attrName>style.visibility</p:attrName>
                                        </p:attrNameLst>
                                      </p:cBhvr>
                                      <p:to>
                                        <p:strVal val="visible"/>
                                      </p:to>
                                    </p:set>
                                  </p:childTnLst>
                                </p:cTn>
                              </p:par>
                              <p:par>
                                <p:cTn id="24" presetID="1" presetClass="entr" presetSubtype="0" fill="hold" grpId="0" nodeType="withEffect">
                                  <p:stCondLst>
                                    <p:cond delay="100"/>
                                  </p:stCondLst>
                                  <p:childTnLst>
                                    <p:set>
                                      <p:cBhvr>
                                        <p:cTn id="25" dur="1" fill="hold">
                                          <p:stCondLst>
                                            <p:cond delay="0"/>
                                          </p:stCondLst>
                                        </p:cTn>
                                        <p:tgtEl>
                                          <p:spTgt spid="1444894"/>
                                        </p:tgtEl>
                                        <p:attrNameLst>
                                          <p:attrName>style.visibility</p:attrName>
                                        </p:attrNameLst>
                                      </p:cBhvr>
                                      <p:to>
                                        <p:strVal val="visible"/>
                                      </p:to>
                                    </p:set>
                                  </p:childTnLst>
                                </p:cTn>
                              </p:par>
                            </p:childTnLst>
                          </p:cTn>
                        </p:par>
                        <p:par>
                          <p:cTn id="26" fill="hold" nodeType="afterGroup">
                            <p:stCondLst>
                              <p:cond delay="400"/>
                            </p:stCondLst>
                            <p:childTnLst>
                              <p:par>
                                <p:cTn id="27" presetID="1" presetClass="entr" presetSubtype="0" fill="hold" nodeType="afterEffect">
                                  <p:stCondLst>
                                    <p:cond delay="100"/>
                                  </p:stCondLst>
                                  <p:childTnLst>
                                    <p:set>
                                      <p:cBhvr>
                                        <p:cTn id="28" dur="1" fill="hold">
                                          <p:stCondLst>
                                            <p:cond delay="0"/>
                                          </p:stCondLst>
                                        </p:cTn>
                                        <p:tgtEl>
                                          <p:spTgt spid="1444880"/>
                                        </p:tgtEl>
                                        <p:attrNameLst>
                                          <p:attrName>style.visibility</p:attrName>
                                        </p:attrNameLst>
                                      </p:cBhvr>
                                      <p:to>
                                        <p:strVal val="visible"/>
                                      </p:to>
                                    </p:set>
                                  </p:childTnLst>
                                </p:cTn>
                              </p:par>
                              <p:par>
                                <p:cTn id="29" presetID="1" presetClass="entr" presetSubtype="0" fill="hold" grpId="0" nodeType="withEffect">
                                  <p:stCondLst>
                                    <p:cond delay="100"/>
                                  </p:stCondLst>
                                  <p:childTnLst>
                                    <p:set>
                                      <p:cBhvr>
                                        <p:cTn id="30" dur="1" fill="hold">
                                          <p:stCondLst>
                                            <p:cond delay="0"/>
                                          </p:stCondLst>
                                        </p:cTn>
                                        <p:tgtEl>
                                          <p:spTgt spid="1444895"/>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100"/>
                                  </p:stCondLst>
                                  <p:childTnLst>
                                    <p:set>
                                      <p:cBhvr>
                                        <p:cTn id="33" dur="1" fill="hold">
                                          <p:stCondLst>
                                            <p:cond delay="0"/>
                                          </p:stCondLst>
                                        </p:cTn>
                                        <p:tgtEl>
                                          <p:spTgt spid="1444881"/>
                                        </p:tgtEl>
                                        <p:attrNameLst>
                                          <p:attrName>style.visibility</p:attrName>
                                        </p:attrNameLst>
                                      </p:cBhvr>
                                      <p:to>
                                        <p:strVal val="visible"/>
                                      </p:to>
                                    </p:set>
                                  </p:childTnLst>
                                </p:cTn>
                              </p:par>
                              <p:par>
                                <p:cTn id="34" presetID="1" presetClass="entr" presetSubtype="0" fill="hold" grpId="0" nodeType="withEffect">
                                  <p:stCondLst>
                                    <p:cond delay="100"/>
                                  </p:stCondLst>
                                  <p:childTnLst>
                                    <p:set>
                                      <p:cBhvr>
                                        <p:cTn id="35" dur="1" fill="hold">
                                          <p:stCondLst>
                                            <p:cond delay="0"/>
                                          </p:stCondLst>
                                        </p:cTn>
                                        <p:tgtEl>
                                          <p:spTgt spid="1444896"/>
                                        </p:tgtEl>
                                        <p:attrNameLst>
                                          <p:attrName>style.visibility</p:attrName>
                                        </p:attrNameLst>
                                      </p:cBhvr>
                                      <p:to>
                                        <p:strVal val="visible"/>
                                      </p:to>
                                    </p:set>
                                  </p:childTnLst>
                                </p:cTn>
                              </p:par>
                            </p:childTnLst>
                          </p:cTn>
                        </p:par>
                        <p:par>
                          <p:cTn id="36" fill="hold" nodeType="afterGroup">
                            <p:stCondLst>
                              <p:cond delay="600"/>
                            </p:stCondLst>
                            <p:childTnLst>
                              <p:par>
                                <p:cTn id="37" presetID="1" presetClass="entr" presetSubtype="0" fill="hold" nodeType="afterEffect">
                                  <p:stCondLst>
                                    <p:cond delay="100"/>
                                  </p:stCondLst>
                                  <p:childTnLst>
                                    <p:set>
                                      <p:cBhvr>
                                        <p:cTn id="38" dur="1" fill="hold">
                                          <p:stCondLst>
                                            <p:cond delay="0"/>
                                          </p:stCondLst>
                                        </p:cTn>
                                        <p:tgtEl>
                                          <p:spTgt spid="1444882"/>
                                        </p:tgtEl>
                                        <p:attrNameLst>
                                          <p:attrName>style.visibility</p:attrName>
                                        </p:attrNameLst>
                                      </p:cBhvr>
                                      <p:to>
                                        <p:strVal val="visible"/>
                                      </p:to>
                                    </p:set>
                                  </p:childTnLst>
                                </p:cTn>
                              </p:par>
                              <p:par>
                                <p:cTn id="39" presetID="1" presetClass="entr" presetSubtype="0" fill="hold" grpId="0" nodeType="withEffect">
                                  <p:stCondLst>
                                    <p:cond delay="100"/>
                                  </p:stCondLst>
                                  <p:childTnLst>
                                    <p:set>
                                      <p:cBhvr>
                                        <p:cTn id="40" dur="1" fill="hold">
                                          <p:stCondLst>
                                            <p:cond delay="0"/>
                                          </p:stCondLst>
                                        </p:cTn>
                                        <p:tgtEl>
                                          <p:spTgt spid="1444897"/>
                                        </p:tgtEl>
                                        <p:attrNameLst>
                                          <p:attrName>style.visibility</p:attrName>
                                        </p:attrNameLst>
                                      </p:cBhvr>
                                      <p:to>
                                        <p:strVal val="visible"/>
                                      </p:to>
                                    </p:set>
                                  </p:childTnLst>
                                </p:cTn>
                              </p:par>
                            </p:childTnLst>
                          </p:cTn>
                        </p:par>
                        <p:par>
                          <p:cTn id="41" fill="hold" nodeType="afterGroup">
                            <p:stCondLst>
                              <p:cond delay="700"/>
                            </p:stCondLst>
                            <p:childTnLst>
                              <p:par>
                                <p:cTn id="42" presetID="1" presetClass="entr" presetSubtype="0" fill="hold" nodeType="afterEffect">
                                  <p:stCondLst>
                                    <p:cond delay="100"/>
                                  </p:stCondLst>
                                  <p:childTnLst>
                                    <p:set>
                                      <p:cBhvr>
                                        <p:cTn id="43" dur="1" fill="hold">
                                          <p:stCondLst>
                                            <p:cond delay="0"/>
                                          </p:stCondLst>
                                        </p:cTn>
                                        <p:tgtEl>
                                          <p:spTgt spid="1444883"/>
                                        </p:tgtEl>
                                        <p:attrNameLst>
                                          <p:attrName>style.visibility</p:attrName>
                                        </p:attrNameLst>
                                      </p:cBhvr>
                                      <p:to>
                                        <p:strVal val="visible"/>
                                      </p:to>
                                    </p:set>
                                  </p:childTnLst>
                                </p:cTn>
                              </p:par>
                              <p:par>
                                <p:cTn id="44" presetID="1" presetClass="entr" presetSubtype="0" fill="hold" grpId="0" nodeType="withEffect">
                                  <p:stCondLst>
                                    <p:cond delay="100"/>
                                  </p:stCondLst>
                                  <p:childTnLst>
                                    <p:set>
                                      <p:cBhvr>
                                        <p:cTn id="45" dur="1" fill="hold">
                                          <p:stCondLst>
                                            <p:cond delay="0"/>
                                          </p:stCondLst>
                                        </p:cTn>
                                        <p:tgtEl>
                                          <p:spTgt spid="1444898"/>
                                        </p:tgtEl>
                                        <p:attrNameLst>
                                          <p:attrName>style.visibility</p:attrName>
                                        </p:attrNameLst>
                                      </p:cBhvr>
                                      <p:to>
                                        <p:strVal val="visible"/>
                                      </p:to>
                                    </p:set>
                                  </p:childTnLst>
                                </p:cTn>
                              </p:par>
                            </p:childTnLst>
                          </p:cTn>
                        </p:par>
                        <p:par>
                          <p:cTn id="46" fill="hold" nodeType="afterGroup">
                            <p:stCondLst>
                              <p:cond delay="800"/>
                            </p:stCondLst>
                            <p:childTnLst>
                              <p:par>
                                <p:cTn id="47" presetID="1" presetClass="entr" presetSubtype="0" fill="hold" nodeType="afterEffect">
                                  <p:stCondLst>
                                    <p:cond delay="100"/>
                                  </p:stCondLst>
                                  <p:childTnLst>
                                    <p:set>
                                      <p:cBhvr>
                                        <p:cTn id="48" dur="1" fill="hold">
                                          <p:stCondLst>
                                            <p:cond delay="0"/>
                                          </p:stCondLst>
                                        </p:cTn>
                                        <p:tgtEl>
                                          <p:spTgt spid="1444874"/>
                                        </p:tgtEl>
                                        <p:attrNameLst>
                                          <p:attrName>style.visibility</p:attrName>
                                        </p:attrNameLst>
                                      </p:cBhvr>
                                      <p:to>
                                        <p:strVal val="visible"/>
                                      </p:to>
                                    </p:set>
                                  </p:childTnLst>
                                </p:cTn>
                              </p:par>
                              <p:par>
                                <p:cTn id="49" presetID="1" presetClass="entr" presetSubtype="0" fill="hold" grpId="0" nodeType="withEffect">
                                  <p:stCondLst>
                                    <p:cond delay="100"/>
                                  </p:stCondLst>
                                  <p:childTnLst>
                                    <p:set>
                                      <p:cBhvr>
                                        <p:cTn id="50" dur="1" fill="hold">
                                          <p:stCondLst>
                                            <p:cond delay="0"/>
                                          </p:stCondLst>
                                        </p:cTn>
                                        <p:tgtEl>
                                          <p:spTgt spid="1444900"/>
                                        </p:tgtEl>
                                        <p:attrNameLst>
                                          <p:attrName>style.visibility</p:attrName>
                                        </p:attrNameLst>
                                      </p:cBhvr>
                                      <p:to>
                                        <p:strVal val="visible"/>
                                      </p:to>
                                    </p:set>
                                  </p:childTnLst>
                                </p:cTn>
                              </p:par>
                            </p:childTnLst>
                          </p:cTn>
                        </p:par>
                        <p:par>
                          <p:cTn id="51" fill="hold" nodeType="afterGroup">
                            <p:stCondLst>
                              <p:cond delay="900"/>
                            </p:stCondLst>
                            <p:childTnLst>
                              <p:par>
                                <p:cTn id="52" presetID="1" presetClass="entr" presetSubtype="0" fill="hold" nodeType="afterEffect">
                                  <p:stCondLst>
                                    <p:cond delay="100"/>
                                  </p:stCondLst>
                                  <p:childTnLst>
                                    <p:set>
                                      <p:cBhvr>
                                        <p:cTn id="53" dur="1" fill="hold">
                                          <p:stCondLst>
                                            <p:cond delay="0"/>
                                          </p:stCondLst>
                                        </p:cTn>
                                        <p:tgtEl>
                                          <p:spTgt spid="1444899"/>
                                        </p:tgtEl>
                                        <p:attrNameLst>
                                          <p:attrName>style.visibility</p:attrName>
                                        </p:attrNameLst>
                                      </p:cBhvr>
                                      <p:to>
                                        <p:strVal val="visible"/>
                                      </p:to>
                                    </p:set>
                                  </p:childTnLst>
                                </p:cTn>
                              </p:par>
                              <p:par>
                                <p:cTn id="54" presetID="1" presetClass="entr" presetSubtype="0" fill="hold" grpId="0" nodeType="withEffect">
                                  <p:stCondLst>
                                    <p:cond delay="100"/>
                                  </p:stCondLst>
                                  <p:childTnLst>
                                    <p:set>
                                      <p:cBhvr>
                                        <p:cTn id="55" dur="1" fill="hold">
                                          <p:stCondLst>
                                            <p:cond delay="0"/>
                                          </p:stCondLst>
                                        </p:cTn>
                                        <p:tgtEl>
                                          <p:spTgt spid="1444901"/>
                                        </p:tgtEl>
                                        <p:attrNameLst>
                                          <p:attrName>style.visibility</p:attrName>
                                        </p:attrNameLst>
                                      </p:cBhvr>
                                      <p:to>
                                        <p:strVal val="visible"/>
                                      </p:to>
                                    </p:set>
                                  </p:childTnLst>
                                </p:cTn>
                              </p:par>
                            </p:childTnLst>
                          </p:cTn>
                        </p:par>
                        <p:par>
                          <p:cTn id="56" fill="hold" nodeType="afterGroup">
                            <p:stCondLst>
                              <p:cond delay="1000"/>
                            </p:stCondLst>
                            <p:childTnLst>
                              <p:par>
                                <p:cTn id="57" presetID="1" presetClass="entr" presetSubtype="0" fill="hold" nodeType="afterEffect">
                                  <p:stCondLst>
                                    <p:cond delay="100"/>
                                  </p:stCondLst>
                                  <p:childTnLst>
                                    <p:set>
                                      <p:cBhvr>
                                        <p:cTn id="58" dur="1" fill="hold">
                                          <p:stCondLst>
                                            <p:cond delay="0"/>
                                          </p:stCondLst>
                                        </p:cTn>
                                        <p:tgtEl>
                                          <p:spTgt spid="1444867"/>
                                        </p:tgtEl>
                                        <p:attrNameLst>
                                          <p:attrName>style.visibility</p:attrName>
                                        </p:attrNameLst>
                                      </p:cBhvr>
                                      <p:to>
                                        <p:strVal val="visible"/>
                                      </p:to>
                                    </p:set>
                                  </p:childTnLst>
                                </p:cTn>
                              </p:par>
                              <p:par>
                                <p:cTn id="59" presetID="1" presetClass="entr" presetSubtype="0" fill="hold" grpId="0" nodeType="withEffect">
                                  <p:stCondLst>
                                    <p:cond delay="100"/>
                                  </p:stCondLst>
                                  <p:childTnLst>
                                    <p:set>
                                      <p:cBhvr>
                                        <p:cTn id="60" dur="1" fill="hold">
                                          <p:stCondLst>
                                            <p:cond delay="0"/>
                                          </p:stCondLst>
                                        </p:cTn>
                                        <p:tgtEl>
                                          <p:spTgt spid="1444902"/>
                                        </p:tgtEl>
                                        <p:attrNameLst>
                                          <p:attrName>style.visibility</p:attrName>
                                        </p:attrNameLst>
                                      </p:cBhvr>
                                      <p:to>
                                        <p:strVal val="visible"/>
                                      </p:to>
                                    </p:set>
                                  </p:childTnLst>
                                </p:cTn>
                              </p:par>
                            </p:childTnLst>
                          </p:cTn>
                        </p:par>
                        <p:par>
                          <p:cTn id="61" fill="hold" nodeType="afterGroup">
                            <p:stCondLst>
                              <p:cond delay="1100"/>
                            </p:stCondLst>
                            <p:childTnLst>
                              <p:par>
                                <p:cTn id="62" presetID="1" presetClass="entr" presetSubtype="0" fill="hold" nodeType="afterEffect">
                                  <p:stCondLst>
                                    <p:cond delay="100"/>
                                  </p:stCondLst>
                                  <p:childTnLst>
                                    <p:set>
                                      <p:cBhvr>
                                        <p:cTn id="63" dur="1" fill="hold">
                                          <p:stCondLst>
                                            <p:cond delay="0"/>
                                          </p:stCondLst>
                                        </p:cTn>
                                        <p:tgtEl>
                                          <p:spTgt spid="1444868"/>
                                        </p:tgtEl>
                                        <p:attrNameLst>
                                          <p:attrName>style.visibility</p:attrName>
                                        </p:attrNameLst>
                                      </p:cBhvr>
                                      <p:to>
                                        <p:strVal val="visible"/>
                                      </p:to>
                                    </p:set>
                                  </p:childTnLst>
                                </p:cTn>
                              </p:par>
                              <p:par>
                                <p:cTn id="64" presetID="1" presetClass="entr" presetSubtype="0" fill="hold" grpId="0" nodeType="withEffect">
                                  <p:stCondLst>
                                    <p:cond delay="100"/>
                                  </p:stCondLst>
                                  <p:childTnLst>
                                    <p:set>
                                      <p:cBhvr>
                                        <p:cTn id="65" dur="1" fill="hold">
                                          <p:stCondLst>
                                            <p:cond delay="0"/>
                                          </p:stCondLst>
                                        </p:cTn>
                                        <p:tgtEl>
                                          <p:spTgt spid="1444903"/>
                                        </p:tgtEl>
                                        <p:attrNameLst>
                                          <p:attrName>style.visibility</p:attrName>
                                        </p:attrNameLst>
                                      </p:cBhvr>
                                      <p:to>
                                        <p:strVal val="visible"/>
                                      </p:to>
                                    </p:set>
                                  </p:childTnLst>
                                </p:cTn>
                              </p:par>
                            </p:childTnLst>
                          </p:cTn>
                        </p:par>
                        <p:par>
                          <p:cTn id="66" fill="hold" nodeType="afterGroup">
                            <p:stCondLst>
                              <p:cond delay="1200"/>
                            </p:stCondLst>
                            <p:childTnLst>
                              <p:par>
                                <p:cTn id="67" presetID="1" presetClass="entr" presetSubtype="0" fill="hold" nodeType="afterEffect">
                                  <p:stCondLst>
                                    <p:cond delay="100"/>
                                  </p:stCondLst>
                                  <p:childTnLst>
                                    <p:set>
                                      <p:cBhvr>
                                        <p:cTn id="68" dur="1" fill="hold">
                                          <p:stCondLst>
                                            <p:cond delay="0"/>
                                          </p:stCondLst>
                                        </p:cTn>
                                        <p:tgtEl>
                                          <p:spTgt spid="1444869"/>
                                        </p:tgtEl>
                                        <p:attrNameLst>
                                          <p:attrName>style.visibility</p:attrName>
                                        </p:attrNameLst>
                                      </p:cBhvr>
                                      <p:to>
                                        <p:strVal val="visible"/>
                                      </p:to>
                                    </p:set>
                                  </p:childTnLst>
                                </p:cTn>
                              </p:par>
                              <p:par>
                                <p:cTn id="69" presetID="1" presetClass="entr" presetSubtype="0" fill="hold" grpId="0" nodeType="withEffect">
                                  <p:stCondLst>
                                    <p:cond delay="100"/>
                                  </p:stCondLst>
                                  <p:childTnLst>
                                    <p:set>
                                      <p:cBhvr>
                                        <p:cTn id="70" dur="1" fill="hold">
                                          <p:stCondLst>
                                            <p:cond delay="0"/>
                                          </p:stCondLst>
                                        </p:cTn>
                                        <p:tgtEl>
                                          <p:spTgt spid="1444904"/>
                                        </p:tgtEl>
                                        <p:attrNameLst>
                                          <p:attrName>style.visibility</p:attrName>
                                        </p:attrNameLst>
                                      </p:cBhvr>
                                      <p:to>
                                        <p:strVal val="visible"/>
                                      </p:to>
                                    </p:set>
                                  </p:childTnLst>
                                </p:cTn>
                              </p:par>
                            </p:childTnLst>
                          </p:cTn>
                        </p:par>
                        <p:par>
                          <p:cTn id="71" fill="hold" nodeType="afterGroup">
                            <p:stCondLst>
                              <p:cond delay="1300"/>
                            </p:stCondLst>
                            <p:childTnLst>
                              <p:par>
                                <p:cTn id="72" presetID="1" presetClass="entr" presetSubtype="0" fill="hold" nodeType="afterEffect">
                                  <p:stCondLst>
                                    <p:cond delay="100"/>
                                  </p:stCondLst>
                                  <p:childTnLst>
                                    <p:set>
                                      <p:cBhvr>
                                        <p:cTn id="73" dur="1" fill="hold">
                                          <p:stCondLst>
                                            <p:cond delay="0"/>
                                          </p:stCondLst>
                                        </p:cTn>
                                        <p:tgtEl>
                                          <p:spTgt spid="1444870"/>
                                        </p:tgtEl>
                                        <p:attrNameLst>
                                          <p:attrName>style.visibility</p:attrName>
                                        </p:attrNameLst>
                                      </p:cBhvr>
                                      <p:to>
                                        <p:strVal val="visible"/>
                                      </p:to>
                                    </p:set>
                                  </p:childTnLst>
                                </p:cTn>
                              </p:par>
                              <p:par>
                                <p:cTn id="74" presetID="1" presetClass="entr" presetSubtype="0" fill="hold" grpId="0" nodeType="withEffect">
                                  <p:stCondLst>
                                    <p:cond delay="100"/>
                                  </p:stCondLst>
                                  <p:childTnLst>
                                    <p:set>
                                      <p:cBhvr>
                                        <p:cTn id="75" dur="1" fill="hold">
                                          <p:stCondLst>
                                            <p:cond delay="0"/>
                                          </p:stCondLst>
                                        </p:cTn>
                                        <p:tgtEl>
                                          <p:spTgt spid="1444905"/>
                                        </p:tgtEl>
                                        <p:attrNameLst>
                                          <p:attrName>style.visibility</p:attrName>
                                        </p:attrNameLst>
                                      </p:cBhvr>
                                      <p:to>
                                        <p:strVal val="visible"/>
                                      </p:to>
                                    </p:set>
                                  </p:childTnLst>
                                </p:cTn>
                              </p:par>
                            </p:childTnLst>
                          </p:cTn>
                        </p:par>
                        <p:par>
                          <p:cTn id="76" fill="hold" nodeType="afterGroup">
                            <p:stCondLst>
                              <p:cond delay="1400"/>
                            </p:stCondLst>
                            <p:childTnLst>
                              <p:par>
                                <p:cTn id="77" presetID="1" presetClass="entr" presetSubtype="0" fill="hold" nodeType="afterEffect">
                                  <p:stCondLst>
                                    <p:cond delay="100"/>
                                  </p:stCondLst>
                                  <p:childTnLst>
                                    <p:set>
                                      <p:cBhvr>
                                        <p:cTn id="78" dur="1" fill="hold">
                                          <p:stCondLst>
                                            <p:cond delay="0"/>
                                          </p:stCondLst>
                                        </p:cTn>
                                        <p:tgtEl>
                                          <p:spTgt spid="1444871"/>
                                        </p:tgtEl>
                                        <p:attrNameLst>
                                          <p:attrName>style.visibility</p:attrName>
                                        </p:attrNameLst>
                                      </p:cBhvr>
                                      <p:to>
                                        <p:strVal val="visible"/>
                                      </p:to>
                                    </p:set>
                                  </p:childTnLst>
                                </p:cTn>
                              </p:par>
                              <p:par>
                                <p:cTn id="79" presetID="1" presetClass="entr" presetSubtype="0" fill="hold" grpId="0" nodeType="withEffect">
                                  <p:stCondLst>
                                    <p:cond delay="100"/>
                                  </p:stCondLst>
                                  <p:childTnLst>
                                    <p:set>
                                      <p:cBhvr>
                                        <p:cTn id="80" dur="1" fill="hold">
                                          <p:stCondLst>
                                            <p:cond delay="0"/>
                                          </p:stCondLst>
                                        </p:cTn>
                                        <p:tgtEl>
                                          <p:spTgt spid="1444906"/>
                                        </p:tgtEl>
                                        <p:attrNameLst>
                                          <p:attrName>style.visibility</p:attrName>
                                        </p:attrNameLst>
                                      </p:cBhvr>
                                      <p:to>
                                        <p:strVal val="visible"/>
                                      </p:to>
                                    </p:set>
                                  </p:childTnLst>
                                </p:cTn>
                              </p:par>
                            </p:childTnLst>
                          </p:cTn>
                        </p:par>
                        <p:par>
                          <p:cTn id="81" fill="hold" nodeType="afterGroup">
                            <p:stCondLst>
                              <p:cond delay="1500"/>
                            </p:stCondLst>
                            <p:childTnLst>
                              <p:par>
                                <p:cTn id="82" presetID="1" presetClass="entr" presetSubtype="0" fill="hold" nodeType="afterEffect">
                                  <p:stCondLst>
                                    <p:cond delay="100"/>
                                  </p:stCondLst>
                                  <p:childTnLst>
                                    <p:set>
                                      <p:cBhvr>
                                        <p:cTn id="83" dur="1" fill="hold">
                                          <p:stCondLst>
                                            <p:cond delay="0"/>
                                          </p:stCondLst>
                                        </p:cTn>
                                        <p:tgtEl>
                                          <p:spTgt spid="1444872"/>
                                        </p:tgtEl>
                                        <p:attrNameLst>
                                          <p:attrName>style.visibility</p:attrName>
                                        </p:attrNameLst>
                                      </p:cBhvr>
                                      <p:to>
                                        <p:strVal val="visible"/>
                                      </p:to>
                                    </p:set>
                                  </p:childTnLst>
                                </p:cTn>
                              </p:par>
                              <p:par>
                                <p:cTn id="84" presetID="1" presetClass="entr" presetSubtype="0" fill="hold" grpId="0" nodeType="withEffect">
                                  <p:stCondLst>
                                    <p:cond delay="100"/>
                                  </p:stCondLst>
                                  <p:childTnLst>
                                    <p:set>
                                      <p:cBhvr>
                                        <p:cTn id="85" dur="1" fill="hold">
                                          <p:stCondLst>
                                            <p:cond delay="0"/>
                                          </p:stCondLst>
                                        </p:cTn>
                                        <p:tgtEl>
                                          <p:spTgt spid="1444907"/>
                                        </p:tgtEl>
                                        <p:attrNameLst>
                                          <p:attrName>style.visibility</p:attrName>
                                        </p:attrNameLst>
                                      </p:cBhvr>
                                      <p:to>
                                        <p:strVal val="visible"/>
                                      </p:to>
                                    </p:set>
                                  </p:childTnLst>
                                </p:cTn>
                              </p:par>
                            </p:childTnLst>
                          </p:cTn>
                        </p:par>
                        <p:par>
                          <p:cTn id="86" fill="hold" nodeType="afterGroup">
                            <p:stCondLst>
                              <p:cond delay="1600"/>
                            </p:stCondLst>
                            <p:childTnLst>
                              <p:par>
                                <p:cTn id="87" presetID="1" presetClass="entr" presetSubtype="0" fill="hold" nodeType="afterEffect">
                                  <p:stCondLst>
                                    <p:cond delay="100"/>
                                  </p:stCondLst>
                                  <p:childTnLst>
                                    <p:set>
                                      <p:cBhvr>
                                        <p:cTn id="88" dur="1" fill="hold">
                                          <p:stCondLst>
                                            <p:cond delay="0"/>
                                          </p:stCondLst>
                                        </p:cTn>
                                        <p:tgtEl>
                                          <p:spTgt spid="1444873"/>
                                        </p:tgtEl>
                                        <p:attrNameLst>
                                          <p:attrName>style.visibility</p:attrName>
                                        </p:attrNameLst>
                                      </p:cBhvr>
                                      <p:to>
                                        <p:strVal val="visible"/>
                                      </p:to>
                                    </p:set>
                                  </p:childTnLst>
                                </p:cTn>
                              </p:par>
                              <p:par>
                                <p:cTn id="89" presetID="1" presetClass="entr" presetSubtype="0" fill="hold" grpId="0" nodeType="withEffect">
                                  <p:stCondLst>
                                    <p:cond delay="100"/>
                                  </p:stCondLst>
                                  <p:childTnLst>
                                    <p:set>
                                      <p:cBhvr>
                                        <p:cTn id="90" dur="1" fill="hold">
                                          <p:stCondLst>
                                            <p:cond delay="0"/>
                                          </p:stCondLst>
                                        </p:cTn>
                                        <p:tgtEl>
                                          <p:spTgt spid="1444908"/>
                                        </p:tgtEl>
                                        <p:attrNameLst>
                                          <p:attrName>style.visibility</p:attrName>
                                        </p:attrNameLst>
                                      </p:cBhvr>
                                      <p:to>
                                        <p:strVal val="visible"/>
                                      </p:to>
                                    </p:set>
                                  </p:childTnLst>
                                </p:cTn>
                              </p:par>
                            </p:childTnLst>
                          </p:cTn>
                        </p:par>
                        <p:par>
                          <p:cTn id="91" fill="hold" nodeType="afterGroup">
                            <p:stCondLst>
                              <p:cond delay="1700"/>
                            </p:stCondLst>
                            <p:childTnLst>
                              <p:par>
                                <p:cTn id="92" presetID="1" presetClass="entr" presetSubtype="0" fill="hold" nodeType="afterEffect">
                                  <p:stCondLst>
                                    <p:cond delay="100"/>
                                  </p:stCondLst>
                                  <p:childTnLst>
                                    <p:set>
                                      <p:cBhvr>
                                        <p:cTn id="93" dur="1" fill="hold">
                                          <p:stCondLst>
                                            <p:cond delay="0"/>
                                          </p:stCondLst>
                                        </p:cTn>
                                        <p:tgtEl>
                                          <p:spTgt spid="1444866"/>
                                        </p:tgtEl>
                                        <p:attrNameLst>
                                          <p:attrName>style.visibility</p:attrName>
                                        </p:attrNameLst>
                                      </p:cBhvr>
                                      <p:to>
                                        <p:strVal val="visible"/>
                                      </p:to>
                                    </p:set>
                                  </p:childTnLst>
                                </p:cTn>
                              </p:par>
                              <p:par>
                                <p:cTn id="94" presetID="1" presetClass="entr" presetSubtype="0" fill="hold" grpId="0" nodeType="withEffect">
                                  <p:stCondLst>
                                    <p:cond delay="100"/>
                                  </p:stCondLst>
                                  <p:childTnLst>
                                    <p:set>
                                      <p:cBhvr>
                                        <p:cTn id="95" dur="1" fill="hold">
                                          <p:stCondLst>
                                            <p:cond delay="0"/>
                                          </p:stCondLst>
                                        </p:cTn>
                                        <p:tgtEl>
                                          <p:spTgt spid="1444909"/>
                                        </p:tgtEl>
                                        <p:attrNameLst>
                                          <p:attrName>style.visibility</p:attrName>
                                        </p:attrNameLst>
                                      </p:cBhvr>
                                      <p:to>
                                        <p:strVal val="visible"/>
                                      </p:to>
                                    </p:set>
                                  </p:childTnLst>
                                </p:cTn>
                              </p:par>
                            </p:childTnLst>
                          </p:cTn>
                        </p:par>
                        <p:par>
                          <p:cTn id="96" fill="hold" nodeType="afterGroup">
                            <p:stCondLst>
                              <p:cond delay="1800"/>
                            </p:stCondLst>
                            <p:childTnLst>
                              <p:par>
                                <p:cTn id="97" presetID="1" presetClass="entr" presetSubtype="0" fill="hold" nodeType="afterEffect">
                                  <p:stCondLst>
                                    <p:cond delay="100"/>
                                  </p:stCondLst>
                                  <p:childTnLst>
                                    <p:set>
                                      <p:cBhvr>
                                        <p:cTn id="98" dur="1" fill="hold">
                                          <p:stCondLst>
                                            <p:cond delay="0"/>
                                          </p:stCondLst>
                                        </p:cTn>
                                        <p:tgtEl>
                                          <p:spTgt spid="1444890"/>
                                        </p:tgtEl>
                                        <p:attrNameLst>
                                          <p:attrName>style.visibility</p:attrName>
                                        </p:attrNameLst>
                                      </p:cBhvr>
                                      <p:to>
                                        <p:strVal val="visible"/>
                                      </p:to>
                                    </p:set>
                                  </p:childTnLst>
                                </p:cTn>
                              </p:par>
                              <p:par>
                                <p:cTn id="99" presetID="1" presetClass="entr" presetSubtype="0" fill="hold" grpId="0" nodeType="withEffect">
                                  <p:stCondLst>
                                    <p:cond delay="100"/>
                                  </p:stCondLst>
                                  <p:childTnLst>
                                    <p:set>
                                      <p:cBhvr>
                                        <p:cTn id="100" dur="1" fill="hold">
                                          <p:stCondLst>
                                            <p:cond delay="0"/>
                                          </p:stCondLst>
                                        </p:cTn>
                                        <p:tgtEl>
                                          <p:spTgt spid="1444910"/>
                                        </p:tgtEl>
                                        <p:attrNameLst>
                                          <p:attrName>style.visibility</p:attrName>
                                        </p:attrNameLst>
                                      </p:cBhvr>
                                      <p:to>
                                        <p:strVal val="visible"/>
                                      </p:to>
                                    </p:set>
                                  </p:childTnLst>
                                </p:cTn>
                              </p:par>
                            </p:childTnLst>
                          </p:cTn>
                        </p:par>
                        <p:par>
                          <p:cTn id="101" fill="hold" nodeType="afterGroup">
                            <p:stCondLst>
                              <p:cond delay="1900"/>
                            </p:stCondLst>
                            <p:childTnLst>
                              <p:par>
                                <p:cTn id="102" presetID="1" presetClass="entr" presetSubtype="0" fill="hold" nodeType="afterEffect">
                                  <p:stCondLst>
                                    <p:cond delay="100"/>
                                  </p:stCondLst>
                                  <p:childTnLst>
                                    <p:set>
                                      <p:cBhvr>
                                        <p:cTn id="103" dur="1" fill="hold">
                                          <p:stCondLst>
                                            <p:cond delay="0"/>
                                          </p:stCondLst>
                                        </p:cTn>
                                        <p:tgtEl>
                                          <p:spTgt spid="1444889"/>
                                        </p:tgtEl>
                                        <p:attrNameLst>
                                          <p:attrName>style.visibility</p:attrName>
                                        </p:attrNameLst>
                                      </p:cBhvr>
                                      <p:to>
                                        <p:strVal val="visible"/>
                                      </p:to>
                                    </p:set>
                                  </p:childTnLst>
                                </p:cTn>
                              </p:par>
                              <p:par>
                                <p:cTn id="104" presetID="1" presetClass="entr" presetSubtype="0" fill="hold" grpId="0" nodeType="withEffect">
                                  <p:stCondLst>
                                    <p:cond delay="100"/>
                                  </p:stCondLst>
                                  <p:childTnLst>
                                    <p:set>
                                      <p:cBhvr>
                                        <p:cTn id="105" dur="1" fill="hold">
                                          <p:stCondLst>
                                            <p:cond delay="0"/>
                                          </p:stCondLst>
                                        </p:cTn>
                                        <p:tgtEl>
                                          <p:spTgt spid="1444911"/>
                                        </p:tgtEl>
                                        <p:attrNameLst>
                                          <p:attrName>style.visibility</p:attrName>
                                        </p:attrNameLst>
                                      </p:cBhvr>
                                      <p:to>
                                        <p:strVal val="visible"/>
                                      </p:to>
                                    </p:set>
                                  </p:childTnLst>
                                </p:cTn>
                              </p:par>
                            </p:childTnLst>
                          </p:cTn>
                        </p:par>
                        <p:par>
                          <p:cTn id="106" fill="hold" nodeType="afterGroup">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444914"/>
                                        </p:tgtEl>
                                        <p:attrNameLst>
                                          <p:attrName>style.visibility</p:attrName>
                                        </p:attrNameLst>
                                      </p:cBhvr>
                                      <p:to>
                                        <p:strVal val="visible"/>
                                      </p:to>
                                    </p:set>
                                  </p:childTnLst>
                                </p:cTn>
                              </p:par>
                              <p:par>
                                <p:cTn id="109" presetID="1" presetClass="entr" presetSubtype="0" fill="hold" grpId="0" nodeType="withEffect">
                                  <p:stCondLst>
                                    <p:cond delay="100"/>
                                  </p:stCondLst>
                                  <p:childTnLst>
                                    <p:set>
                                      <p:cBhvr>
                                        <p:cTn id="110" dur="1" fill="hold">
                                          <p:stCondLst>
                                            <p:cond delay="0"/>
                                          </p:stCondLst>
                                        </p:cTn>
                                        <p:tgtEl>
                                          <p:spTgt spid="1444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891" grpId="0" animBg="1"/>
      <p:bldP spid="1444892" grpId="0" animBg="1"/>
      <p:bldP spid="1444893" grpId="0" animBg="1"/>
      <p:bldP spid="1444894" grpId="0" animBg="1"/>
      <p:bldP spid="1444895" grpId="0" animBg="1"/>
      <p:bldP spid="1444896" grpId="0" animBg="1"/>
      <p:bldP spid="1444897" grpId="0" animBg="1"/>
      <p:bldP spid="1444898" grpId="0" animBg="1"/>
      <p:bldP spid="1444900" grpId="0" animBg="1"/>
      <p:bldP spid="1444901" grpId="0" animBg="1"/>
      <p:bldP spid="1444902" grpId="0" animBg="1"/>
      <p:bldP spid="1444903" grpId="0" animBg="1"/>
      <p:bldP spid="1444904" grpId="0" animBg="1"/>
      <p:bldP spid="1444905" grpId="0" animBg="1"/>
      <p:bldP spid="1444906" grpId="0" animBg="1"/>
      <p:bldP spid="1444907" grpId="0" animBg="1"/>
      <p:bldP spid="1444908" grpId="0" animBg="1"/>
      <p:bldP spid="1444909" grpId="0" animBg="1"/>
      <p:bldP spid="1444910" grpId="0" animBg="1"/>
      <p:bldP spid="1444911" grpId="0" animBg="1"/>
      <p:bldP spid="1444913" grpId="0"/>
      <p:bldP spid="1444914" grpId="0"/>
      <p:bldP spid="1444915"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890" name="Picture 2"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070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1" name="Picture 3"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4655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2" name="Picture 4"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1165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3" name="Picture 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7833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4" name="Picture 6"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343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5" name="Picture 7"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0853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6" name="Picture 8"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7522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7" name="Picture 9"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4032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898" name="Picture 10"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476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4987" name="Rectangle 11"/>
          <p:cNvSpPr>
            <a:spLocks noGrp="1" noChangeArrowheads="1"/>
          </p:cNvSpPr>
          <p:nvPr>
            <p:ph type="title" idx="4294967295"/>
          </p:nvPr>
        </p:nvSpPr>
        <p:spPr/>
        <p:txBody>
          <a:bodyPr/>
          <a:lstStyle/>
          <a:p>
            <a:r>
              <a:rPr lang="zh-CN" altLang="en-US" smtClean="0">
                <a:ea typeface="宋体" charset="-122"/>
              </a:rPr>
              <a:t>批量编码</a:t>
            </a:r>
            <a:r>
              <a:rPr lang="en-US" smtClean="0"/>
              <a:t>- </a:t>
            </a:r>
            <a:r>
              <a:rPr lang="zh-CN" altLang="en-US" smtClean="0">
                <a:ea typeface="宋体" charset="-122"/>
              </a:rPr>
              <a:t>失败编码</a:t>
            </a:r>
            <a:endParaRPr lang="en-US" smtClean="0"/>
          </a:p>
        </p:txBody>
      </p:sp>
      <p:pic>
        <p:nvPicPr>
          <p:cNvPr id="1445900" name="Picture 12"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876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01" name="Picture 13"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5430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02" name="Picture 14"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400"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03" name="Picture 1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8608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04" name="Picture 16"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51188"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05" name="Picture 17"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1787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06" name="Picture 18"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82975"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54995" name="Group 19"/>
          <p:cNvGrpSpPr>
            <a:grpSpLocks/>
          </p:cNvGrpSpPr>
          <p:nvPr/>
        </p:nvGrpSpPr>
        <p:grpSpPr bwMode="auto">
          <a:xfrm>
            <a:off x="1511300" y="3441700"/>
            <a:ext cx="6516688" cy="320675"/>
            <a:chOff x="352" y="2664"/>
            <a:chExt cx="4105" cy="202"/>
          </a:xfrm>
        </p:grpSpPr>
        <p:sp>
          <p:nvSpPr>
            <p:cNvPr id="255025" name="Line 20"/>
            <p:cNvSpPr>
              <a:spLocks noChangeShapeType="1"/>
            </p:cNvSpPr>
            <p:nvPr/>
          </p:nvSpPr>
          <p:spPr bwMode="auto">
            <a:xfrm>
              <a:off x="992" y="2664"/>
              <a:ext cx="0" cy="202"/>
            </a:xfrm>
            <a:prstGeom prst="line">
              <a:avLst/>
            </a:prstGeom>
            <a:noFill/>
            <a:ln w="28575">
              <a:solidFill>
                <a:srgbClr val="808080"/>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5026" name="Line 21"/>
            <p:cNvSpPr>
              <a:spLocks noChangeShapeType="1"/>
            </p:cNvSpPr>
            <p:nvPr/>
          </p:nvSpPr>
          <p:spPr bwMode="auto">
            <a:xfrm>
              <a:off x="3784" y="2664"/>
              <a:ext cx="0" cy="202"/>
            </a:xfrm>
            <a:prstGeom prst="line">
              <a:avLst/>
            </a:prstGeom>
            <a:noFill/>
            <a:ln w="28575">
              <a:solidFill>
                <a:srgbClr val="808080"/>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5027" name="Text Box 22"/>
            <p:cNvSpPr txBox="1">
              <a:spLocks noChangeArrowheads="1"/>
            </p:cNvSpPr>
            <p:nvPr/>
          </p:nvSpPr>
          <p:spPr bwMode="auto">
            <a:xfrm>
              <a:off x="352" y="2677"/>
              <a:ext cx="405"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000">
                  <a:ea typeface="宋体" charset="-122"/>
                </a:rPr>
                <a:t>起始触发</a:t>
              </a:r>
              <a:endParaRPr lang="en-US" sz="1000"/>
            </a:p>
          </p:txBody>
        </p:sp>
        <p:sp>
          <p:nvSpPr>
            <p:cNvPr id="255028" name="Text Box 23"/>
            <p:cNvSpPr txBox="1">
              <a:spLocks noChangeArrowheads="1"/>
            </p:cNvSpPr>
            <p:nvPr/>
          </p:nvSpPr>
          <p:spPr bwMode="auto">
            <a:xfrm>
              <a:off x="3846" y="2677"/>
              <a:ext cx="611"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000">
                  <a:ea typeface="宋体" charset="-122"/>
                </a:rPr>
                <a:t>停止触发</a:t>
              </a:r>
              <a:r>
                <a:rPr lang="en-US" sz="1000"/>
                <a:t>/ </a:t>
              </a:r>
              <a:r>
                <a:rPr lang="zh-CN" altLang="en-US" sz="1000">
                  <a:ea typeface="宋体" charset="-122"/>
                </a:rPr>
                <a:t>超时</a:t>
              </a:r>
              <a:endParaRPr lang="en-US" sz="1000"/>
            </a:p>
          </p:txBody>
        </p:sp>
      </p:grpSp>
      <p:pic>
        <p:nvPicPr>
          <p:cNvPr id="1445912" name="Picture 24"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372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5913" name="Picture 25"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7211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5914" name="Line 26"/>
          <p:cNvSpPr>
            <a:spLocks noChangeShapeType="1"/>
          </p:cNvSpPr>
          <p:nvPr/>
        </p:nvSpPr>
        <p:spPr bwMode="auto">
          <a:xfrm flipV="1">
            <a:off x="26336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15" name="Line 27"/>
          <p:cNvSpPr>
            <a:spLocks noChangeShapeType="1"/>
          </p:cNvSpPr>
          <p:nvPr/>
        </p:nvSpPr>
        <p:spPr bwMode="auto">
          <a:xfrm flipV="1">
            <a:off x="27987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16" name="Line 28"/>
          <p:cNvSpPr>
            <a:spLocks noChangeShapeType="1"/>
          </p:cNvSpPr>
          <p:nvPr/>
        </p:nvSpPr>
        <p:spPr bwMode="auto">
          <a:xfrm flipV="1">
            <a:off x="296386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17" name="Line 29"/>
          <p:cNvSpPr>
            <a:spLocks noChangeShapeType="1"/>
          </p:cNvSpPr>
          <p:nvPr/>
        </p:nvSpPr>
        <p:spPr bwMode="auto">
          <a:xfrm flipV="1">
            <a:off x="313055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18" name="Line 30"/>
          <p:cNvSpPr>
            <a:spLocks noChangeShapeType="1"/>
          </p:cNvSpPr>
          <p:nvPr/>
        </p:nvSpPr>
        <p:spPr bwMode="auto">
          <a:xfrm flipV="1">
            <a:off x="329565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19" name="Line 31"/>
          <p:cNvSpPr>
            <a:spLocks noChangeShapeType="1"/>
          </p:cNvSpPr>
          <p:nvPr/>
        </p:nvSpPr>
        <p:spPr bwMode="auto">
          <a:xfrm flipV="1">
            <a:off x="346233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0" name="Line 32"/>
          <p:cNvSpPr>
            <a:spLocks noChangeShapeType="1"/>
          </p:cNvSpPr>
          <p:nvPr/>
        </p:nvSpPr>
        <p:spPr bwMode="auto">
          <a:xfrm flipV="1">
            <a:off x="362743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pic>
        <p:nvPicPr>
          <p:cNvPr id="1445921" name="Picture 33" descr="ad-223-tag-with-monza-3-s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79863" y="37798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5922" name="Line 34"/>
          <p:cNvSpPr>
            <a:spLocks noChangeShapeType="1"/>
          </p:cNvSpPr>
          <p:nvPr/>
        </p:nvSpPr>
        <p:spPr bwMode="auto">
          <a:xfrm flipV="1">
            <a:off x="395922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3" name="Line 35"/>
          <p:cNvSpPr>
            <a:spLocks noChangeShapeType="1"/>
          </p:cNvSpPr>
          <p:nvPr/>
        </p:nvSpPr>
        <p:spPr bwMode="auto">
          <a:xfrm flipV="1">
            <a:off x="412432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4" name="Line 36"/>
          <p:cNvSpPr>
            <a:spLocks noChangeShapeType="1"/>
          </p:cNvSpPr>
          <p:nvPr/>
        </p:nvSpPr>
        <p:spPr bwMode="auto">
          <a:xfrm flipV="1">
            <a:off x="429101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5" name="Line 37"/>
          <p:cNvSpPr>
            <a:spLocks noChangeShapeType="1"/>
          </p:cNvSpPr>
          <p:nvPr/>
        </p:nvSpPr>
        <p:spPr bwMode="auto">
          <a:xfrm flipV="1">
            <a:off x="4456113"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6" name="Line 38"/>
          <p:cNvSpPr>
            <a:spLocks noChangeShapeType="1"/>
          </p:cNvSpPr>
          <p:nvPr/>
        </p:nvSpPr>
        <p:spPr bwMode="auto">
          <a:xfrm flipV="1">
            <a:off x="462280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7" name="Line 39"/>
          <p:cNvSpPr>
            <a:spLocks noChangeShapeType="1"/>
          </p:cNvSpPr>
          <p:nvPr/>
        </p:nvSpPr>
        <p:spPr bwMode="auto">
          <a:xfrm flipV="1">
            <a:off x="478790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8" name="Line 40"/>
          <p:cNvSpPr>
            <a:spLocks noChangeShapeType="1"/>
          </p:cNvSpPr>
          <p:nvPr/>
        </p:nvSpPr>
        <p:spPr bwMode="auto">
          <a:xfrm flipV="1">
            <a:off x="4953000"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29" name="Line 41"/>
          <p:cNvSpPr>
            <a:spLocks noChangeShapeType="1"/>
          </p:cNvSpPr>
          <p:nvPr/>
        </p:nvSpPr>
        <p:spPr bwMode="auto">
          <a:xfrm flipV="1">
            <a:off x="511968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30" name="Line 42"/>
          <p:cNvSpPr>
            <a:spLocks noChangeShapeType="1"/>
          </p:cNvSpPr>
          <p:nvPr/>
        </p:nvSpPr>
        <p:spPr bwMode="auto">
          <a:xfrm flipV="1">
            <a:off x="5284788"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31" name="Line 43"/>
          <p:cNvSpPr>
            <a:spLocks noChangeShapeType="1"/>
          </p:cNvSpPr>
          <p:nvPr/>
        </p:nvSpPr>
        <p:spPr bwMode="auto">
          <a:xfrm flipV="1">
            <a:off x="5451475" y="294005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32" name="Line 44"/>
          <p:cNvSpPr>
            <a:spLocks noChangeShapeType="1"/>
          </p:cNvSpPr>
          <p:nvPr/>
        </p:nvSpPr>
        <p:spPr bwMode="auto">
          <a:xfrm flipV="1">
            <a:off x="5616575" y="294640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1445933" name="Line 45"/>
          <p:cNvSpPr>
            <a:spLocks noChangeShapeType="1"/>
          </p:cNvSpPr>
          <p:nvPr/>
        </p:nvSpPr>
        <p:spPr bwMode="auto">
          <a:xfrm flipV="1">
            <a:off x="5783263" y="2946400"/>
            <a:ext cx="0" cy="457200"/>
          </a:xfrm>
          <a:prstGeom prst="line">
            <a:avLst/>
          </a:prstGeom>
          <a:noFill/>
          <a:ln w="28575">
            <a:solidFill>
              <a:srgbClr val="80808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5018" name="AutoShape 46"/>
          <p:cNvSpPr>
            <a:spLocks noChangeArrowheads="1"/>
          </p:cNvSpPr>
          <p:nvPr/>
        </p:nvSpPr>
        <p:spPr bwMode="auto">
          <a:xfrm>
            <a:off x="2427288" y="2381250"/>
            <a:ext cx="4113212" cy="217488"/>
          </a:xfrm>
          <a:prstGeom prst="roundRect">
            <a:avLst>
              <a:gd name="adj" fmla="val 16667"/>
            </a:avLst>
          </a:prstGeom>
          <a:noFill/>
          <a:ln w="3175" algn="ctr">
            <a:solidFill>
              <a:srgbClr val="C0C0C0"/>
            </a:solidFill>
            <a:round/>
            <a:headEnd/>
            <a:tailEnd type="none" w="lg" len="lg"/>
          </a:ln>
          <a:extLst>
            <a:ext uri="{909E8E84-426E-40DD-AFC4-6F175D3DCCD1}">
              <a14:hiddenFill xmlns:a14="http://schemas.microsoft.com/office/drawing/2010/main" xmlns="">
                <a:solidFill>
                  <a:srgbClr val="FFFFFF"/>
                </a:solidFill>
              </a14:hiddenFill>
            </a:ext>
          </a:extLst>
        </p:spPr>
        <p:txBody>
          <a:bodyPr lIns="64008" tIns="64008" rIns="64008" bIns="64008" anchor="ctr"/>
          <a:lstStyle/>
          <a:p>
            <a:pPr marL="271463" indent="-271463" algn="ctr"/>
            <a:r>
              <a:rPr lang="zh-CN" altLang="en-US" sz="1200">
                <a:ea typeface="宋体" charset="-122"/>
              </a:rPr>
              <a:t>客户端</a:t>
            </a:r>
            <a:endParaRPr lang="en-US" sz="1200"/>
          </a:p>
        </p:txBody>
      </p:sp>
      <p:sp>
        <p:nvSpPr>
          <p:cNvPr id="1445935" name="Rectangle 47"/>
          <p:cNvSpPr>
            <a:spLocks noChangeArrowheads="1"/>
          </p:cNvSpPr>
          <p:nvPr/>
        </p:nvSpPr>
        <p:spPr bwMode="auto">
          <a:xfrm>
            <a:off x="990600" y="3028950"/>
            <a:ext cx="151765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p>
            <a:pPr marL="271463" indent="-271463"/>
            <a:r>
              <a:rPr lang="en-US" sz="1000"/>
              <a:t>ImpinjEncodeDataResult</a:t>
            </a:r>
          </a:p>
        </p:txBody>
      </p:sp>
      <p:sp>
        <p:nvSpPr>
          <p:cNvPr id="1445936" name="Rectangle 48"/>
          <p:cNvSpPr>
            <a:spLocks noChangeArrowheads="1"/>
          </p:cNvSpPr>
          <p:nvPr/>
        </p:nvSpPr>
        <p:spPr bwMode="auto">
          <a:xfrm>
            <a:off x="6945313" y="3028950"/>
            <a:ext cx="1706562"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p>
            <a:pPr marL="271463" indent="-271463"/>
            <a:r>
              <a:rPr lang="en-US" sz="1000"/>
              <a:t>ImpinjEncodeOpSpecResult</a:t>
            </a:r>
          </a:p>
        </p:txBody>
      </p:sp>
      <p:sp>
        <p:nvSpPr>
          <p:cNvPr id="1445937" name="Line 49"/>
          <p:cNvSpPr>
            <a:spLocks noChangeShapeType="1"/>
          </p:cNvSpPr>
          <p:nvPr/>
        </p:nvSpPr>
        <p:spPr bwMode="auto">
          <a:xfrm flipV="1">
            <a:off x="6888163" y="2946400"/>
            <a:ext cx="0" cy="457200"/>
          </a:xfrm>
          <a:prstGeom prst="line">
            <a:avLst/>
          </a:prstGeom>
          <a:noFill/>
          <a:ln w="28575">
            <a:solidFill>
              <a:srgbClr val="FF000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5022" name="Text Box 50"/>
          <p:cNvSpPr txBox="1">
            <a:spLocks noChangeArrowheads="1"/>
          </p:cNvSpPr>
          <p:nvPr/>
        </p:nvSpPr>
        <p:spPr bwMode="auto">
          <a:xfrm>
            <a:off x="7702550" y="942975"/>
            <a:ext cx="1054100" cy="720725"/>
          </a:xfrm>
          <a:prstGeom prst="rect">
            <a:avLst/>
          </a:prstGeom>
          <a:noFill/>
          <a:ln w="28575" algn="ctr">
            <a:solidFill>
              <a:schemeClr val="bg2"/>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GPI </a:t>
            </a:r>
            <a:r>
              <a:rPr lang="zh-CN" altLang="en-US" sz="1200">
                <a:ea typeface="宋体" charset="-122"/>
              </a:rPr>
              <a:t>起始触发</a:t>
            </a:r>
            <a:endParaRPr lang="en-US" sz="1200"/>
          </a:p>
          <a:p>
            <a:r>
              <a:rPr lang="en-US" sz="1200"/>
              <a:t>3 s</a:t>
            </a:r>
            <a:r>
              <a:rPr lang="zh-CN" altLang="en-US" sz="1200">
                <a:ea typeface="宋体" charset="-122"/>
              </a:rPr>
              <a:t>超时</a:t>
            </a:r>
            <a:endParaRPr lang="en-US" sz="1200"/>
          </a:p>
          <a:p>
            <a:r>
              <a:rPr lang="en-US" sz="1200"/>
              <a:t>20 </a:t>
            </a:r>
            <a:r>
              <a:rPr lang="zh-CN" altLang="en-US" sz="1200">
                <a:ea typeface="宋体" charset="-122"/>
              </a:rPr>
              <a:t>个标签</a:t>
            </a:r>
            <a:endParaRPr lang="en-US" sz="1200"/>
          </a:p>
        </p:txBody>
      </p:sp>
      <p:pic>
        <p:nvPicPr>
          <p:cNvPr id="1445939" name="Picture 51" descr="ad-223-tag-with-monza-3-re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36963" y="3792538"/>
            <a:ext cx="292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5940" name="Line 52"/>
          <p:cNvSpPr>
            <a:spLocks noChangeShapeType="1"/>
          </p:cNvSpPr>
          <p:nvPr/>
        </p:nvSpPr>
        <p:spPr bwMode="auto">
          <a:xfrm flipV="1">
            <a:off x="6735763" y="2946400"/>
            <a:ext cx="0" cy="457200"/>
          </a:xfrm>
          <a:prstGeom prst="line">
            <a:avLst/>
          </a:prstGeom>
          <a:noFill/>
          <a:ln w="28575">
            <a:solidFill>
              <a:srgbClr val="FF0000"/>
            </a:solidFill>
            <a:round/>
            <a:headEnd/>
            <a:tailEnd type="triangle" w="sm" len="sm"/>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Tree>
    <p:extLst>
      <p:ext uri="{BB962C8B-B14F-4D97-AF65-F5344CB8AC3E}">
        <p14:creationId xmlns:p14="http://schemas.microsoft.com/office/powerpoint/2010/main" xmlns="" val="36281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59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5900"/>
                                        </p:tgtEl>
                                        <p:attrNameLst>
                                          <p:attrName>style.visibility</p:attrName>
                                        </p:attrNameLst>
                                      </p:cBhvr>
                                      <p:to>
                                        <p:strVal val="visible"/>
                                      </p:to>
                                    </p:set>
                                  </p:childTnLst>
                                </p:cTn>
                              </p:par>
                              <p:par>
                                <p:cTn id="9" presetID="1" presetClass="entr" presetSubtype="0" fill="hold" grpId="0" nodeType="withEffect">
                                  <p:stCondLst>
                                    <p:cond delay="100"/>
                                  </p:stCondLst>
                                  <p:childTnLst>
                                    <p:set>
                                      <p:cBhvr>
                                        <p:cTn id="10" dur="1" fill="hold">
                                          <p:stCondLst>
                                            <p:cond delay="0"/>
                                          </p:stCondLst>
                                        </p:cTn>
                                        <p:tgtEl>
                                          <p:spTgt spid="1445914"/>
                                        </p:tgtEl>
                                        <p:attrNameLst>
                                          <p:attrName>style.visibility</p:attrName>
                                        </p:attrNameLst>
                                      </p:cBhvr>
                                      <p:to>
                                        <p:strVal val="visible"/>
                                      </p:to>
                                    </p:set>
                                  </p:childTnLst>
                                </p:cTn>
                              </p:par>
                            </p:childTnLst>
                          </p:cTn>
                        </p:par>
                        <p:par>
                          <p:cTn id="11" fill="hold" nodeType="afterGroup">
                            <p:stCondLst>
                              <p:cond delay="100"/>
                            </p:stCondLst>
                            <p:childTnLst>
                              <p:par>
                                <p:cTn id="12" presetID="1" presetClass="entr" presetSubtype="0" fill="hold" nodeType="afterEffect">
                                  <p:stCondLst>
                                    <p:cond delay="100"/>
                                  </p:stCondLst>
                                  <p:childTnLst>
                                    <p:set>
                                      <p:cBhvr>
                                        <p:cTn id="13" dur="1" fill="hold">
                                          <p:stCondLst>
                                            <p:cond delay="0"/>
                                          </p:stCondLst>
                                        </p:cTn>
                                        <p:tgtEl>
                                          <p:spTgt spid="1445901"/>
                                        </p:tgtEl>
                                        <p:attrNameLst>
                                          <p:attrName>style.visibility</p:attrName>
                                        </p:attrNameLst>
                                      </p:cBhvr>
                                      <p:to>
                                        <p:strVal val="visible"/>
                                      </p:to>
                                    </p:set>
                                  </p:childTnLst>
                                </p:cTn>
                              </p:par>
                              <p:par>
                                <p:cTn id="14" presetID="1" presetClass="entr" presetSubtype="0" fill="hold" grpId="0" nodeType="withEffect">
                                  <p:stCondLst>
                                    <p:cond delay="100"/>
                                  </p:stCondLst>
                                  <p:childTnLst>
                                    <p:set>
                                      <p:cBhvr>
                                        <p:cTn id="15" dur="1" fill="hold">
                                          <p:stCondLst>
                                            <p:cond delay="0"/>
                                          </p:stCondLst>
                                        </p:cTn>
                                        <p:tgtEl>
                                          <p:spTgt spid="1445915"/>
                                        </p:tgtEl>
                                        <p:attrNameLst>
                                          <p:attrName>style.visibility</p:attrName>
                                        </p:attrNameLst>
                                      </p:cBhvr>
                                      <p:to>
                                        <p:strVal val="visible"/>
                                      </p:to>
                                    </p:set>
                                  </p:childTnLst>
                                </p:cTn>
                              </p:par>
                            </p:childTnLst>
                          </p:cTn>
                        </p:par>
                        <p:par>
                          <p:cTn id="16" fill="hold" nodeType="afterGroup">
                            <p:stCondLst>
                              <p:cond delay="200"/>
                            </p:stCondLst>
                            <p:childTnLst>
                              <p:par>
                                <p:cTn id="17" presetID="1" presetClass="entr" presetSubtype="0" fill="hold" nodeType="afterEffect">
                                  <p:stCondLst>
                                    <p:cond delay="100"/>
                                  </p:stCondLst>
                                  <p:childTnLst>
                                    <p:set>
                                      <p:cBhvr>
                                        <p:cTn id="18" dur="1" fill="hold">
                                          <p:stCondLst>
                                            <p:cond delay="0"/>
                                          </p:stCondLst>
                                        </p:cTn>
                                        <p:tgtEl>
                                          <p:spTgt spid="1445902"/>
                                        </p:tgtEl>
                                        <p:attrNameLst>
                                          <p:attrName>style.visibility</p:attrName>
                                        </p:attrNameLst>
                                      </p:cBhvr>
                                      <p:to>
                                        <p:strVal val="visible"/>
                                      </p:to>
                                    </p:set>
                                  </p:childTnLst>
                                </p:cTn>
                              </p:par>
                              <p:par>
                                <p:cTn id="19" presetID="1" presetClass="entr" presetSubtype="0" fill="hold" grpId="0" nodeType="withEffect">
                                  <p:stCondLst>
                                    <p:cond delay="100"/>
                                  </p:stCondLst>
                                  <p:childTnLst>
                                    <p:set>
                                      <p:cBhvr>
                                        <p:cTn id="20" dur="1" fill="hold">
                                          <p:stCondLst>
                                            <p:cond delay="0"/>
                                          </p:stCondLst>
                                        </p:cTn>
                                        <p:tgtEl>
                                          <p:spTgt spid="1445916"/>
                                        </p:tgtEl>
                                        <p:attrNameLst>
                                          <p:attrName>style.visibility</p:attrName>
                                        </p:attrNameLst>
                                      </p:cBhvr>
                                      <p:to>
                                        <p:strVal val="visible"/>
                                      </p:to>
                                    </p:set>
                                  </p:childTnLst>
                                </p:cTn>
                              </p:par>
                            </p:childTnLst>
                          </p:cTn>
                        </p:par>
                        <p:par>
                          <p:cTn id="21" fill="hold" nodeType="afterGroup">
                            <p:stCondLst>
                              <p:cond delay="300"/>
                            </p:stCondLst>
                            <p:childTnLst>
                              <p:par>
                                <p:cTn id="22" presetID="1" presetClass="entr" presetSubtype="0" fill="hold" nodeType="afterEffect">
                                  <p:stCondLst>
                                    <p:cond delay="100"/>
                                  </p:stCondLst>
                                  <p:childTnLst>
                                    <p:set>
                                      <p:cBhvr>
                                        <p:cTn id="23" dur="1" fill="hold">
                                          <p:stCondLst>
                                            <p:cond delay="0"/>
                                          </p:stCondLst>
                                        </p:cTn>
                                        <p:tgtEl>
                                          <p:spTgt spid="1445903"/>
                                        </p:tgtEl>
                                        <p:attrNameLst>
                                          <p:attrName>style.visibility</p:attrName>
                                        </p:attrNameLst>
                                      </p:cBhvr>
                                      <p:to>
                                        <p:strVal val="visible"/>
                                      </p:to>
                                    </p:set>
                                  </p:childTnLst>
                                </p:cTn>
                              </p:par>
                              <p:par>
                                <p:cTn id="24" presetID="1" presetClass="entr" presetSubtype="0" fill="hold" grpId="0" nodeType="withEffect">
                                  <p:stCondLst>
                                    <p:cond delay="100"/>
                                  </p:stCondLst>
                                  <p:childTnLst>
                                    <p:set>
                                      <p:cBhvr>
                                        <p:cTn id="25" dur="1" fill="hold">
                                          <p:stCondLst>
                                            <p:cond delay="0"/>
                                          </p:stCondLst>
                                        </p:cTn>
                                        <p:tgtEl>
                                          <p:spTgt spid="1445917"/>
                                        </p:tgtEl>
                                        <p:attrNameLst>
                                          <p:attrName>style.visibility</p:attrName>
                                        </p:attrNameLst>
                                      </p:cBhvr>
                                      <p:to>
                                        <p:strVal val="visible"/>
                                      </p:to>
                                    </p:set>
                                  </p:childTnLst>
                                </p:cTn>
                              </p:par>
                            </p:childTnLst>
                          </p:cTn>
                        </p:par>
                        <p:par>
                          <p:cTn id="26" fill="hold" nodeType="afterGroup">
                            <p:stCondLst>
                              <p:cond delay="400"/>
                            </p:stCondLst>
                            <p:childTnLst>
                              <p:par>
                                <p:cTn id="27" presetID="1" presetClass="entr" presetSubtype="0" fill="hold" nodeType="afterEffect">
                                  <p:stCondLst>
                                    <p:cond delay="100"/>
                                  </p:stCondLst>
                                  <p:childTnLst>
                                    <p:set>
                                      <p:cBhvr>
                                        <p:cTn id="28" dur="1" fill="hold">
                                          <p:stCondLst>
                                            <p:cond delay="0"/>
                                          </p:stCondLst>
                                        </p:cTn>
                                        <p:tgtEl>
                                          <p:spTgt spid="1445904"/>
                                        </p:tgtEl>
                                        <p:attrNameLst>
                                          <p:attrName>style.visibility</p:attrName>
                                        </p:attrNameLst>
                                      </p:cBhvr>
                                      <p:to>
                                        <p:strVal val="visible"/>
                                      </p:to>
                                    </p:set>
                                  </p:childTnLst>
                                </p:cTn>
                              </p:par>
                              <p:par>
                                <p:cTn id="29" presetID="1" presetClass="entr" presetSubtype="0" fill="hold" grpId="0" nodeType="withEffect">
                                  <p:stCondLst>
                                    <p:cond delay="100"/>
                                  </p:stCondLst>
                                  <p:childTnLst>
                                    <p:set>
                                      <p:cBhvr>
                                        <p:cTn id="30" dur="1" fill="hold">
                                          <p:stCondLst>
                                            <p:cond delay="0"/>
                                          </p:stCondLst>
                                        </p:cTn>
                                        <p:tgtEl>
                                          <p:spTgt spid="1445918"/>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100"/>
                                  </p:stCondLst>
                                  <p:childTnLst>
                                    <p:set>
                                      <p:cBhvr>
                                        <p:cTn id="33" dur="1" fill="hold">
                                          <p:stCondLst>
                                            <p:cond delay="0"/>
                                          </p:stCondLst>
                                        </p:cTn>
                                        <p:tgtEl>
                                          <p:spTgt spid="1445905"/>
                                        </p:tgtEl>
                                        <p:attrNameLst>
                                          <p:attrName>style.visibility</p:attrName>
                                        </p:attrNameLst>
                                      </p:cBhvr>
                                      <p:to>
                                        <p:strVal val="visible"/>
                                      </p:to>
                                    </p:set>
                                  </p:childTnLst>
                                </p:cTn>
                              </p:par>
                              <p:par>
                                <p:cTn id="34" presetID="1" presetClass="entr" presetSubtype="0" fill="hold" grpId="0" nodeType="withEffect">
                                  <p:stCondLst>
                                    <p:cond delay="100"/>
                                  </p:stCondLst>
                                  <p:childTnLst>
                                    <p:set>
                                      <p:cBhvr>
                                        <p:cTn id="35" dur="1" fill="hold">
                                          <p:stCondLst>
                                            <p:cond delay="0"/>
                                          </p:stCondLst>
                                        </p:cTn>
                                        <p:tgtEl>
                                          <p:spTgt spid="1445919"/>
                                        </p:tgtEl>
                                        <p:attrNameLst>
                                          <p:attrName>style.visibility</p:attrName>
                                        </p:attrNameLst>
                                      </p:cBhvr>
                                      <p:to>
                                        <p:strVal val="visible"/>
                                      </p:to>
                                    </p:set>
                                  </p:childTnLst>
                                </p:cTn>
                              </p:par>
                            </p:childTnLst>
                          </p:cTn>
                        </p:par>
                        <p:par>
                          <p:cTn id="36" fill="hold" nodeType="afterGroup">
                            <p:stCondLst>
                              <p:cond delay="600"/>
                            </p:stCondLst>
                            <p:childTnLst>
                              <p:par>
                                <p:cTn id="37" presetID="1" presetClass="entr" presetSubtype="0" fill="hold" nodeType="afterEffect">
                                  <p:stCondLst>
                                    <p:cond delay="100"/>
                                  </p:stCondLst>
                                  <p:childTnLst>
                                    <p:set>
                                      <p:cBhvr>
                                        <p:cTn id="38" dur="1" fill="hold">
                                          <p:stCondLst>
                                            <p:cond delay="0"/>
                                          </p:stCondLst>
                                        </p:cTn>
                                        <p:tgtEl>
                                          <p:spTgt spid="1445906"/>
                                        </p:tgtEl>
                                        <p:attrNameLst>
                                          <p:attrName>style.visibility</p:attrName>
                                        </p:attrNameLst>
                                      </p:cBhvr>
                                      <p:to>
                                        <p:strVal val="visible"/>
                                      </p:to>
                                    </p:set>
                                  </p:childTnLst>
                                </p:cTn>
                              </p:par>
                              <p:par>
                                <p:cTn id="39" presetID="1" presetClass="entr" presetSubtype="0" fill="hold" grpId="0" nodeType="withEffect">
                                  <p:stCondLst>
                                    <p:cond delay="100"/>
                                  </p:stCondLst>
                                  <p:childTnLst>
                                    <p:set>
                                      <p:cBhvr>
                                        <p:cTn id="40" dur="1" fill="hold">
                                          <p:stCondLst>
                                            <p:cond delay="0"/>
                                          </p:stCondLst>
                                        </p:cTn>
                                        <p:tgtEl>
                                          <p:spTgt spid="1445920"/>
                                        </p:tgtEl>
                                        <p:attrNameLst>
                                          <p:attrName>style.visibility</p:attrName>
                                        </p:attrNameLst>
                                      </p:cBhvr>
                                      <p:to>
                                        <p:strVal val="visible"/>
                                      </p:to>
                                    </p:set>
                                  </p:childTnLst>
                                </p:cTn>
                              </p:par>
                            </p:childTnLst>
                          </p:cTn>
                        </p:par>
                        <p:par>
                          <p:cTn id="41" fill="hold" nodeType="afterGroup">
                            <p:stCondLst>
                              <p:cond delay="700"/>
                            </p:stCondLst>
                            <p:childTnLst>
                              <p:par>
                                <p:cTn id="42" presetID="1" presetClass="entr" presetSubtype="0" fill="hold" nodeType="afterEffect">
                                  <p:stCondLst>
                                    <p:cond delay="100"/>
                                  </p:stCondLst>
                                  <p:childTnLst>
                                    <p:set>
                                      <p:cBhvr>
                                        <p:cTn id="43" dur="1" fill="hold">
                                          <p:stCondLst>
                                            <p:cond delay="0"/>
                                          </p:stCondLst>
                                        </p:cTn>
                                        <p:tgtEl>
                                          <p:spTgt spid="1445898"/>
                                        </p:tgtEl>
                                        <p:attrNameLst>
                                          <p:attrName>style.visibility</p:attrName>
                                        </p:attrNameLst>
                                      </p:cBhvr>
                                      <p:to>
                                        <p:strVal val="visible"/>
                                      </p:to>
                                    </p:set>
                                  </p:childTnLst>
                                </p:cTn>
                              </p:par>
                              <p:par>
                                <p:cTn id="44" presetID="1" presetClass="entr" presetSubtype="0" fill="hold" grpId="0" nodeType="withEffect">
                                  <p:stCondLst>
                                    <p:cond delay="100"/>
                                  </p:stCondLst>
                                  <p:childTnLst>
                                    <p:set>
                                      <p:cBhvr>
                                        <p:cTn id="45" dur="1" fill="hold">
                                          <p:stCondLst>
                                            <p:cond delay="0"/>
                                          </p:stCondLst>
                                        </p:cTn>
                                        <p:tgtEl>
                                          <p:spTgt spid="1445922"/>
                                        </p:tgtEl>
                                        <p:attrNameLst>
                                          <p:attrName>style.visibility</p:attrName>
                                        </p:attrNameLst>
                                      </p:cBhvr>
                                      <p:to>
                                        <p:strVal val="visible"/>
                                      </p:to>
                                    </p:set>
                                  </p:childTnLst>
                                </p:cTn>
                              </p:par>
                            </p:childTnLst>
                          </p:cTn>
                        </p:par>
                        <p:par>
                          <p:cTn id="46" fill="hold" nodeType="afterGroup">
                            <p:stCondLst>
                              <p:cond delay="800"/>
                            </p:stCondLst>
                            <p:childTnLst>
                              <p:par>
                                <p:cTn id="47" presetID="1" presetClass="entr" presetSubtype="0" fill="hold" nodeType="afterEffect">
                                  <p:stCondLst>
                                    <p:cond delay="0"/>
                                  </p:stCondLst>
                                  <p:childTnLst>
                                    <p:set>
                                      <p:cBhvr>
                                        <p:cTn id="48" dur="1" fill="hold">
                                          <p:stCondLst>
                                            <p:cond delay="0"/>
                                          </p:stCondLst>
                                        </p:cTn>
                                        <p:tgtEl>
                                          <p:spTgt spid="1445939"/>
                                        </p:tgtEl>
                                        <p:attrNameLst>
                                          <p:attrName>style.visibility</p:attrName>
                                        </p:attrNameLst>
                                      </p:cBhvr>
                                      <p:to>
                                        <p:strVal val="visible"/>
                                      </p:to>
                                    </p:set>
                                  </p:childTnLst>
                                </p:cTn>
                              </p:par>
                            </p:childTnLst>
                          </p:cTn>
                        </p:par>
                        <p:par>
                          <p:cTn id="49" fill="hold" nodeType="afterGroup">
                            <p:stCondLst>
                              <p:cond delay="800"/>
                            </p:stCondLst>
                            <p:childTnLst>
                              <p:par>
                                <p:cTn id="50" presetID="63" presetClass="path" presetSubtype="0" accel="50000" decel="50000" fill="hold" nodeType="afterEffect">
                                  <p:stCondLst>
                                    <p:cond delay="0"/>
                                  </p:stCondLst>
                                  <p:childTnLst>
                                    <p:animMotion origin="layout" path="M 4.72222E-6 7.40741E-7 L 0.32361 -0.00185 " pathEditMode="relative" rAng="0" ptsTypes="AA">
                                      <p:cBhvr>
                                        <p:cTn id="51" dur="500" fill="hold"/>
                                        <p:tgtEl>
                                          <p:spTgt spid="1445939"/>
                                        </p:tgtEl>
                                        <p:attrNameLst>
                                          <p:attrName>ppt_x</p:attrName>
                                          <p:attrName>ppt_y</p:attrName>
                                        </p:attrNameLst>
                                      </p:cBhvr>
                                      <p:rCtr x="16200" y="-100"/>
                                    </p:animMotion>
                                  </p:childTnLst>
                                </p:cTn>
                              </p:par>
                              <p:par>
                                <p:cTn id="52" presetID="1" presetClass="entr" presetSubtype="0" fill="hold" nodeType="withEffect">
                                  <p:stCondLst>
                                    <p:cond delay="0"/>
                                  </p:stCondLst>
                                  <p:childTnLst>
                                    <p:set>
                                      <p:cBhvr>
                                        <p:cTn id="53" dur="1" fill="hold">
                                          <p:stCondLst>
                                            <p:cond delay="0"/>
                                          </p:stCondLst>
                                        </p:cTn>
                                        <p:tgtEl>
                                          <p:spTgt spid="1445921"/>
                                        </p:tgtEl>
                                        <p:attrNameLst>
                                          <p:attrName>style.visibility</p:attrName>
                                        </p:attrNameLst>
                                      </p:cBhvr>
                                      <p:to>
                                        <p:strVal val="visible"/>
                                      </p:to>
                                    </p:set>
                                  </p:childTnLst>
                                </p:cTn>
                              </p:par>
                              <p:par>
                                <p:cTn id="54" presetID="1" presetClass="entr" presetSubtype="0" fill="hold" grpId="0" nodeType="withEffect">
                                  <p:stCondLst>
                                    <p:cond delay="100"/>
                                  </p:stCondLst>
                                  <p:childTnLst>
                                    <p:set>
                                      <p:cBhvr>
                                        <p:cTn id="55" dur="1" fill="hold">
                                          <p:stCondLst>
                                            <p:cond delay="0"/>
                                          </p:stCondLst>
                                        </p:cTn>
                                        <p:tgtEl>
                                          <p:spTgt spid="1445923"/>
                                        </p:tgtEl>
                                        <p:attrNameLst>
                                          <p:attrName>style.visibility</p:attrName>
                                        </p:attrNameLst>
                                      </p:cBhvr>
                                      <p:to>
                                        <p:strVal val="visible"/>
                                      </p:to>
                                    </p:set>
                                  </p:childTnLst>
                                </p:cTn>
                              </p:par>
                            </p:childTnLst>
                          </p:cTn>
                        </p:par>
                        <p:par>
                          <p:cTn id="56" fill="hold" nodeType="afterGroup">
                            <p:stCondLst>
                              <p:cond delay="1300"/>
                            </p:stCondLst>
                            <p:childTnLst>
                              <p:par>
                                <p:cTn id="57" presetID="1" presetClass="entr" presetSubtype="0" fill="hold" nodeType="afterEffect">
                                  <p:stCondLst>
                                    <p:cond delay="100"/>
                                  </p:stCondLst>
                                  <p:childTnLst>
                                    <p:set>
                                      <p:cBhvr>
                                        <p:cTn id="58" dur="1" fill="hold">
                                          <p:stCondLst>
                                            <p:cond delay="0"/>
                                          </p:stCondLst>
                                        </p:cTn>
                                        <p:tgtEl>
                                          <p:spTgt spid="1445891"/>
                                        </p:tgtEl>
                                        <p:attrNameLst>
                                          <p:attrName>style.visibility</p:attrName>
                                        </p:attrNameLst>
                                      </p:cBhvr>
                                      <p:to>
                                        <p:strVal val="visible"/>
                                      </p:to>
                                    </p:set>
                                  </p:childTnLst>
                                </p:cTn>
                              </p:par>
                              <p:par>
                                <p:cTn id="59" presetID="1" presetClass="entr" presetSubtype="0" fill="hold" grpId="0" nodeType="withEffect">
                                  <p:stCondLst>
                                    <p:cond delay="100"/>
                                  </p:stCondLst>
                                  <p:childTnLst>
                                    <p:set>
                                      <p:cBhvr>
                                        <p:cTn id="60" dur="1" fill="hold">
                                          <p:stCondLst>
                                            <p:cond delay="0"/>
                                          </p:stCondLst>
                                        </p:cTn>
                                        <p:tgtEl>
                                          <p:spTgt spid="1445924"/>
                                        </p:tgtEl>
                                        <p:attrNameLst>
                                          <p:attrName>style.visibility</p:attrName>
                                        </p:attrNameLst>
                                      </p:cBhvr>
                                      <p:to>
                                        <p:strVal val="visible"/>
                                      </p:to>
                                    </p:set>
                                  </p:childTnLst>
                                </p:cTn>
                              </p:par>
                            </p:childTnLst>
                          </p:cTn>
                        </p:par>
                        <p:par>
                          <p:cTn id="61" fill="hold" nodeType="afterGroup">
                            <p:stCondLst>
                              <p:cond delay="1400"/>
                            </p:stCondLst>
                            <p:childTnLst>
                              <p:par>
                                <p:cTn id="62" presetID="1" presetClass="entr" presetSubtype="0" fill="hold" nodeType="afterEffect">
                                  <p:stCondLst>
                                    <p:cond delay="100"/>
                                  </p:stCondLst>
                                  <p:childTnLst>
                                    <p:set>
                                      <p:cBhvr>
                                        <p:cTn id="63" dur="1" fill="hold">
                                          <p:stCondLst>
                                            <p:cond delay="0"/>
                                          </p:stCondLst>
                                        </p:cTn>
                                        <p:tgtEl>
                                          <p:spTgt spid="1445892"/>
                                        </p:tgtEl>
                                        <p:attrNameLst>
                                          <p:attrName>style.visibility</p:attrName>
                                        </p:attrNameLst>
                                      </p:cBhvr>
                                      <p:to>
                                        <p:strVal val="visible"/>
                                      </p:to>
                                    </p:set>
                                  </p:childTnLst>
                                </p:cTn>
                              </p:par>
                              <p:par>
                                <p:cTn id="64" presetID="1" presetClass="entr" presetSubtype="0" fill="hold" grpId="0" nodeType="withEffect">
                                  <p:stCondLst>
                                    <p:cond delay="100"/>
                                  </p:stCondLst>
                                  <p:childTnLst>
                                    <p:set>
                                      <p:cBhvr>
                                        <p:cTn id="65" dur="1" fill="hold">
                                          <p:stCondLst>
                                            <p:cond delay="0"/>
                                          </p:stCondLst>
                                        </p:cTn>
                                        <p:tgtEl>
                                          <p:spTgt spid="1445925"/>
                                        </p:tgtEl>
                                        <p:attrNameLst>
                                          <p:attrName>style.visibility</p:attrName>
                                        </p:attrNameLst>
                                      </p:cBhvr>
                                      <p:to>
                                        <p:strVal val="visible"/>
                                      </p:to>
                                    </p:set>
                                  </p:childTnLst>
                                </p:cTn>
                              </p:par>
                            </p:childTnLst>
                          </p:cTn>
                        </p:par>
                        <p:par>
                          <p:cTn id="66" fill="hold" nodeType="afterGroup">
                            <p:stCondLst>
                              <p:cond delay="1500"/>
                            </p:stCondLst>
                            <p:childTnLst>
                              <p:par>
                                <p:cTn id="67" presetID="1" presetClass="entr" presetSubtype="0" fill="hold" nodeType="afterEffect">
                                  <p:stCondLst>
                                    <p:cond delay="100"/>
                                  </p:stCondLst>
                                  <p:childTnLst>
                                    <p:set>
                                      <p:cBhvr>
                                        <p:cTn id="68" dur="1" fill="hold">
                                          <p:stCondLst>
                                            <p:cond delay="0"/>
                                          </p:stCondLst>
                                        </p:cTn>
                                        <p:tgtEl>
                                          <p:spTgt spid="1445893"/>
                                        </p:tgtEl>
                                        <p:attrNameLst>
                                          <p:attrName>style.visibility</p:attrName>
                                        </p:attrNameLst>
                                      </p:cBhvr>
                                      <p:to>
                                        <p:strVal val="visible"/>
                                      </p:to>
                                    </p:set>
                                  </p:childTnLst>
                                </p:cTn>
                              </p:par>
                              <p:par>
                                <p:cTn id="69" presetID="1" presetClass="entr" presetSubtype="0" fill="hold" grpId="0" nodeType="withEffect">
                                  <p:stCondLst>
                                    <p:cond delay="100"/>
                                  </p:stCondLst>
                                  <p:childTnLst>
                                    <p:set>
                                      <p:cBhvr>
                                        <p:cTn id="70" dur="1" fill="hold">
                                          <p:stCondLst>
                                            <p:cond delay="0"/>
                                          </p:stCondLst>
                                        </p:cTn>
                                        <p:tgtEl>
                                          <p:spTgt spid="1445926"/>
                                        </p:tgtEl>
                                        <p:attrNameLst>
                                          <p:attrName>style.visibility</p:attrName>
                                        </p:attrNameLst>
                                      </p:cBhvr>
                                      <p:to>
                                        <p:strVal val="visible"/>
                                      </p:to>
                                    </p:set>
                                  </p:childTnLst>
                                </p:cTn>
                              </p:par>
                            </p:childTnLst>
                          </p:cTn>
                        </p:par>
                        <p:par>
                          <p:cTn id="71" fill="hold" nodeType="afterGroup">
                            <p:stCondLst>
                              <p:cond delay="1600"/>
                            </p:stCondLst>
                            <p:childTnLst>
                              <p:par>
                                <p:cTn id="72" presetID="1" presetClass="entr" presetSubtype="0" fill="hold" nodeType="afterEffect">
                                  <p:stCondLst>
                                    <p:cond delay="100"/>
                                  </p:stCondLst>
                                  <p:childTnLst>
                                    <p:set>
                                      <p:cBhvr>
                                        <p:cTn id="73" dur="1" fill="hold">
                                          <p:stCondLst>
                                            <p:cond delay="0"/>
                                          </p:stCondLst>
                                        </p:cTn>
                                        <p:tgtEl>
                                          <p:spTgt spid="1445894"/>
                                        </p:tgtEl>
                                        <p:attrNameLst>
                                          <p:attrName>style.visibility</p:attrName>
                                        </p:attrNameLst>
                                      </p:cBhvr>
                                      <p:to>
                                        <p:strVal val="visible"/>
                                      </p:to>
                                    </p:set>
                                  </p:childTnLst>
                                </p:cTn>
                              </p:par>
                              <p:par>
                                <p:cTn id="74" presetID="1" presetClass="entr" presetSubtype="0" fill="hold" grpId="0" nodeType="withEffect">
                                  <p:stCondLst>
                                    <p:cond delay="100"/>
                                  </p:stCondLst>
                                  <p:childTnLst>
                                    <p:set>
                                      <p:cBhvr>
                                        <p:cTn id="75" dur="1" fill="hold">
                                          <p:stCondLst>
                                            <p:cond delay="0"/>
                                          </p:stCondLst>
                                        </p:cTn>
                                        <p:tgtEl>
                                          <p:spTgt spid="1445927"/>
                                        </p:tgtEl>
                                        <p:attrNameLst>
                                          <p:attrName>style.visibility</p:attrName>
                                        </p:attrNameLst>
                                      </p:cBhvr>
                                      <p:to>
                                        <p:strVal val="visible"/>
                                      </p:to>
                                    </p:set>
                                  </p:childTnLst>
                                </p:cTn>
                              </p:par>
                            </p:childTnLst>
                          </p:cTn>
                        </p:par>
                        <p:par>
                          <p:cTn id="76" fill="hold" nodeType="afterGroup">
                            <p:stCondLst>
                              <p:cond delay="1700"/>
                            </p:stCondLst>
                            <p:childTnLst>
                              <p:par>
                                <p:cTn id="77" presetID="1" presetClass="entr" presetSubtype="0" fill="hold" nodeType="afterEffect">
                                  <p:stCondLst>
                                    <p:cond delay="100"/>
                                  </p:stCondLst>
                                  <p:childTnLst>
                                    <p:set>
                                      <p:cBhvr>
                                        <p:cTn id="78" dur="1" fill="hold">
                                          <p:stCondLst>
                                            <p:cond delay="0"/>
                                          </p:stCondLst>
                                        </p:cTn>
                                        <p:tgtEl>
                                          <p:spTgt spid="1445895"/>
                                        </p:tgtEl>
                                        <p:attrNameLst>
                                          <p:attrName>style.visibility</p:attrName>
                                        </p:attrNameLst>
                                      </p:cBhvr>
                                      <p:to>
                                        <p:strVal val="visible"/>
                                      </p:to>
                                    </p:set>
                                  </p:childTnLst>
                                </p:cTn>
                              </p:par>
                              <p:par>
                                <p:cTn id="79" presetID="1" presetClass="entr" presetSubtype="0" fill="hold" grpId="0" nodeType="withEffect">
                                  <p:stCondLst>
                                    <p:cond delay="100"/>
                                  </p:stCondLst>
                                  <p:childTnLst>
                                    <p:set>
                                      <p:cBhvr>
                                        <p:cTn id="80" dur="1" fill="hold">
                                          <p:stCondLst>
                                            <p:cond delay="0"/>
                                          </p:stCondLst>
                                        </p:cTn>
                                        <p:tgtEl>
                                          <p:spTgt spid="1445928"/>
                                        </p:tgtEl>
                                        <p:attrNameLst>
                                          <p:attrName>style.visibility</p:attrName>
                                        </p:attrNameLst>
                                      </p:cBhvr>
                                      <p:to>
                                        <p:strVal val="visible"/>
                                      </p:to>
                                    </p:set>
                                  </p:childTnLst>
                                </p:cTn>
                              </p:par>
                            </p:childTnLst>
                          </p:cTn>
                        </p:par>
                        <p:par>
                          <p:cTn id="81" fill="hold" nodeType="afterGroup">
                            <p:stCondLst>
                              <p:cond delay="1800"/>
                            </p:stCondLst>
                            <p:childTnLst>
                              <p:par>
                                <p:cTn id="82" presetID="1" presetClass="entr" presetSubtype="0" fill="hold" nodeType="afterEffect">
                                  <p:stCondLst>
                                    <p:cond delay="100"/>
                                  </p:stCondLst>
                                  <p:childTnLst>
                                    <p:set>
                                      <p:cBhvr>
                                        <p:cTn id="83" dur="1" fill="hold">
                                          <p:stCondLst>
                                            <p:cond delay="0"/>
                                          </p:stCondLst>
                                        </p:cTn>
                                        <p:tgtEl>
                                          <p:spTgt spid="1445896"/>
                                        </p:tgtEl>
                                        <p:attrNameLst>
                                          <p:attrName>style.visibility</p:attrName>
                                        </p:attrNameLst>
                                      </p:cBhvr>
                                      <p:to>
                                        <p:strVal val="visible"/>
                                      </p:to>
                                    </p:set>
                                  </p:childTnLst>
                                </p:cTn>
                              </p:par>
                              <p:par>
                                <p:cTn id="84" presetID="1" presetClass="entr" presetSubtype="0" fill="hold" grpId="0" nodeType="withEffect">
                                  <p:stCondLst>
                                    <p:cond delay="100"/>
                                  </p:stCondLst>
                                  <p:childTnLst>
                                    <p:set>
                                      <p:cBhvr>
                                        <p:cTn id="85" dur="1" fill="hold">
                                          <p:stCondLst>
                                            <p:cond delay="0"/>
                                          </p:stCondLst>
                                        </p:cTn>
                                        <p:tgtEl>
                                          <p:spTgt spid="1445929"/>
                                        </p:tgtEl>
                                        <p:attrNameLst>
                                          <p:attrName>style.visibility</p:attrName>
                                        </p:attrNameLst>
                                      </p:cBhvr>
                                      <p:to>
                                        <p:strVal val="visible"/>
                                      </p:to>
                                    </p:set>
                                  </p:childTnLst>
                                </p:cTn>
                              </p:par>
                            </p:childTnLst>
                          </p:cTn>
                        </p:par>
                        <p:par>
                          <p:cTn id="86" fill="hold" nodeType="afterGroup">
                            <p:stCondLst>
                              <p:cond delay="1900"/>
                            </p:stCondLst>
                            <p:childTnLst>
                              <p:par>
                                <p:cTn id="87" presetID="1" presetClass="entr" presetSubtype="0" fill="hold" nodeType="afterEffect">
                                  <p:stCondLst>
                                    <p:cond delay="100"/>
                                  </p:stCondLst>
                                  <p:childTnLst>
                                    <p:set>
                                      <p:cBhvr>
                                        <p:cTn id="88" dur="1" fill="hold">
                                          <p:stCondLst>
                                            <p:cond delay="0"/>
                                          </p:stCondLst>
                                        </p:cTn>
                                        <p:tgtEl>
                                          <p:spTgt spid="1445897"/>
                                        </p:tgtEl>
                                        <p:attrNameLst>
                                          <p:attrName>style.visibility</p:attrName>
                                        </p:attrNameLst>
                                      </p:cBhvr>
                                      <p:to>
                                        <p:strVal val="visible"/>
                                      </p:to>
                                    </p:set>
                                  </p:childTnLst>
                                </p:cTn>
                              </p:par>
                              <p:par>
                                <p:cTn id="89" presetID="1" presetClass="entr" presetSubtype="0" fill="hold" grpId="0" nodeType="withEffect">
                                  <p:stCondLst>
                                    <p:cond delay="100"/>
                                  </p:stCondLst>
                                  <p:childTnLst>
                                    <p:set>
                                      <p:cBhvr>
                                        <p:cTn id="90" dur="1" fill="hold">
                                          <p:stCondLst>
                                            <p:cond delay="0"/>
                                          </p:stCondLst>
                                        </p:cTn>
                                        <p:tgtEl>
                                          <p:spTgt spid="1445930"/>
                                        </p:tgtEl>
                                        <p:attrNameLst>
                                          <p:attrName>style.visibility</p:attrName>
                                        </p:attrNameLst>
                                      </p:cBhvr>
                                      <p:to>
                                        <p:strVal val="visible"/>
                                      </p:to>
                                    </p:set>
                                  </p:childTnLst>
                                </p:cTn>
                              </p:par>
                            </p:childTnLst>
                          </p:cTn>
                        </p:par>
                        <p:par>
                          <p:cTn id="91" fill="hold" nodeType="afterGroup">
                            <p:stCondLst>
                              <p:cond delay="2000"/>
                            </p:stCondLst>
                            <p:childTnLst>
                              <p:par>
                                <p:cTn id="92" presetID="1" presetClass="entr" presetSubtype="0" fill="hold" nodeType="afterEffect">
                                  <p:stCondLst>
                                    <p:cond delay="100"/>
                                  </p:stCondLst>
                                  <p:childTnLst>
                                    <p:set>
                                      <p:cBhvr>
                                        <p:cTn id="93" dur="1" fill="hold">
                                          <p:stCondLst>
                                            <p:cond delay="0"/>
                                          </p:stCondLst>
                                        </p:cTn>
                                        <p:tgtEl>
                                          <p:spTgt spid="1445890"/>
                                        </p:tgtEl>
                                        <p:attrNameLst>
                                          <p:attrName>style.visibility</p:attrName>
                                        </p:attrNameLst>
                                      </p:cBhvr>
                                      <p:to>
                                        <p:strVal val="visible"/>
                                      </p:to>
                                    </p:set>
                                  </p:childTnLst>
                                </p:cTn>
                              </p:par>
                              <p:par>
                                <p:cTn id="94" presetID="1" presetClass="entr" presetSubtype="0" fill="hold" grpId="0" nodeType="withEffect">
                                  <p:stCondLst>
                                    <p:cond delay="100"/>
                                  </p:stCondLst>
                                  <p:childTnLst>
                                    <p:set>
                                      <p:cBhvr>
                                        <p:cTn id="95" dur="1" fill="hold">
                                          <p:stCondLst>
                                            <p:cond delay="0"/>
                                          </p:stCondLst>
                                        </p:cTn>
                                        <p:tgtEl>
                                          <p:spTgt spid="1445931"/>
                                        </p:tgtEl>
                                        <p:attrNameLst>
                                          <p:attrName>style.visibility</p:attrName>
                                        </p:attrNameLst>
                                      </p:cBhvr>
                                      <p:to>
                                        <p:strVal val="visible"/>
                                      </p:to>
                                    </p:set>
                                  </p:childTnLst>
                                </p:cTn>
                              </p:par>
                            </p:childTnLst>
                          </p:cTn>
                        </p:par>
                        <p:par>
                          <p:cTn id="96" fill="hold" nodeType="afterGroup">
                            <p:stCondLst>
                              <p:cond delay="2100"/>
                            </p:stCondLst>
                            <p:childTnLst>
                              <p:par>
                                <p:cTn id="97" presetID="1" presetClass="entr" presetSubtype="0" fill="hold" nodeType="afterEffect">
                                  <p:stCondLst>
                                    <p:cond delay="100"/>
                                  </p:stCondLst>
                                  <p:childTnLst>
                                    <p:set>
                                      <p:cBhvr>
                                        <p:cTn id="98" dur="1" fill="hold">
                                          <p:stCondLst>
                                            <p:cond delay="0"/>
                                          </p:stCondLst>
                                        </p:cTn>
                                        <p:tgtEl>
                                          <p:spTgt spid="1445913"/>
                                        </p:tgtEl>
                                        <p:attrNameLst>
                                          <p:attrName>style.visibility</p:attrName>
                                        </p:attrNameLst>
                                      </p:cBhvr>
                                      <p:to>
                                        <p:strVal val="visible"/>
                                      </p:to>
                                    </p:set>
                                  </p:childTnLst>
                                </p:cTn>
                              </p:par>
                              <p:par>
                                <p:cTn id="99" presetID="1" presetClass="entr" presetSubtype="0" fill="hold" grpId="0" nodeType="withEffect">
                                  <p:stCondLst>
                                    <p:cond delay="100"/>
                                  </p:stCondLst>
                                  <p:childTnLst>
                                    <p:set>
                                      <p:cBhvr>
                                        <p:cTn id="100" dur="1" fill="hold">
                                          <p:stCondLst>
                                            <p:cond delay="0"/>
                                          </p:stCondLst>
                                        </p:cTn>
                                        <p:tgtEl>
                                          <p:spTgt spid="1445932"/>
                                        </p:tgtEl>
                                        <p:attrNameLst>
                                          <p:attrName>style.visibility</p:attrName>
                                        </p:attrNameLst>
                                      </p:cBhvr>
                                      <p:to>
                                        <p:strVal val="visible"/>
                                      </p:to>
                                    </p:set>
                                  </p:childTnLst>
                                </p:cTn>
                              </p:par>
                            </p:childTnLst>
                          </p:cTn>
                        </p:par>
                        <p:par>
                          <p:cTn id="101" fill="hold" nodeType="afterGroup">
                            <p:stCondLst>
                              <p:cond delay="2200"/>
                            </p:stCondLst>
                            <p:childTnLst>
                              <p:par>
                                <p:cTn id="102" presetID="1" presetClass="entr" presetSubtype="0" fill="hold" nodeType="afterEffect">
                                  <p:stCondLst>
                                    <p:cond delay="100"/>
                                  </p:stCondLst>
                                  <p:childTnLst>
                                    <p:set>
                                      <p:cBhvr>
                                        <p:cTn id="103" dur="1" fill="hold">
                                          <p:stCondLst>
                                            <p:cond delay="0"/>
                                          </p:stCondLst>
                                        </p:cTn>
                                        <p:tgtEl>
                                          <p:spTgt spid="1445912"/>
                                        </p:tgtEl>
                                        <p:attrNameLst>
                                          <p:attrName>style.visibility</p:attrName>
                                        </p:attrNameLst>
                                      </p:cBhvr>
                                      <p:to>
                                        <p:strVal val="visible"/>
                                      </p:to>
                                    </p:set>
                                  </p:childTnLst>
                                </p:cTn>
                              </p:par>
                              <p:par>
                                <p:cTn id="104" presetID="1" presetClass="entr" presetSubtype="0" fill="hold" grpId="0" nodeType="withEffect">
                                  <p:stCondLst>
                                    <p:cond delay="100"/>
                                  </p:stCondLst>
                                  <p:childTnLst>
                                    <p:set>
                                      <p:cBhvr>
                                        <p:cTn id="105" dur="1" fill="hold">
                                          <p:stCondLst>
                                            <p:cond delay="0"/>
                                          </p:stCondLst>
                                        </p:cTn>
                                        <p:tgtEl>
                                          <p:spTgt spid="1445933"/>
                                        </p:tgtEl>
                                        <p:attrNameLst>
                                          <p:attrName>style.visibility</p:attrName>
                                        </p:attrNameLst>
                                      </p:cBhvr>
                                      <p:to>
                                        <p:strVal val="visible"/>
                                      </p:to>
                                    </p:set>
                                  </p:childTnLst>
                                </p:cTn>
                              </p:par>
                            </p:childTnLst>
                          </p:cTn>
                        </p:par>
                        <p:par>
                          <p:cTn id="106" fill="hold" nodeType="afterGroup">
                            <p:stCondLst>
                              <p:cond delay="2300"/>
                            </p:stCondLst>
                            <p:childTnLst>
                              <p:par>
                                <p:cTn id="107" presetID="1" presetClass="entr" presetSubtype="0" fill="hold" grpId="0" nodeType="afterEffect">
                                  <p:stCondLst>
                                    <p:cond delay="0"/>
                                  </p:stCondLst>
                                  <p:childTnLst>
                                    <p:set>
                                      <p:cBhvr>
                                        <p:cTn id="108" dur="1" fill="hold">
                                          <p:stCondLst>
                                            <p:cond delay="0"/>
                                          </p:stCondLst>
                                        </p:cTn>
                                        <p:tgtEl>
                                          <p:spTgt spid="1445936"/>
                                        </p:tgtEl>
                                        <p:attrNameLst>
                                          <p:attrName>style.visibility</p:attrName>
                                        </p:attrNameLst>
                                      </p:cBhvr>
                                      <p:to>
                                        <p:strVal val="visible"/>
                                      </p:to>
                                    </p:set>
                                  </p:childTnLst>
                                </p:cTn>
                              </p:par>
                              <p:par>
                                <p:cTn id="109" presetID="1" presetClass="entr" presetSubtype="0" fill="hold" grpId="0" nodeType="withEffect">
                                  <p:stCondLst>
                                    <p:cond delay="100"/>
                                  </p:stCondLst>
                                  <p:childTnLst>
                                    <p:set>
                                      <p:cBhvr>
                                        <p:cTn id="110" dur="1" fill="hold">
                                          <p:stCondLst>
                                            <p:cond delay="0"/>
                                          </p:stCondLst>
                                        </p:cTn>
                                        <p:tgtEl>
                                          <p:spTgt spid="1445937"/>
                                        </p:tgtEl>
                                        <p:attrNameLst>
                                          <p:attrName>style.visibility</p:attrName>
                                        </p:attrNameLst>
                                      </p:cBhvr>
                                      <p:to>
                                        <p:strVal val="visible"/>
                                      </p:to>
                                    </p:set>
                                  </p:childTnLst>
                                </p:cTn>
                              </p:par>
                              <p:par>
                                <p:cTn id="111" presetID="1" presetClass="entr" presetSubtype="0" fill="hold" grpId="0" nodeType="withEffect">
                                  <p:stCondLst>
                                    <p:cond delay="100"/>
                                  </p:stCondLst>
                                  <p:childTnLst>
                                    <p:set>
                                      <p:cBhvr>
                                        <p:cTn id="112" dur="1" fill="hold">
                                          <p:stCondLst>
                                            <p:cond delay="0"/>
                                          </p:stCondLst>
                                        </p:cTn>
                                        <p:tgtEl>
                                          <p:spTgt spid="1445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5914" grpId="0" animBg="1"/>
      <p:bldP spid="1445915" grpId="0" animBg="1"/>
      <p:bldP spid="1445916" grpId="0" animBg="1"/>
      <p:bldP spid="1445917" grpId="0" animBg="1"/>
      <p:bldP spid="1445918" grpId="0" animBg="1"/>
      <p:bldP spid="1445919" grpId="0" animBg="1"/>
      <p:bldP spid="1445920" grpId="0" animBg="1"/>
      <p:bldP spid="1445922" grpId="0" animBg="1"/>
      <p:bldP spid="1445923" grpId="0" animBg="1"/>
      <p:bldP spid="1445924" grpId="0" animBg="1"/>
      <p:bldP spid="1445925" grpId="0" animBg="1"/>
      <p:bldP spid="1445926" grpId="0" animBg="1"/>
      <p:bldP spid="1445927" grpId="0" animBg="1"/>
      <p:bldP spid="1445928" grpId="0" animBg="1"/>
      <p:bldP spid="1445929" grpId="0" animBg="1"/>
      <p:bldP spid="1445930" grpId="0" animBg="1"/>
      <p:bldP spid="1445931" grpId="0" animBg="1"/>
      <p:bldP spid="1445932" grpId="0" animBg="1"/>
      <p:bldP spid="1445933" grpId="0" animBg="1"/>
      <p:bldP spid="1445935" grpId="0"/>
      <p:bldP spid="1445936" grpId="0"/>
      <p:bldP spid="1445937" grpId="0" animBg="1"/>
      <p:bldP spid="1445940"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03" name="Text Box 3"/>
          <p:cNvSpPr txBox="1">
            <a:spLocks noChangeArrowheads="1"/>
          </p:cNvSpPr>
          <p:nvPr/>
        </p:nvSpPr>
        <p:spPr bwMode="auto">
          <a:xfrm>
            <a:off x="3094038" y="2886075"/>
            <a:ext cx="30416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3600">
                <a:solidFill>
                  <a:schemeClr val="accent2"/>
                </a:solidFill>
                <a:latin typeface="Tahoma" pitchFamily="34" charset="0"/>
                <a:ea typeface="PMingLiU" pitchFamily="18" charset="-120"/>
                <a:cs typeface="Tahoma" pitchFamily="34" charset="0"/>
              </a:rPr>
              <a:t>STP </a:t>
            </a:r>
            <a:r>
              <a:rPr lang="zh-CN" altLang="en-US" sz="3600">
                <a:solidFill>
                  <a:schemeClr val="accent2"/>
                </a:solidFill>
                <a:latin typeface="Tahoma" pitchFamily="34" charset="0"/>
                <a:ea typeface="PMingLiU" pitchFamily="18" charset="-120"/>
                <a:cs typeface="Tahoma" pitchFamily="34" charset="0"/>
              </a:rPr>
              <a:t>应用开发</a:t>
            </a:r>
            <a:endParaRPr lang="en-US" sz="3600">
              <a:solidFill>
                <a:schemeClr val="bg1"/>
              </a:solidFill>
              <a:latin typeface="Tahoma" pitchFamily="34" charset="0"/>
              <a:ea typeface="PMingLiU" pitchFamily="18" charset="-120"/>
              <a:cs typeface="Tahoma" pitchFamily="34" charset="0"/>
            </a:endParaRPr>
          </a:p>
        </p:txBody>
      </p:sp>
    </p:spTree>
    <p:extLst>
      <p:ext uri="{BB962C8B-B14F-4D97-AF65-F5344CB8AC3E}">
        <p14:creationId xmlns:p14="http://schemas.microsoft.com/office/powerpoint/2010/main" xmlns="" val="3221534352"/>
      </p:ext>
    </p:extLst>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dirty="0" smtClean="0"/>
              <a:t>STP License</a:t>
            </a:r>
          </a:p>
        </p:txBody>
      </p:sp>
      <p:sp>
        <p:nvSpPr>
          <p:cNvPr id="257027" name="Rectangle 3"/>
          <p:cNvSpPr>
            <a:spLocks noGrp="1" noChangeArrowheads="1"/>
          </p:cNvSpPr>
          <p:nvPr>
            <p:ph type="body" idx="1"/>
          </p:nvPr>
        </p:nvSpPr>
        <p:spPr/>
        <p:txBody>
          <a:bodyPr>
            <a:normAutofit/>
          </a:bodyPr>
          <a:lstStyle/>
          <a:p>
            <a:r>
              <a:rPr lang="zh-CN" altLang="en-US" sz="2000" dirty="0" smtClean="0">
                <a:ea typeface="宋体" charset="-122"/>
              </a:rPr>
              <a:t>通过</a:t>
            </a:r>
            <a:r>
              <a:rPr lang="en-US" altLang="zh-CN" sz="2000" dirty="0" err="1" smtClean="0">
                <a:ea typeface="宋体" charset="-122"/>
              </a:rPr>
              <a:t>RShell</a:t>
            </a:r>
            <a:r>
              <a:rPr lang="zh-CN" altLang="en-US" sz="2000" dirty="0" smtClean="0">
                <a:ea typeface="宋体" charset="-122"/>
              </a:rPr>
              <a:t>使能或者激活</a:t>
            </a:r>
            <a:r>
              <a:rPr lang="en-US" sz="2000" dirty="0" smtClean="0"/>
              <a:t>STP license</a:t>
            </a:r>
          </a:p>
          <a:p>
            <a:pPr lvl="1"/>
            <a:r>
              <a:rPr lang="en-US" sz="1800" dirty="0" err="1" smtClean="0">
                <a:latin typeface="+mn-lt"/>
              </a:rPr>
              <a:t>config</a:t>
            </a:r>
            <a:r>
              <a:rPr lang="en-US" sz="1800" dirty="0" smtClean="0">
                <a:latin typeface="+mn-lt"/>
              </a:rPr>
              <a:t> feature activate </a:t>
            </a:r>
            <a:r>
              <a:rPr lang="en-US" sz="1800" dirty="0" err="1" smtClean="0">
                <a:latin typeface="+mn-lt"/>
              </a:rPr>
              <a:t>stp</a:t>
            </a:r>
            <a:r>
              <a:rPr lang="en-US" sz="1800" dirty="0" smtClean="0">
                <a:latin typeface="+mn-lt"/>
              </a:rPr>
              <a:t> &lt;license key&gt; </a:t>
            </a:r>
            <a:r>
              <a:rPr lang="en-US" sz="1800" dirty="0" err="1" smtClean="0">
                <a:latin typeface="+mn-lt"/>
              </a:rPr>
              <a:t>monza</a:t>
            </a:r>
            <a:endParaRPr lang="en-US" sz="1800" dirty="0" smtClean="0">
              <a:latin typeface="+mn-lt"/>
            </a:endParaRPr>
          </a:p>
          <a:p>
            <a:pPr lvl="1"/>
            <a:r>
              <a:rPr lang="en-US" sz="1800" dirty="0" err="1" smtClean="0">
                <a:latin typeface="+mn-lt"/>
              </a:rPr>
              <a:t>config</a:t>
            </a:r>
            <a:r>
              <a:rPr lang="en-US" sz="1800" dirty="0" smtClean="0">
                <a:latin typeface="+mn-lt"/>
              </a:rPr>
              <a:t> feature enable </a:t>
            </a:r>
            <a:r>
              <a:rPr lang="en-US" sz="1800" dirty="0" err="1" smtClean="0">
                <a:latin typeface="+mn-lt"/>
              </a:rPr>
              <a:t>stp</a:t>
            </a:r>
            <a:endParaRPr lang="en-US" sz="1800" dirty="0" smtClean="0">
              <a:latin typeface="+mn-lt"/>
            </a:endParaRPr>
          </a:p>
          <a:p>
            <a:pPr lvl="1"/>
            <a:r>
              <a:rPr lang="en-US" sz="1800" dirty="0" smtClean="0">
                <a:latin typeface="+mn-lt"/>
              </a:rPr>
              <a:t>show feature </a:t>
            </a:r>
            <a:r>
              <a:rPr lang="en-US" sz="1800" dirty="0" err="1" smtClean="0">
                <a:latin typeface="+mn-lt"/>
              </a:rPr>
              <a:t>stp</a:t>
            </a:r>
            <a:endParaRPr lang="en-US" sz="1800" dirty="0" smtClean="0">
              <a:latin typeface="+mn-lt"/>
            </a:endParaRPr>
          </a:p>
          <a:p>
            <a:pPr lvl="1"/>
            <a:r>
              <a:rPr lang="en-US" sz="1800" dirty="0" smtClean="0">
                <a:latin typeface="+mn-lt"/>
              </a:rPr>
              <a:t>reboot</a:t>
            </a:r>
          </a:p>
          <a:p>
            <a:r>
              <a:rPr lang="zh-CN" altLang="en-US" sz="2000" dirty="0" smtClean="0">
                <a:ea typeface="宋体" charset="-122"/>
              </a:rPr>
              <a:t>显示</a:t>
            </a:r>
            <a:r>
              <a:rPr lang="en-US" sz="2000" dirty="0" smtClean="0"/>
              <a:t>STP</a:t>
            </a:r>
            <a:r>
              <a:rPr lang="zh-CN" altLang="en-US" sz="2000" dirty="0" smtClean="0">
                <a:ea typeface="宋体" charset="-122"/>
              </a:rPr>
              <a:t>状态</a:t>
            </a:r>
            <a:endParaRPr lang="en-US" sz="2000" dirty="0" smtClean="0"/>
          </a:p>
          <a:p>
            <a:pPr lvl="1"/>
            <a:r>
              <a:rPr lang="en-US" sz="1800" dirty="0" smtClean="0">
                <a:latin typeface="+mn-lt"/>
              </a:rPr>
              <a:t>Show feature </a:t>
            </a:r>
            <a:r>
              <a:rPr lang="en-US" sz="1800" dirty="0" err="1" smtClean="0">
                <a:latin typeface="+mn-lt"/>
              </a:rPr>
              <a:t>stp</a:t>
            </a:r>
            <a:endParaRPr lang="en-US" sz="1800" dirty="0" smtClean="0">
              <a:latin typeface="+mn-lt"/>
            </a:endParaRPr>
          </a:p>
          <a:p>
            <a:r>
              <a:rPr lang="zh-CN" altLang="en-US" sz="2000" dirty="0" smtClean="0">
                <a:ea typeface="宋体" charset="-122"/>
              </a:rPr>
              <a:t>关闭</a:t>
            </a:r>
            <a:r>
              <a:rPr lang="en-US" sz="2000" dirty="0" smtClean="0"/>
              <a:t>STP</a:t>
            </a:r>
          </a:p>
          <a:p>
            <a:pPr lvl="1"/>
            <a:r>
              <a:rPr lang="en-US" sz="1800" dirty="0" err="1" smtClean="0">
                <a:latin typeface="+mn-lt"/>
              </a:rPr>
              <a:t>config</a:t>
            </a:r>
            <a:r>
              <a:rPr lang="en-US" sz="1800" dirty="0" smtClean="0">
                <a:latin typeface="+mn-lt"/>
              </a:rPr>
              <a:t> feature disable </a:t>
            </a:r>
            <a:r>
              <a:rPr lang="en-US" sz="1800" dirty="0" err="1" smtClean="0">
                <a:latin typeface="+mn-lt"/>
              </a:rPr>
              <a:t>stp</a:t>
            </a:r>
            <a:endParaRPr lang="en-US" sz="1800" dirty="0" smtClean="0">
              <a:latin typeface="+mn-lt"/>
            </a:endParaRPr>
          </a:p>
          <a:p>
            <a:pPr lvl="1"/>
            <a:r>
              <a:rPr lang="en-US" sz="1800" dirty="0" smtClean="0">
                <a:latin typeface="+mn-lt"/>
              </a:rPr>
              <a:t>reboot</a:t>
            </a:r>
          </a:p>
          <a:p>
            <a:r>
              <a:rPr lang="zh-CN" altLang="en-US" sz="2000" dirty="0" smtClean="0">
                <a:ea typeface="宋体" charset="-122"/>
              </a:rPr>
              <a:t>删除</a:t>
            </a:r>
            <a:r>
              <a:rPr lang="en-US" sz="2000" dirty="0" smtClean="0"/>
              <a:t>STP</a:t>
            </a:r>
          </a:p>
          <a:p>
            <a:pPr lvl="1"/>
            <a:r>
              <a:rPr lang="en-US" sz="1800" dirty="0" err="1" smtClean="0">
                <a:latin typeface="+mn-lt"/>
              </a:rPr>
              <a:t>config</a:t>
            </a:r>
            <a:r>
              <a:rPr lang="en-US" sz="1800" dirty="0" smtClean="0">
                <a:latin typeface="+mn-lt"/>
              </a:rPr>
              <a:t> image default</a:t>
            </a:r>
          </a:p>
          <a:p>
            <a:r>
              <a:rPr lang="zh-CN" altLang="en-US" sz="2000" dirty="0" smtClean="0">
                <a:ea typeface="宋体" charset="-122"/>
              </a:rPr>
              <a:t>通过</a:t>
            </a:r>
            <a:r>
              <a:rPr lang="en-US" sz="2000" dirty="0" smtClean="0"/>
              <a:t>LLRP</a:t>
            </a:r>
            <a:r>
              <a:rPr lang="zh-CN" altLang="en-US" sz="2000" dirty="0" smtClean="0">
                <a:ea typeface="宋体" charset="-122"/>
              </a:rPr>
              <a:t>验证</a:t>
            </a:r>
            <a:r>
              <a:rPr lang="en-US" altLang="zh-CN" sz="2000" dirty="0" smtClean="0">
                <a:ea typeface="宋体" charset="-122"/>
              </a:rPr>
              <a:t>STP</a:t>
            </a:r>
            <a:endParaRPr lang="en-US" sz="2000" dirty="0" smtClean="0"/>
          </a:p>
          <a:p>
            <a:pPr lvl="1"/>
            <a:r>
              <a:rPr lang="en-US" sz="1800" dirty="0" smtClean="0">
                <a:latin typeface="+mn-lt"/>
              </a:rPr>
              <a:t>GET_READER_CAPABILITES -&gt; </a:t>
            </a:r>
            <a:r>
              <a:rPr lang="en-US" sz="1800" dirty="0" err="1" smtClean="0">
                <a:latin typeface="+mn-lt"/>
              </a:rPr>
              <a:t>ImpinjSTPCapabilites</a:t>
            </a:r>
            <a:endParaRPr lang="en-US" sz="1800" dirty="0" smtClean="0">
              <a:latin typeface="+mn-lt"/>
            </a:endParaRPr>
          </a:p>
        </p:txBody>
      </p:sp>
    </p:spTree>
    <p:extLst>
      <p:ext uri="{BB962C8B-B14F-4D97-AF65-F5344CB8AC3E}">
        <p14:creationId xmlns:p14="http://schemas.microsoft.com/office/powerpoint/2010/main" xmlns="" val="3588188611"/>
      </p:ext>
    </p:extLst>
  </p:cSld>
  <p:clrMapOvr>
    <a:masterClrMapping/>
  </p:clrMapOvr>
  <p:transition spd="med">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smtClean="0">
                <a:ea typeface="宋体" charset="-122"/>
              </a:rPr>
              <a:t>编码数据管理</a:t>
            </a:r>
            <a:endParaRPr lang="en-US" smtClean="0"/>
          </a:p>
        </p:txBody>
      </p:sp>
      <p:graphicFrame>
        <p:nvGraphicFramePr>
          <p:cNvPr id="247811" name="Group 3"/>
          <p:cNvGraphicFramePr>
            <a:graphicFrameLocks noGrp="1"/>
          </p:cNvGraphicFramePr>
          <p:nvPr>
            <p:ph idx="1"/>
          </p:nvPr>
        </p:nvGraphicFramePr>
        <p:xfrm>
          <a:off x="457200" y="965200"/>
          <a:ext cx="8559800" cy="1279736"/>
        </p:xfrm>
        <a:graphic>
          <a:graphicData uri="http://schemas.openxmlformats.org/drawingml/2006/table">
            <a:tbl>
              <a:tblPr/>
              <a:tblGrid>
                <a:gridCol w="2876550"/>
                <a:gridCol w="5683250"/>
              </a:tblGrid>
              <a:tr h="341120">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400" b="1" i="0" u="none" strike="noStrike" cap="none" normalizeH="0" baseline="0" smtClean="0">
                        <a:ln>
                          <a:noFill/>
                        </a:ln>
                        <a:solidFill>
                          <a:schemeClr val="bg1"/>
                        </a:solidFill>
                        <a:effectLst/>
                        <a:latin typeface="Arial" charset="0"/>
                        <a:cs typeface="Arial" charset="0"/>
                      </a:endParaRPr>
                    </a:p>
                  </a:txBody>
                  <a:tcPr marL="64008" marR="64008" marT="63902" marB="63902"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bg1"/>
                          </a:solidFill>
                          <a:effectLst/>
                          <a:latin typeface="Arial" charset="0"/>
                          <a:cs typeface="Arial" charset="0"/>
                        </a:rPr>
                        <a:t>LLRP Messages</a:t>
                      </a:r>
                    </a:p>
                  </a:txBody>
                  <a:tcPr marL="64008" marR="64008" marT="63902" marB="63902"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938405">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编码数据缓存</a:t>
                      </a:r>
                      <a:endParaRPr kumimoji="0" lang="en-US" sz="1400" b="1" i="0" u="none" strike="noStrike" cap="none" normalizeH="0" baseline="0" smtClean="0">
                        <a:ln>
                          <a:noFill/>
                        </a:ln>
                        <a:solidFill>
                          <a:schemeClr val="tx1"/>
                        </a:solidFill>
                        <a:effectLst/>
                        <a:latin typeface="Arial" charset="0"/>
                        <a:cs typeface="Arial" charset="0"/>
                      </a:endParaRPr>
                    </a:p>
                  </a:txBody>
                  <a:tcPr marL="64008" marR="64008" marT="63902" marB="63902"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400" b="0" i="0" u="none" strike="noStrike" cap="none" normalizeH="0" baseline="0" smtClean="0">
                          <a:ln>
                            <a:noFill/>
                          </a:ln>
                          <a:solidFill>
                            <a:schemeClr val="tx1"/>
                          </a:solidFill>
                          <a:effectLst/>
                          <a:latin typeface="Arial" charset="0"/>
                          <a:cs typeface="Arial" charset="0"/>
                        </a:rPr>
                        <a:t> IMPINJ_ADD_ENCODE_DATA_CACHE</a:t>
                      </a: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400" b="0" i="0" u="none" strike="noStrike" cap="none" normalizeH="0" baseline="0" smtClean="0">
                          <a:ln>
                            <a:noFill/>
                          </a:ln>
                          <a:solidFill>
                            <a:schemeClr val="tx1"/>
                          </a:solidFill>
                          <a:effectLst/>
                          <a:latin typeface="Arial" charset="0"/>
                          <a:cs typeface="Arial" charset="0"/>
                        </a:rPr>
                        <a:t> IMPINJ_DELETE_ENCODE_DATA_CACHE</a:t>
                      </a: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400" b="0" i="0" u="none" strike="noStrike" cap="none" normalizeH="0" baseline="0" smtClean="0">
                          <a:ln>
                            <a:noFill/>
                          </a:ln>
                          <a:solidFill>
                            <a:schemeClr val="tx1"/>
                          </a:solidFill>
                          <a:effectLst/>
                          <a:latin typeface="Arial" charset="0"/>
                          <a:cs typeface="Arial" charset="0"/>
                        </a:rPr>
                        <a:t> IMPINJ_GET_ENCODE_DATA_CACHES</a:t>
                      </a:r>
                    </a:p>
                  </a:txBody>
                  <a:tcPr marL="64008" marR="64008" marT="63902" marB="63902"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
        <p:nvSpPr>
          <p:cNvPr id="258062" name="Rectangle 14"/>
          <p:cNvSpPr>
            <a:spLocks noChangeArrowheads="1"/>
          </p:cNvSpPr>
          <p:nvPr/>
        </p:nvSpPr>
        <p:spPr bwMode="auto">
          <a:xfrm>
            <a:off x="457200" y="2432050"/>
            <a:ext cx="8559800" cy="374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36538" indent="-236538">
              <a:spcBef>
                <a:spcPct val="40000"/>
              </a:spcBef>
              <a:buClr>
                <a:schemeClr val="tx2"/>
              </a:buClr>
              <a:buFont typeface="Tahoma" pitchFamily="34" charset="0"/>
              <a:buChar char="•"/>
            </a:pPr>
            <a:r>
              <a:rPr lang="en-US" sz="1600" dirty="0" err="1"/>
              <a:t>ImpinjEncodeDataCache</a:t>
            </a:r>
            <a:r>
              <a:rPr lang="en-US" sz="1600" dirty="0"/>
              <a:t> </a:t>
            </a:r>
            <a:r>
              <a:rPr lang="zh-CN" altLang="en-US" sz="1600" dirty="0">
                <a:ea typeface="宋体" charset="-122"/>
              </a:rPr>
              <a:t>参数</a:t>
            </a:r>
            <a:endParaRPr lang="en-US" sz="1600" dirty="0"/>
          </a:p>
          <a:p>
            <a:pPr marL="685800" lvl="1" indent="-222250">
              <a:spcBef>
                <a:spcPct val="5000"/>
              </a:spcBef>
              <a:buClr>
                <a:schemeClr val="tx2"/>
              </a:buClr>
              <a:buFont typeface="Arial" charset="0"/>
              <a:buChar char="–"/>
            </a:pPr>
            <a:r>
              <a:rPr lang="en-US" sz="1400" dirty="0" err="1"/>
              <a:t>ImpinjEncodeDataCacheID</a:t>
            </a:r>
            <a:endParaRPr lang="en-US" sz="1400" dirty="0"/>
          </a:p>
          <a:p>
            <a:pPr marL="685800" lvl="1" indent="-222250">
              <a:spcBef>
                <a:spcPct val="5000"/>
              </a:spcBef>
              <a:buClr>
                <a:schemeClr val="tx2"/>
              </a:buClr>
              <a:buFont typeface="Arial" charset="0"/>
              <a:buChar char="–"/>
            </a:pPr>
            <a:r>
              <a:rPr lang="en-US" sz="1400" dirty="0" err="1"/>
              <a:t>ImpinjLowEncodeDataThreshold</a:t>
            </a:r>
            <a:endParaRPr lang="en-US" sz="1400" dirty="0"/>
          </a:p>
          <a:p>
            <a:pPr marL="685800" lvl="1" indent="-222250">
              <a:spcBef>
                <a:spcPct val="5000"/>
              </a:spcBef>
              <a:buClr>
                <a:schemeClr val="tx2"/>
              </a:buClr>
              <a:buFont typeface="Arial" charset="0"/>
              <a:buChar char="–"/>
            </a:pPr>
            <a:r>
              <a:rPr lang="en-US" sz="1400" dirty="0" err="1"/>
              <a:t>ImpinjEncodeDataDefaults</a:t>
            </a:r>
            <a:r>
              <a:rPr lang="en-US" sz="1400" dirty="0"/>
              <a:t> parameter</a:t>
            </a:r>
          </a:p>
          <a:p>
            <a:pPr marL="685800" lvl="1" indent="-222250">
              <a:spcBef>
                <a:spcPct val="5000"/>
              </a:spcBef>
              <a:buClr>
                <a:schemeClr val="tx2"/>
              </a:buClr>
              <a:buFont typeface="Arial" charset="0"/>
              <a:buChar char="–"/>
            </a:pPr>
            <a:endParaRPr lang="en-US" sz="1400" dirty="0"/>
          </a:p>
          <a:p>
            <a:pPr marL="236538" indent="-236538">
              <a:spcBef>
                <a:spcPct val="40000"/>
              </a:spcBef>
              <a:buClr>
                <a:schemeClr val="tx2"/>
              </a:buClr>
              <a:buFont typeface="Tahoma" pitchFamily="34" charset="0"/>
              <a:buChar char="•"/>
            </a:pPr>
            <a:r>
              <a:rPr lang="en-US" sz="1600" dirty="0" err="1"/>
              <a:t>ImpinjEncodeDataDefaults</a:t>
            </a:r>
            <a:r>
              <a:rPr lang="en-US" sz="1600" dirty="0"/>
              <a:t> </a:t>
            </a:r>
            <a:r>
              <a:rPr lang="zh-CN" altLang="en-US" sz="1600" dirty="0">
                <a:ea typeface="宋体" charset="-122"/>
              </a:rPr>
              <a:t>参数</a:t>
            </a:r>
            <a:endParaRPr lang="en-US" sz="1600" dirty="0"/>
          </a:p>
          <a:p>
            <a:pPr marL="685800" lvl="1" indent="-222250">
              <a:spcBef>
                <a:spcPct val="5000"/>
              </a:spcBef>
              <a:buClr>
                <a:schemeClr val="tx2"/>
              </a:buClr>
              <a:buFont typeface="Arial" charset="0"/>
              <a:buChar char="–"/>
            </a:pPr>
            <a:r>
              <a:rPr lang="en-US" sz="1400" dirty="0" err="1"/>
              <a:t>ImpinjEncodeDataEPCPCBits</a:t>
            </a:r>
            <a:endParaRPr lang="en-US" sz="1400" dirty="0"/>
          </a:p>
          <a:p>
            <a:pPr marL="685800" lvl="1" indent="-222250">
              <a:spcBef>
                <a:spcPct val="5000"/>
              </a:spcBef>
              <a:buClr>
                <a:schemeClr val="tx2"/>
              </a:buClr>
              <a:buFont typeface="Arial" charset="0"/>
              <a:buChar char="–"/>
            </a:pPr>
            <a:r>
              <a:rPr lang="en-US" sz="1400" dirty="0" err="1"/>
              <a:t>ImpinjEncodeDataAccessPassword</a:t>
            </a:r>
            <a:endParaRPr lang="en-US" sz="1400" dirty="0"/>
          </a:p>
          <a:p>
            <a:pPr marL="685800" lvl="1" indent="-222250">
              <a:spcBef>
                <a:spcPct val="5000"/>
              </a:spcBef>
              <a:buClr>
                <a:schemeClr val="tx2"/>
              </a:buClr>
              <a:buFont typeface="Arial" charset="0"/>
              <a:buChar char="–"/>
            </a:pPr>
            <a:r>
              <a:rPr lang="en-US" sz="1400" dirty="0" err="1"/>
              <a:t>ImpinjEncodeDataKillPassword</a:t>
            </a:r>
            <a:endParaRPr lang="en-US" sz="1400" dirty="0"/>
          </a:p>
          <a:p>
            <a:pPr marL="685800" lvl="1" indent="-222250">
              <a:spcBef>
                <a:spcPct val="5000"/>
              </a:spcBef>
              <a:buClr>
                <a:schemeClr val="tx2"/>
              </a:buClr>
              <a:buFont typeface="Arial" charset="0"/>
              <a:buChar char="–"/>
            </a:pPr>
            <a:r>
              <a:rPr lang="en-US" sz="1400" dirty="0" err="1"/>
              <a:t>ImpinjEncodeDataUserMemory</a:t>
            </a:r>
            <a:endParaRPr lang="en-US" sz="1400" dirty="0"/>
          </a:p>
          <a:p>
            <a:pPr marL="685800" lvl="1" indent="-222250">
              <a:spcBef>
                <a:spcPct val="5000"/>
              </a:spcBef>
              <a:buClr>
                <a:schemeClr val="tx2"/>
              </a:buClr>
              <a:buFont typeface="Arial" charset="0"/>
              <a:buChar char="–"/>
            </a:pPr>
            <a:r>
              <a:rPr lang="en-US" sz="1400" dirty="0" err="1"/>
              <a:t>ImpinjEncodeDataAlternativeEPC</a:t>
            </a:r>
            <a:r>
              <a:rPr lang="en-US" sz="1400" dirty="0"/>
              <a:t> (Monza 4QT)</a:t>
            </a:r>
          </a:p>
          <a:p>
            <a:pPr marL="685800" lvl="1" indent="-222250">
              <a:spcBef>
                <a:spcPct val="5000"/>
              </a:spcBef>
              <a:buClr>
                <a:schemeClr val="tx2"/>
              </a:buClr>
              <a:buFont typeface="Arial" charset="0"/>
              <a:buChar char="–"/>
            </a:pPr>
            <a:r>
              <a:rPr lang="en-US" sz="1400" dirty="0" err="1"/>
              <a:t>ImpinjEncodeDataQT</a:t>
            </a:r>
            <a:r>
              <a:rPr lang="en-US" sz="1400" dirty="0"/>
              <a:t> (Monza 4QT)</a:t>
            </a:r>
          </a:p>
          <a:p>
            <a:pPr marL="685800" lvl="1" indent="-222250">
              <a:spcBef>
                <a:spcPct val="5000"/>
              </a:spcBef>
              <a:buClr>
                <a:schemeClr val="tx2"/>
              </a:buClr>
              <a:buFont typeface="Arial" charset="0"/>
              <a:buChar char="–"/>
            </a:pPr>
            <a:r>
              <a:rPr lang="en-US" sz="1400" dirty="0" err="1"/>
              <a:t>ImpinjEncodeDataLockConfig</a:t>
            </a:r>
            <a:endParaRPr lang="en-US" sz="1400" dirty="0"/>
          </a:p>
          <a:p>
            <a:pPr marL="685800" lvl="1" indent="-222250">
              <a:spcBef>
                <a:spcPct val="5000"/>
              </a:spcBef>
              <a:buClr>
                <a:schemeClr val="tx2"/>
              </a:buClr>
              <a:buFont typeface="Arial" charset="0"/>
              <a:buChar char="–"/>
            </a:pPr>
            <a:endParaRPr lang="en-US" sz="1400" dirty="0"/>
          </a:p>
        </p:txBody>
      </p:sp>
    </p:spTree>
    <p:extLst>
      <p:ext uri="{BB962C8B-B14F-4D97-AF65-F5344CB8AC3E}">
        <p14:creationId xmlns:p14="http://schemas.microsoft.com/office/powerpoint/2010/main" xmlns="" val="30298218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p:txBody>
          <a:bodyPr/>
          <a:lstStyle/>
          <a:p>
            <a:pPr eaLnBrk="1" hangingPunct="1"/>
            <a:endParaRPr lang="en-US" smtClean="0"/>
          </a:p>
        </p:txBody>
      </p:sp>
      <p:sp>
        <p:nvSpPr>
          <p:cNvPr id="19459" name="Content Placeholder 2"/>
          <p:cNvSpPr>
            <a:spLocks noGrp="1"/>
          </p:cNvSpPr>
          <p:nvPr>
            <p:ph idx="4294967295"/>
          </p:nvPr>
        </p:nvSpPr>
        <p:spPr/>
        <p:txBody>
          <a:bodyPr/>
          <a:lstStyle/>
          <a:p>
            <a:pPr eaLnBrk="1" hangingPunct="1"/>
            <a:endParaRPr lang="en-US" smtClean="0"/>
          </a:p>
        </p:txBody>
      </p:sp>
      <p:pic>
        <p:nvPicPr>
          <p:cNvPr id="19460"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Text Box 3"/>
          <p:cNvSpPr txBox="1">
            <a:spLocks noChangeArrowheads="1"/>
          </p:cNvSpPr>
          <p:nvPr/>
        </p:nvSpPr>
        <p:spPr bwMode="auto">
          <a:xfrm>
            <a:off x="2173288" y="2838450"/>
            <a:ext cx="4822825"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4400" i="1">
                <a:solidFill>
                  <a:schemeClr val="accent2"/>
                </a:solidFill>
                <a:latin typeface="Tahoma" pitchFamily="34" charset="0"/>
                <a:cs typeface="Tahoma" pitchFamily="34" charset="0"/>
              </a:rPr>
              <a:t>RFID </a:t>
            </a:r>
            <a:r>
              <a:rPr lang="zh-CN" altLang="en-US" sz="4400" i="1">
                <a:solidFill>
                  <a:schemeClr val="accent2"/>
                </a:solidFill>
                <a:latin typeface="Tahoma" pitchFamily="34" charset="0"/>
                <a:ea typeface="宋体" charset="-122"/>
                <a:cs typeface="Tahoma" pitchFamily="34" charset="0"/>
              </a:rPr>
              <a:t>概述</a:t>
            </a:r>
            <a:r>
              <a:rPr lang="en-US" sz="4400" i="1">
                <a:solidFill>
                  <a:schemeClr val="accent2"/>
                </a:solidFill>
                <a:latin typeface="Tahoma" pitchFamily="34" charset="0"/>
                <a:cs typeface="Tahoma" pitchFamily="34" charset="0"/>
              </a:rPr>
              <a:t> &amp; </a:t>
            </a:r>
            <a:r>
              <a:rPr lang="zh-CN" altLang="en-US" sz="4400" i="1">
                <a:solidFill>
                  <a:schemeClr val="accent2"/>
                </a:solidFill>
                <a:latin typeface="Tahoma" pitchFamily="34" charset="0"/>
                <a:ea typeface="宋体" charset="-122"/>
              </a:rPr>
              <a:t>历史</a:t>
            </a:r>
            <a:endParaRPr lang="en-US" sz="4400" i="1">
              <a:solidFill>
                <a:schemeClr val="accent2"/>
              </a:solidFill>
              <a:latin typeface="Tahoma" pitchFamily="34" charset="0"/>
              <a:cs typeface="Tahoma" pitchFamily="34" charset="0"/>
            </a:endParaRPr>
          </a:p>
        </p:txBody>
      </p:sp>
      <p:sp>
        <p:nvSpPr>
          <p:cNvPr id="19462" name="Rectangle 5"/>
          <p:cNvSpPr>
            <a:spLocks noChangeArrowheads="1"/>
          </p:cNvSpPr>
          <p:nvPr/>
        </p:nvSpPr>
        <p:spPr bwMode="auto">
          <a:xfrm>
            <a:off x="2286000" y="4776788"/>
            <a:ext cx="4572000" cy="1471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685800" lvl="1" indent="-228600">
              <a:buFont typeface="Arial" charset="0"/>
              <a:buChar char="•"/>
            </a:pPr>
            <a:r>
              <a:rPr lang="en-US" sz="2800" dirty="0"/>
              <a:t>RFID</a:t>
            </a:r>
            <a:r>
              <a:rPr lang="zh-CN" altLang="en-US" sz="2800" dirty="0">
                <a:ea typeface="宋体" charset="-122"/>
              </a:rPr>
              <a:t>历史及现状</a:t>
            </a:r>
            <a:endParaRPr lang="en-US" sz="2800" dirty="0"/>
          </a:p>
          <a:p>
            <a:pPr marL="685800" lvl="1" indent="-228600">
              <a:buFont typeface="Arial" charset="0"/>
              <a:buChar char="•"/>
            </a:pPr>
            <a:r>
              <a:rPr lang="en-US" sz="2800" dirty="0"/>
              <a:t>RFID</a:t>
            </a:r>
            <a:r>
              <a:rPr lang="zh-CN" altLang="en-US" sz="2800" dirty="0">
                <a:ea typeface="宋体" charset="-122"/>
              </a:rPr>
              <a:t>生态</a:t>
            </a:r>
            <a:endParaRPr lang="en-US" sz="2800" dirty="0"/>
          </a:p>
          <a:p>
            <a:pPr marL="685800" lvl="1" indent="-228600">
              <a:buFont typeface="Arial" charset="0"/>
              <a:buChar char="•"/>
            </a:pPr>
            <a:r>
              <a:rPr lang="en-US" sz="2800" dirty="0"/>
              <a:t>RFID</a:t>
            </a:r>
            <a:r>
              <a:rPr lang="zh-CN" altLang="en-US" sz="2800" dirty="0">
                <a:ea typeface="宋体" charset="-122"/>
              </a:rPr>
              <a:t>如何工</a:t>
            </a:r>
            <a:r>
              <a:rPr lang="zh-CN" altLang="en-US" sz="2800" dirty="0" smtClean="0">
                <a:ea typeface="宋体" charset="-122"/>
              </a:rPr>
              <a:t>作</a:t>
            </a:r>
            <a:endParaRPr lang="en-US" sz="2800" dirty="0"/>
          </a:p>
        </p:txBody>
      </p:sp>
    </p:spTree>
    <p:extLst>
      <p:ext uri="{BB962C8B-B14F-4D97-AF65-F5344CB8AC3E}">
        <p14:creationId xmlns:p14="http://schemas.microsoft.com/office/powerpoint/2010/main" xmlns="" val="3036017726"/>
      </p:ext>
    </p:extLst>
  </p:cSld>
  <p:clrMapOvr>
    <a:masterClrMapping/>
  </p:clrMapOvr>
  <p:transition spd="med">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smtClean="0">
                <a:ea typeface="宋体" charset="-122"/>
              </a:rPr>
              <a:t>编码数据管理</a:t>
            </a:r>
            <a:endParaRPr lang="en-US" smtClean="0"/>
          </a:p>
        </p:txBody>
      </p:sp>
      <p:graphicFrame>
        <p:nvGraphicFramePr>
          <p:cNvPr id="248848" name="Group 16"/>
          <p:cNvGraphicFramePr>
            <a:graphicFrameLocks noGrp="1"/>
          </p:cNvGraphicFramePr>
          <p:nvPr>
            <p:ph idx="1"/>
          </p:nvPr>
        </p:nvGraphicFramePr>
        <p:xfrm>
          <a:off x="457200" y="965200"/>
          <a:ext cx="8559800" cy="682636"/>
        </p:xfrm>
        <a:graphic>
          <a:graphicData uri="http://schemas.openxmlformats.org/drawingml/2006/table">
            <a:tbl>
              <a:tblPr/>
              <a:tblGrid>
                <a:gridCol w="2876550"/>
                <a:gridCol w="5683250"/>
              </a:tblGrid>
              <a:tr h="34131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400" b="1" i="0" u="none" strike="noStrike" cap="none" normalizeH="0" baseline="0" smtClean="0">
                        <a:ln>
                          <a:noFill/>
                        </a:ln>
                        <a:solidFill>
                          <a:schemeClr val="bg1"/>
                        </a:solidFill>
                        <a:effectLst/>
                        <a:latin typeface="Arial" charset="0"/>
                        <a:cs typeface="Arial" charset="0"/>
                      </a:endParaRPr>
                    </a:p>
                  </a:txBody>
                  <a:tcPr marL="64008" marR="64008" marT="63979" marB="6397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bg1"/>
                          </a:solidFill>
                          <a:effectLst/>
                          <a:latin typeface="Arial" charset="0"/>
                          <a:cs typeface="Arial" charset="0"/>
                        </a:rPr>
                        <a:t>LLRP Messages</a:t>
                      </a:r>
                    </a:p>
                  </a:txBody>
                  <a:tcPr marL="64008" marR="64008" marT="63979" marB="6397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4131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编码数据</a:t>
                      </a:r>
                      <a:endParaRPr kumimoji="0" lang="en-US" sz="1400" b="1" i="0" u="none" strike="noStrike" cap="none" normalizeH="0" baseline="0" smtClean="0">
                        <a:ln>
                          <a:noFill/>
                        </a:ln>
                        <a:solidFill>
                          <a:schemeClr val="tx1"/>
                        </a:solidFill>
                        <a:effectLst/>
                        <a:latin typeface="Arial" charset="0"/>
                        <a:cs typeface="Arial" charset="0"/>
                      </a:endParaRPr>
                    </a:p>
                  </a:txBody>
                  <a:tcPr marL="64008" marR="64008" marT="63979" marB="6397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400" b="0" i="0" u="none" strike="noStrike" cap="none" normalizeH="0" baseline="0" smtClean="0">
                          <a:ln>
                            <a:noFill/>
                          </a:ln>
                          <a:solidFill>
                            <a:schemeClr val="tx1"/>
                          </a:solidFill>
                          <a:effectLst/>
                          <a:latin typeface="Arial" charset="0"/>
                          <a:cs typeface="Arial" charset="0"/>
                        </a:rPr>
                        <a:t> IMPINJ_ADD_ENCODE_DATA</a:t>
                      </a:r>
                    </a:p>
                  </a:txBody>
                  <a:tcPr marL="64008" marR="64008" marT="63979" marB="6397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
        <p:nvSpPr>
          <p:cNvPr id="259086" name="Rectangle 14"/>
          <p:cNvSpPr>
            <a:spLocks noChangeArrowheads="1"/>
          </p:cNvSpPr>
          <p:nvPr/>
        </p:nvSpPr>
        <p:spPr bwMode="auto">
          <a:xfrm>
            <a:off x="457200" y="1854200"/>
            <a:ext cx="8559800" cy="432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36538" indent="-236538">
              <a:spcBef>
                <a:spcPct val="40000"/>
              </a:spcBef>
              <a:buClr>
                <a:schemeClr val="tx2"/>
              </a:buClr>
              <a:buFont typeface="Tahoma" pitchFamily="34" charset="0"/>
              <a:buChar char="•"/>
            </a:pPr>
            <a:r>
              <a:rPr lang="en-US" sz="1600"/>
              <a:t>ImpinjEncodeData </a:t>
            </a:r>
            <a:r>
              <a:rPr lang="zh-CN" altLang="en-US" sz="1600">
                <a:ea typeface="宋体" charset="-122"/>
              </a:rPr>
              <a:t>参数</a:t>
            </a:r>
            <a:endParaRPr lang="en-US" sz="1600"/>
          </a:p>
          <a:p>
            <a:pPr marL="685800" lvl="1" indent="-222250">
              <a:spcBef>
                <a:spcPct val="5000"/>
              </a:spcBef>
              <a:buClr>
                <a:schemeClr val="tx2"/>
              </a:buClr>
              <a:buFont typeface="Arial" charset="0"/>
              <a:buChar char="–"/>
            </a:pPr>
            <a:r>
              <a:rPr lang="en-US" sz="1400"/>
              <a:t>EPC</a:t>
            </a:r>
          </a:p>
          <a:p>
            <a:pPr marL="685800" lvl="1" indent="-222250">
              <a:spcBef>
                <a:spcPct val="5000"/>
              </a:spcBef>
              <a:buClr>
                <a:schemeClr val="tx2"/>
              </a:buClr>
              <a:buFont typeface="Arial" charset="0"/>
              <a:buChar char="–"/>
            </a:pPr>
            <a:r>
              <a:rPr lang="en-US" sz="1400"/>
              <a:t>ImpinjEncodeDataEPCPCBits</a:t>
            </a:r>
          </a:p>
          <a:p>
            <a:pPr marL="685800" lvl="1" indent="-222250">
              <a:spcBef>
                <a:spcPct val="5000"/>
              </a:spcBef>
              <a:buClr>
                <a:schemeClr val="tx2"/>
              </a:buClr>
              <a:buFont typeface="Arial" charset="0"/>
              <a:buChar char="–"/>
            </a:pPr>
            <a:r>
              <a:rPr lang="en-US" sz="1400"/>
              <a:t>ImpinjEncodeDataAccessPassword</a:t>
            </a:r>
          </a:p>
          <a:p>
            <a:pPr marL="685800" lvl="1" indent="-222250">
              <a:spcBef>
                <a:spcPct val="5000"/>
              </a:spcBef>
              <a:buClr>
                <a:schemeClr val="tx2"/>
              </a:buClr>
              <a:buFont typeface="Arial" charset="0"/>
              <a:buChar char="–"/>
            </a:pPr>
            <a:r>
              <a:rPr lang="en-US" sz="1400"/>
              <a:t>ImpinjEncodeDataKillPassword</a:t>
            </a:r>
          </a:p>
          <a:p>
            <a:pPr marL="685800" lvl="1" indent="-222250">
              <a:spcBef>
                <a:spcPct val="5000"/>
              </a:spcBef>
              <a:buClr>
                <a:schemeClr val="tx2"/>
              </a:buClr>
              <a:buFont typeface="Arial" charset="0"/>
              <a:buChar char="–"/>
            </a:pPr>
            <a:r>
              <a:rPr lang="en-US" sz="1400"/>
              <a:t>ImpinjEncodeDataUserMemory</a:t>
            </a:r>
          </a:p>
          <a:p>
            <a:pPr marL="685800" lvl="1" indent="-222250">
              <a:spcBef>
                <a:spcPct val="5000"/>
              </a:spcBef>
              <a:buClr>
                <a:schemeClr val="tx2"/>
              </a:buClr>
              <a:buFont typeface="Arial" charset="0"/>
              <a:buChar char="–"/>
            </a:pPr>
            <a:r>
              <a:rPr lang="en-US" sz="1400"/>
              <a:t>ImpinjEncodeDataAlternativeEPC (Monza 4QT)</a:t>
            </a:r>
          </a:p>
          <a:p>
            <a:pPr marL="685800" lvl="1" indent="-222250">
              <a:spcBef>
                <a:spcPct val="5000"/>
              </a:spcBef>
              <a:buClr>
                <a:schemeClr val="tx2"/>
              </a:buClr>
              <a:buFont typeface="Arial" charset="0"/>
              <a:buChar char="–"/>
            </a:pPr>
            <a:r>
              <a:rPr lang="en-US" sz="1400"/>
              <a:t>ImpinjEncodeDataQT (Monza 4QT)</a:t>
            </a:r>
          </a:p>
          <a:p>
            <a:pPr marL="685800" lvl="1" indent="-222250">
              <a:spcBef>
                <a:spcPct val="5000"/>
              </a:spcBef>
              <a:buClr>
                <a:schemeClr val="tx2"/>
              </a:buClr>
              <a:buFont typeface="Arial" charset="0"/>
              <a:buChar char="–"/>
            </a:pPr>
            <a:r>
              <a:rPr lang="en-US" sz="1400"/>
              <a:t>ImpinjEncodeDataLockConfig</a:t>
            </a:r>
          </a:p>
          <a:p>
            <a:pPr marL="685800" lvl="1" indent="-222250">
              <a:spcBef>
                <a:spcPct val="5000"/>
              </a:spcBef>
              <a:buClr>
                <a:schemeClr val="tx2"/>
              </a:buClr>
              <a:buFont typeface="Arial" charset="0"/>
              <a:buChar char="–"/>
            </a:pPr>
            <a:endParaRPr lang="en-US" sz="1400"/>
          </a:p>
        </p:txBody>
      </p:sp>
    </p:spTree>
    <p:extLst>
      <p:ext uri="{BB962C8B-B14F-4D97-AF65-F5344CB8AC3E}">
        <p14:creationId xmlns:p14="http://schemas.microsoft.com/office/powerpoint/2010/main" xmlns="" val="1017499369"/>
      </p:ext>
    </p:extLst>
  </p:cSld>
  <p:clrMapOvr>
    <a:masterClrMapping/>
  </p:clrMapOvr>
  <p:transition spd="med">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zh-CN" altLang="en-US" smtClean="0">
                <a:ea typeface="宋体" charset="-122"/>
              </a:rPr>
              <a:t>编码数据管理</a:t>
            </a:r>
            <a:endParaRPr lang="en-US" smtClean="0"/>
          </a:p>
        </p:txBody>
      </p:sp>
      <p:sp>
        <p:nvSpPr>
          <p:cNvPr id="260099" name="Rectangle 3"/>
          <p:cNvSpPr>
            <a:spLocks noGrp="1" noChangeArrowheads="1"/>
          </p:cNvSpPr>
          <p:nvPr>
            <p:ph type="body" idx="1"/>
          </p:nvPr>
        </p:nvSpPr>
        <p:spPr/>
        <p:txBody>
          <a:bodyPr/>
          <a:lstStyle/>
          <a:p>
            <a:r>
              <a:rPr lang="en-US" sz="1600" smtClean="0"/>
              <a:t>ReaderEventNotificationData</a:t>
            </a:r>
          </a:p>
          <a:p>
            <a:r>
              <a:rPr lang="en-US" sz="1600" smtClean="0"/>
              <a:t>ImpinjLowEncodeDataThresholdEvent </a:t>
            </a:r>
            <a:r>
              <a:rPr lang="zh-CN" altLang="en-US" sz="1600" smtClean="0">
                <a:ea typeface="宋体" charset="-122"/>
              </a:rPr>
              <a:t>数据</a:t>
            </a:r>
            <a:endParaRPr lang="en-US" sz="1600" smtClean="0"/>
          </a:p>
          <a:p>
            <a:pPr lvl="1"/>
            <a:r>
              <a:rPr lang="en-US" sz="1400" smtClean="0"/>
              <a:t>EncodeDataCacheID</a:t>
            </a:r>
          </a:p>
          <a:p>
            <a:pPr lvl="1"/>
            <a:r>
              <a:rPr lang="en-US" sz="1400" smtClean="0"/>
              <a:t>Threshold</a:t>
            </a:r>
          </a:p>
          <a:p>
            <a:pPr lvl="1"/>
            <a:r>
              <a:rPr lang="en-US" sz="1400" smtClean="0"/>
              <a:t>Count</a:t>
            </a:r>
          </a:p>
        </p:txBody>
      </p:sp>
    </p:spTree>
    <p:extLst>
      <p:ext uri="{BB962C8B-B14F-4D97-AF65-F5344CB8AC3E}">
        <p14:creationId xmlns:p14="http://schemas.microsoft.com/office/powerpoint/2010/main" xmlns="" val="13975179"/>
      </p:ext>
    </p:extLst>
  </p:cSld>
  <p:clrMapOvr>
    <a:masterClrMapping/>
  </p:clrMapOvr>
  <p:transition spd="med">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zh-CN" altLang="en-US" smtClean="0">
                <a:ea typeface="宋体" charset="-122"/>
              </a:rPr>
              <a:t>编码操作触发</a:t>
            </a:r>
            <a:r>
              <a:rPr lang="en-US" smtClean="0"/>
              <a:t>- ROSpec</a:t>
            </a:r>
          </a:p>
        </p:txBody>
      </p:sp>
      <p:graphicFrame>
        <p:nvGraphicFramePr>
          <p:cNvPr id="279579" name="Group 27"/>
          <p:cNvGraphicFramePr>
            <a:graphicFrameLocks noGrp="1"/>
          </p:cNvGraphicFramePr>
          <p:nvPr>
            <p:ph idx="1"/>
          </p:nvPr>
        </p:nvGraphicFramePr>
        <p:xfrm>
          <a:off x="2382838" y="2238375"/>
          <a:ext cx="4152900" cy="1365272"/>
        </p:xfrm>
        <a:graphic>
          <a:graphicData uri="http://schemas.openxmlformats.org/drawingml/2006/table">
            <a:tbl>
              <a:tblPr/>
              <a:tblGrid>
                <a:gridCol w="2076450"/>
                <a:gridCol w="2076450"/>
              </a:tblGrid>
              <a:tr h="34131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bg1"/>
                          </a:solidFill>
                          <a:effectLst/>
                          <a:latin typeface="Arial" charset="0"/>
                          <a:ea typeface="宋体" charset="-122"/>
                          <a:cs typeface="Arial" charset="0"/>
                        </a:rPr>
                        <a:t>起始触发</a:t>
                      </a:r>
                      <a:endParaRPr kumimoji="0" lang="en-US" sz="1400" b="1" i="0" u="none" strike="noStrike" cap="none" normalizeH="0" baseline="0" smtClean="0">
                        <a:ln>
                          <a:noFill/>
                        </a:ln>
                        <a:solidFill>
                          <a:schemeClr val="bg1"/>
                        </a:solidFill>
                        <a:effectLst/>
                        <a:latin typeface="Arial" charset="0"/>
                        <a:cs typeface="Arial" charset="0"/>
                      </a:endParaRPr>
                    </a:p>
                  </a:txBody>
                  <a:tcPr marL="64008" marR="64008" marT="63979" marB="6397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bg1"/>
                          </a:solidFill>
                          <a:effectLst/>
                          <a:latin typeface="Arial" charset="0"/>
                          <a:ea typeface="宋体" charset="-122"/>
                          <a:cs typeface="Arial" charset="0"/>
                        </a:rPr>
                        <a:t>停止触发</a:t>
                      </a:r>
                      <a:endParaRPr kumimoji="0" lang="en-US" sz="1400" b="1" i="0" u="none" strike="noStrike" cap="none" normalizeH="0" baseline="0" smtClean="0">
                        <a:ln>
                          <a:noFill/>
                        </a:ln>
                        <a:solidFill>
                          <a:schemeClr val="bg1"/>
                        </a:solidFill>
                        <a:effectLst/>
                        <a:latin typeface="Arial" charset="0"/>
                        <a:cs typeface="Arial" charset="0"/>
                      </a:endParaRPr>
                    </a:p>
                  </a:txBody>
                  <a:tcPr marL="64008" marR="64008" marT="63979" marB="6397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4131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GPI</a:t>
                      </a:r>
                    </a:p>
                  </a:txBody>
                  <a:tcPr marL="64008" marR="64008" marT="63979" marB="6397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超时</a:t>
                      </a:r>
                      <a:endParaRPr kumimoji="0" lang="en-US" sz="1400" b="1" i="0" u="none" strike="noStrike" cap="none" normalizeH="0" baseline="0" smtClean="0">
                        <a:ln>
                          <a:noFill/>
                        </a:ln>
                        <a:solidFill>
                          <a:schemeClr val="tx1"/>
                        </a:solidFill>
                        <a:effectLst/>
                        <a:latin typeface="Arial" charset="0"/>
                        <a:cs typeface="Arial" charset="0"/>
                      </a:endParaRPr>
                    </a:p>
                  </a:txBody>
                  <a:tcPr marL="64008" marR="64008" marT="63979" marB="6397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4131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客户端</a:t>
                      </a:r>
                      <a:r>
                        <a:rPr kumimoji="0" lang="en-US" sz="1400" b="1" i="0" u="none" strike="noStrike" cap="none" normalizeH="0" baseline="0" smtClean="0">
                          <a:ln>
                            <a:noFill/>
                          </a:ln>
                          <a:solidFill>
                            <a:schemeClr val="tx1"/>
                          </a:solidFill>
                          <a:effectLst/>
                          <a:latin typeface="Arial" charset="0"/>
                          <a:cs typeface="Arial" charset="0"/>
                        </a:rPr>
                        <a:t> (</a:t>
                      </a:r>
                      <a:r>
                        <a:rPr kumimoji="0" lang="zh-CN" altLang="en-US" sz="1400" b="1" i="0" u="none" strike="noStrike" cap="none" normalizeH="0" baseline="0" smtClean="0">
                          <a:ln>
                            <a:noFill/>
                          </a:ln>
                          <a:solidFill>
                            <a:schemeClr val="tx1"/>
                          </a:solidFill>
                          <a:effectLst/>
                          <a:latin typeface="Arial" charset="0"/>
                          <a:ea typeface="宋体" charset="-122"/>
                          <a:cs typeface="Arial" charset="0"/>
                        </a:rPr>
                        <a:t>开始</a:t>
                      </a:r>
                      <a:r>
                        <a:rPr kumimoji="0" lang="en-US" sz="1400" b="1" i="0" u="none" strike="noStrike" cap="none" normalizeH="0" baseline="0" smtClean="0">
                          <a:ln>
                            <a:noFill/>
                          </a:ln>
                          <a:solidFill>
                            <a:schemeClr val="tx1"/>
                          </a:solidFill>
                          <a:effectLst/>
                          <a:latin typeface="Arial" charset="0"/>
                          <a:cs typeface="Arial" charset="0"/>
                        </a:rPr>
                        <a:t> ROSpec)</a:t>
                      </a:r>
                    </a:p>
                  </a:txBody>
                  <a:tcPr marL="64008" marR="64008" marT="63979" marB="6397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超时</a:t>
                      </a:r>
                      <a:endParaRPr kumimoji="0" lang="en-US" sz="1400" b="1" i="0" u="none" strike="noStrike" cap="none" normalizeH="0" baseline="0" smtClean="0">
                        <a:ln>
                          <a:noFill/>
                        </a:ln>
                        <a:solidFill>
                          <a:schemeClr val="tx1"/>
                        </a:solidFill>
                        <a:effectLst/>
                        <a:latin typeface="Arial" charset="0"/>
                        <a:cs typeface="Arial" charset="0"/>
                      </a:endParaRPr>
                    </a:p>
                  </a:txBody>
                  <a:tcPr marL="64008" marR="64008" marT="63979" marB="6397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客户端 </a:t>
                      </a:r>
                      <a:r>
                        <a:rPr kumimoji="0" lang="en-US" sz="1400" b="1" i="0" u="none" strike="noStrike" cap="none" normalizeH="0" baseline="0" smtClean="0">
                          <a:ln>
                            <a:noFill/>
                          </a:ln>
                          <a:solidFill>
                            <a:schemeClr val="tx1"/>
                          </a:solidFill>
                          <a:effectLst/>
                          <a:latin typeface="Arial" charset="0"/>
                          <a:cs typeface="Arial" charset="0"/>
                        </a:rPr>
                        <a:t>(</a:t>
                      </a:r>
                      <a:r>
                        <a:rPr kumimoji="0" lang="zh-CN" altLang="en-US" sz="1400" b="1" i="0" u="none" strike="noStrike" cap="none" normalizeH="0" baseline="0" smtClean="0">
                          <a:ln>
                            <a:noFill/>
                          </a:ln>
                          <a:solidFill>
                            <a:schemeClr val="tx1"/>
                          </a:solidFill>
                          <a:effectLst/>
                          <a:latin typeface="Arial" charset="0"/>
                          <a:ea typeface="宋体" charset="-122"/>
                          <a:cs typeface="Arial" charset="0"/>
                        </a:rPr>
                        <a:t>开始 </a:t>
                      </a:r>
                      <a:r>
                        <a:rPr kumimoji="0" lang="en-US" sz="1400" b="1" i="0" u="none" strike="noStrike" cap="none" normalizeH="0" baseline="0" smtClean="0">
                          <a:ln>
                            <a:noFill/>
                          </a:ln>
                          <a:solidFill>
                            <a:schemeClr val="tx1"/>
                          </a:solidFill>
                          <a:effectLst/>
                          <a:latin typeface="Arial" charset="0"/>
                          <a:cs typeface="Arial" charset="0"/>
                        </a:rPr>
                        <a:t>ROSpec)</a:t>
                      </a:r>
                    </a:p>
                  </a:txBody>
                  <a:tcPr marL="64008" marR="64008" marT="63979" marB="6397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客户端</a:t>
                      </a:r>
                      <a:r>
                        <a:rPr kumimoji="0" lang="en-US" sz="1400" b="1" i="0" u="none" strike="noStrike" cap="none" normalizeH="0" baseline="0" smtClean="0">
                          <a:ln>
                            <a:noFill/>
                          </a:ln>
                          <a:solidFill>
                            <a:schemeClr val="tx1"/>
                          </a:solidFill>
                          <a:effectLst/>
                          <a:latin typeface="Arial" charset="0"/>
                          <a:cs typeface="Arial" charset="0"/>
                        </a:rPr>
                        <a:t> (</a:t>
                      </a:r>
                      <a:r>
                        <a:rPr kumimoji="0" lang="zh-CN" altLang="en-US" sz="1400" b="1" i="0" u="none" strike="noStrike" cap="none" normalizeH="0" baseline="0" smtClean="0">
                          <a:ln>
                            <a:noFill/>
                          </a:ln>
                          <a:solidFill>
                            <a:schemeClr val="tx1"/>
                          </a:solidFill>
                          <a:effectLst/>
                          <a:latin typeface="Arial" charset="0"/>
                          <a:ea typeface="宋体" charset="-122"/>
                          <a:cs typeface="Arial" charset="0"/>
                        </a:rPr>
                        <a:t>停止</a:t>
                      </a:r>
                      <a:r>
                        <a:rPr kumimoji="0" lang="en-US" sz="1400" b="1" i="0" u="none" strike="noStrike" cap="none" normalizeH="0" baseline="0" smtClean="0">
                          <a:ln>
                            <a:noFill/>
                          </a:ln>
                          <a:solidFill>
                            <a:schemeClr val="tx1"/>
                          </a:solidFill>
                          <a:effectLst/>
                          <a:latin typeface="Arial" charset="0"/>
                          <a:cs typeface="Arial" charset="0"/>
                        </a:rPr>
                        <a:t> ROSpec)</a:t>
                      </a:r>
                    </a:p>
                  </a:txBody>
                  <a:tcPr marL="64008" marR="64008" marT="63979" marB="6397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Tree>
    <p:extLst>
      <p:ext uri="{BB962C8B-B14F-4D97-AF65-F5344CB8AC3E}">
        <p14:creationId xmlns:p14="http://schemas.microsoft.com/office/powerpoint/2010/main" xmlns="" val="785702924"/>
      </p:ext>
    </p:extLst>
  </p:cSld>
  <p:clrMapOvr>
    <a:masterClrMapping/>
  </p:clrMapOvr>
  <p:transition spd="med">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zh-CN" altLang="en-US" smtClean="0">
                <a:ea typeface="宋体" charset="-122"/>
              </a:rPr>
              <a:t>编码操作</a:t>
            </a:r>
            <a:endParaRPr lang="en-US" smtClean="0"/>
          </a:p>
        </p:txBody>
      </p:sp>
      <p:sp>
        <p:nvSpPr>
          <p:cNvPr id="262147" name="Rectangle 3"/>
          <p:cNvSpPr>
            <a:spLocks noGrp="1" noChangeArrowheads="1"/>
          </p:cNvSpPr>
          <p:nvPr>
            <p:ph type="body" idx="1"/>
          </p:nvPr>
        </p:nvSpPr>
        <p:spPr/>
        <p:txBody>
          <a:bodyPr/>
          <a:lstStyle/>
          <a:p>
            <a:r>
              <a:rPr lang="en-US" sz="1600" smtClean="0"/>
              <a:t>ImpinjEncodeOpSec </a:t>
            </a:r>
            <a:r>
              <a:rPr lang="zh-CN" altLang="en-US" sz="1600" smtClean="0">
                <a:ea typeface="宋体" charset="-122"/>
              </a:rPr>
              <a:t>参数</a:t>
            </a:r>
            <a:endParaRPr lang="en-US" sz="1600" smtClean="0"/>
          </a:p>
          <a:p>
            <a:pPr lvl="1"/>
            <a:r>
              <a:rPr lang="en-US" sz="1400" smtClean="0"/>
              <a:t>OpSpecID</a:t>
            </a:r>
          </a:p>
          <a:p>
            <a:pPr lvl="1"/>
            <a:r>
              <a:rPr lang="en-US" sz="1400" smtClean="0"/>
              <a:t>Access Password</a:t>
            </a:r>
          </a:p>
          <a:p>
            <a:pPr lvl="1"/>
            <a:r>
              <a:rPr lang="en-US" sz="1400" smtClean="0"/>
              <a:t>TagIC</a:t>
            </a:r>
          </a:p>
          <a:p>
            <a:pPr lvl="1"/>
            <a:r>
              <a:rPr lang="en-US" sz="1400" smtClean="0"/>
              <a:t>EncodeDataCacheID</a:t>
            </a:r>
          </a:p>
          <a:p>
            <a:pPr lvl="1"/>
            <a:r>
              <a:rPr lang="en-US" sz="1400" smtClean="0"/>
              <a:t>Mode</a:t>
            </a:r>
          </a:p>
          <a:p>
            <a:pPr lvl="1"/>
            <a:r>
              <a:rPr lang="en-US" sz="1400" smtClean="0"/>
              <a:t>EncodeCount		(</a:t>
            </a:r>
            <a:r>
              <a:rPr lang="zh-CN" altLang="en-US" sz="1400" smtClean="0">
                <a:ea typeface="宋体" charset="-122"/>
              </a:rPr>
              <a:t>最多</a:t>
            </a:r>
            <a:r>
              <a:rPr lang="en-US" sz="1400" smtClean="0"/>
              <a:t>500</a:t>
            </a:r>
            <a:r>
              <a:rPr lang="zh-CN" altLang="en-US" sz="1400" smtClean="0">
                <a:ea typeface="宋体" charset="-122"/>
              </a:rPr>
              <a:t>个</a:t>
            </a:r>
            <a:r>
              <a:rPr lang="en-US" sz="1400" smtClean="0"/>
              <a:t>)</a:t>
            </a:r>
          </a:p>
          <a:p>
            <a:pPr lvl="1"/>
            <a:r>
              <a:rPr lang="en-US" sz="1400" smtClean="0"/>
              <a:t>EncodeReportCount</a:t>
            </a:r>
          </a:p>
          <a:p>
            <a:pPr lvl="1"/>
            <a:r>
              <a:rPr lang="en-US" sz="1400" smtClean="0"/>
              <a:t>TagsInViewCount	(</a:t>
            </a:r>
            <a:r>
              <a:rPr lang="zh-CN" altLang="en-US" sz="1400" smtClean="0">
                <a:ea typeface="宋体" charset="-122"/>
              </a:rPr>
              <a:t>只支持连续模式</a:t>
            </a:r>
            <a:r>
              <a:rPr lang="en-US" sz="1400" smtClean="0"/>
              <a:t>)</a:t>
            </a:r>
          </a:p>
          <a:p>
            <a:pPr lvl="1"/>
            <a:r>
              <a:rPr lang="en-US" sz="1400" smtClean="0"/>
              <a:t>TagInViewTimeout	(</a:t>
            </a:r>
            <a:r>
              <a:rPr lang="zh-CN" altLang="en-US" sz="1400" smtClean="0">
                <a:ea typeface="宋体" charset="-122"/>
              </a:rPr>
              <a:t>只支持连续模式</a:t>
            </a:r>
            <a:r>
              <a:rPr lang="en-US" sz="1400" smtClean="0"/>
              <a:t>)</a:t>
            </a:r>
          </a:p>
          <a:p>
            <a:pPr lvl="1"/>
            <a:r>
              <a:rPr lang="en-US" sz="1400" smtClean="0"/>
              <a:t>ImpinjOpSpecGPOPulse</a:t>
            </a:r>
          </a:p>
          <a:p>
            <a:pPr lvl="1"/>
            <a:endParaRPr lang="en-US" sz="1400" smtClean="0"/>
          </a:p>
          <a:p>
            <a:pPr lvl="1"/>
            <a:endParaRPr lang="en-US" sz="1400" smtClean="0"/>
          </a:p>
          <a:p>
            <a:r>
              <a:rPr lang="en-US" sz="1600" smtClean="0"/>
              <a:t>ImpinjOpSpecGPOPulse </a:t>
            </a:r>
            <a:r>
              <a:rPr lang="zh-CN" altLang="en-US" sz="1600" smtClean="0">
                <a:ea typeface="宋体" charset="-122"/>
              </a:rPr>
              <a:t>参数</a:t>
            </a:r>
            <a:endParaRPr lang="en-US" sz="1600" smtClean="0"/>
          </a:p>
          <a:p>
            <a:pPr lvl="1"/>
            <a:endParaRPr lang="en-US" sz="1400" smtClean="0"/>
          </a:p>
        </p:txBody>
      </p:sp>
    </p:spTree>
    <p:extLst>
      <p:ext uri="{BB962C8B-B14F-4D97-AF65-F5344CB8AC3E}">
        <p14:creationId xmlns:p14="http://schemas.microsoft.com/office/powerpoint/2010/main" xmlns="" val="1037852980"/>
      </p:ext>
    </p:extLst>
  </p:cSld>
  <p:clrMapOvr>
    <a:masterClrMapping/>
  </p:clrMapOvr>
  <p:transition spd="med">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zh-CN" altLang="en-US" smtClean="0">
                <a:ea typeface="宋体" charset="-122"/>
              </a:rPr>
              <a:t>编码操作结果</a:t>
            </a:r>
            <a:endParaRPr lang="en-US" smtClean="0"/>
          </a:p>
        </p:txBody>
      </p:sp>
      <p:sp>
        <p:nvSpPr>
          <p:cNvPr id="263171" name="Rectangle 3"/>
          <p:cNvSpPr>
            <a:spLocks noGrp="1" noChangeArrowheads="1"/>
          </p:cNvSpPr>
          <p:nvPr>
            <p:ph type="body" idx="1"/>
          </p:nvPr>
        </p:nvSpPr>
        <p:spPr/>
        <p:txBody>
          <a:bodyPr/>
          <a:lstStyle/>
          <a:p>
            <a:r>
              <a:rPr lang="en-US" sz="1600" smtClean="0"/>
              <a:t>ImpinjEncodeReportData </a:t>
            </a:r>
            <a:r>
              <a:rPr lang="zh-CN" altLang="en-US" sz="1600" smtClean="0">
                <a:ea typeface="宋体" charset="-122"/>
              </a:rPr>
              <a:t>参数</a:t>
            </a:r>
            <a:endParaRPr lang="en-US" sz="1600" smtClean="0"/>
          </a:p>
          <a:p>
            <a:pPr lvl="1"/>
            <a:r>
              <a:rPr lang="en-US" sz="1400" smtClean="0"/>
              <a:t>AccessSpecID</a:t>
            </a:r>
          </a:p>
          <a:p>
            <a:pPr lvl="1"/>
            <a:r>
              <a:rPr lang="en-US" sz="1400" smtClean="0"/>
              <a:t>ImpinjEncodeOpSpecResult</a:t>
            </a:r>
          </a:p>
          <a:p>
            <a:pPr lvl="1"/>
            <a:r>
              <a:rPr lang="en-US" sz="1400" smtClean="0"/>
              <a:t>ImpinjEncodeDataResult </a:t>
            </a:r>
            <a:r>
              <a:rPr lang="zh-CN" altLang="en-US" sz="1400" smtClean="0">
                <a:ea typeface="宋体" charset="-122"/>
              </a:rPr>
              <a:t>表</a:t>
            </a:r>
            <a:endParaRPr lang="en-US" sz="1400" smtClean="0"/>
          </a:p>
          <a:p>
            <a:endParaRPr lang="en-US" sz="1600" smtClean="0"/>
          </a:p>
          <a:p>
            <a:r>
              <a:rPr lang="en-US" sz="1600" smtClean="0"/>
              <a:t>ImpinjEncodeOpSpecResult</a:t>
            </a:r>
          </a:p>
          <a:p>
            <a:pPr lvl="1"/>
            <a:r>
              <a:rPr lang="en-US" sz="1400" smtClean="0"/>
              <a:t>Result</a:t>
            </a:r>
          </a:p>
          <a:p>
            <a:pPr lvl="1"/>
            <a:r>
              <a:rPr lang="en-US" sz="1400" smtClean="0"/>
              <a:t>OpSpecID</a:t>
            </a:r>
          </a:p>
          <a:p>
            <a:pPr lvl="1"/>
            <a:r>
              <a:rPr lang="en-US" sz="1400" smtClean="0"/>
              <a:t>ElaspedTime</a:t>
            </a:r>
          </a:p>
          <a:p>
            <a:pPr lvl="1"/>
            <a:r>
              <a:rPr lang="en-US" sz="1400" smtClean="0"/>
              <a:t>AttemptedCount</a:t>
            </a:r>
          </a:p>
          <a:p>
            <a:pPr lvl="1"/>
            <a:r>
              <a:rPr lang="en-US" sz="1400" smtClean="0"/>
              <a:t>SuccessCount</a:t>
            </a:r>
          </a:p>
          <a:p>
            <a:endParaRPr lang="en-US" sz="1600" smtClean="0"/>
          </a:p>
          <a:p>
            <a:r>
              <a:rPr lang="en-US" sz="1600" smtClean="0"/>
              <a:t>ImpinjEncodeDataResult</a:t>
            </a:r>
          </a:p>
          <a:p>
            <a:pPr lvl="1"/>
            <a:r>
              <a:rPr lang="en-US" sz="1400" smtClean="0"/>
              <a:t>Result</a:t>
            </a:r>
          </a:p>
          <a:p>
            <a:pPr lvl="1"/>
            <a:r>
              <a:rPr lang="en-US" sz="1400" smtClean="0"/>
              <a:t>EPCData</a:t>
            </a:r>
          </a:p>
          <a:p>
            <a:pPr lvl="1"/>
            <a:r>
              <a:rPr lang="en-US" sz="1400" smtClean="0"/>
              <a:t>ImpinjEncodeDataDetailedResult</a:t>
            </a:r>
          </a:p>
        </p:txBody>
      </p:sp>
    </p:spTree>
    <p:extLst>
      <p:ext uri="{BB962C8B-B14F-4D97-AF65-F5344CB8AC3E}">
        <p14:creationId xmlns:p14="http://schemas.microsoft.com/office/powerpoint/2010/main" xmlns="" val="569522158"/>
      </p:ext>
    </p:extLst>
  </p:cSld>
  <p:clrMapOvr>
    <a:masterClrMapping/>
  </p:clrMapOvr>
  <p:transition spd="med">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zh-CN" altLang="en-US" smtClean="0">
                <a:ea typeface="宋体" charset="-122"/>
              </a:rPr>
              <a:t>编码操作结果</a:t>
            </a:r>
            <a:endParaRPr lang="en-US" smtClean="0"/>
          </a:p>
        </p:txBody>
      </p:sp>
      <p:sp>
        <p:nvSpPr>
          <p:cNvPr id="264195" name="Rectangle 3"/>
          <p:cNvSpPr>
            <a:spLocks noGrp="1" noChangeArrowheads="1"/>
          </p:cNvSpPr>
          <p:nvPr>
            <p:ph type="body" idx="1"/>
          </p:nvPr>
        </p:nvSpPr>
        <p:spPr/>
        <p:txBody>
          <a:bodyPr/>
          <a:lstStyle/>
          <a:p>
            <a:r>
              <a:rPr lang="en-US" sz="1600" smtClean="0"/>
              <a:t>ImpinjEncodeDataDetailedResult</a:t>
            </a:r>
          </a:p>
          <a:p>
            <a:pPr lvl="1"/>
            <a:r>
              <a:rPr lang="en-US" sz="1400" smtClean="0"/>
              <a:t>EncodeEPCResult</a:t>
            </a:r>
          </a:p>
          <a:p>
            <a:pPr lvl="1"/>
            <a:r>
              <a:rPr lang="en-US" sz="1400" smtClean="0"/>
              <a:t>EncodeAccessPasswordResult</a:t>
            </a:r>
          </a:p>
          <a:p>
            <a:pPr lvl="1"/>
            <a:r>
              <a:rPr lang="en-US" sz="1400" smtClean="0"/>
              <a:t>EncodeKillPasswordResult</a:t>
            </a:r>
          </a:p>
          <a:p>
            <a:pPr lvl="1"/>
            <a:r>
              <a:rPr lang="en-US" sz="1400" smtClean="0"/>
              <a:t>EncodeUserMemoryResult</a:t>
            </a:r>
          </a:p>
          <a:p>
            <a:pPr lvl="1"/>
            <a:r>
              <a:rPr lang="en-US" sz="1400" smtClean="0"/>
              <a:t>EncodeAlternativeEPCResult</a:t>
            </a:r>
          </a:p>
          <a:p>
            <a:pPr lvl="1"/>
            <a:r>
              <a:rPr lang="en-US" sz="1400" smtClean="0"/>
              <a:t>EncodeQTConfigResult</a:t>
            </a:r>
          </a:p>
          <a:p>
            <a:pPr lvl="1"/>
            <a:r>
              <a:rPr lang="en-US" sz="1400" smtClean="0"/>
              <a:t>EncodeLockConfigResult</a:t>
            </a:r>
          </a:p>
          <a:p>
            <a:pPr lvl="1"/>
            <a:endParaRPr lang="en-US" sz="1400" smtClean="0"/>
          </a:p>
        </p:txBody>
      </p:sp>
    </p:spTree>
    <p:extLst>
      <p:ext uri="{BB962C8B-B14F-4D97-AF65-F5344CB8AC3E}">
        <p14:creationId xmlns:p14="http://schemas.microsoft.com/office/powerpoint/2010/main" xmlns="" val="4246787162"/>
      </p:ext>
    </p:extLst>
  </p:cSld>
  <p:clrMapOvr>
    <a:masterClrMapping/>
  </p:clrMapOvr>
  <p:transition spd="med">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mtClean="0">
                <a:ea typeface="宋体" charset="-122"/>
              </a:rPr>
              <a:t>编码和设置</a:t>
            </a:r>
            <a:r>
              <a:rPr lang="en-US" altLang="zh-CN" smtClean="0">
                <a:ea typeface="宋体" charset="-122"/>
              </a:rPr>
              <a:t>GPO</a:t>
            </a:r>
            <a:endParaRPr lang="en-US" smtClean="0"/>
          </a:p>
        </p:txBody>
      </p:sp>
      <p:sp>
        <p:nvSpPr>
          <p:cNvPr id="265219" name="Rectangle 3"/>
          <p:cNvSpPr>
            <a:spLocks noGrp="1" noChangeArrowheads="1"/>
          </p:cNvSpPr>
          <p:nvPr>
            <p:ph type="body" sz="half" idx="1"/>
          </p:nvPr>
        </p:nvSpPr>
        <p:spPr>
          <a:xfrm>
            <a:off x="457200" y="1101725"/>
            <a:ext cx="8301038" cy="2327275"/>
          </a:xfrm>
        </p:spPr>
        <p:txBody>
          <a:bodyPr/>
          <a:lstStyle/>
          <a:p>
            <a:r>
              <a:rPr lang="en-US" sz="2000" smtClean="0"/>
              <a:t>ImpinjOpSpecGPOPulse </a:t>
            </a:r>
            <a:r>
              <a:rPr lang="zh-CN" altLang="en-US" sz="2000" smtClean="0">
                <a:ea typeface="宋体" charset="-122"/>
              </a:rPr>
              <a:t>参数</a:t>
            </a:r>
            <a:endParaRPr lang="en-US" sz="2000" smtClean="0"/>
          </a:p>
          <a:p>
            <a:pPr lvl="1"/>
            <a:r>
              <a:rPr lang="en-US" sz="1800" smtClean="0"/>
              <a:t>OpSpec</a:t>
            </a:r>
          </a:p>
          <a:p>
            <a:pPr lvl="1"/>
            <a:r>
              <a:rPr lang="en-US" sz="1800" smtClean="0"/>
              <a:t>GPOPortNumber</a:t>
            </a:r>
          </a:p>
          <a:p>
            <a:pPr lvl="1"/>
            <a:r>
              <a:rPr lang="en-US" sz="1800" smtClean="0"/>
              <a:t>GPOData (</a:t>
            </a:r>
            <a:r>
              <a:rPr lang="zh-CN" altLang="en-US" sz="1800" smtClean="0">
                <a:ea typeface="宋体" charset="-122"/>
              </a:rPr>
              <a:t>高或者低</a:t>
            </a:r>
            <a:r>
              <a:rPr lang="en-US" sz="1800" smtClean="0"/>
              <a:t>)</a:t>
            </a:r>
          </a:p>
          <a:p>
            <a:pPr lvl="1"/>
            <a:r>
              <a:rPr lang="en-US" sz="1800" smtClean="0"/>
              <a:t>GPOPulseDurationMSec</a:t>
            </a:r>
          </a:p>
        </p:txBody>
      </p:sp>
      <p:graphicFrame>
        <p:nvGraphicFramePr>
          <p:cNvPr id="250920" name="Group 40"/>
          <p:cNvGraphicFramePr>
            <a:graphicFrameLocks noGrp="1"/>
          </p:cNvGraphicFramePr>
          <p:nvPr>
            <p:ph sz="half" idx="2"/>
          </p:nvPr>
        </p:nvGraphicFramePr>
        <p:xfrm>
          <a:off x="769938" y="3278188"/>
          <a:ext cx="7632700" cy="2389254"/>
        </p:xfrm>
        <a:graphic>
          <a:graphicData uri="http://schemas.openxmlformats.org/drawingml/2006/table">
            <a:tbl>
              <a:tblPr/>
              <a:tblGrid>
                <a:gridCol w="1689100"/>
                <a:gridCol w="5943600"/>
              </a:tblGrid>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bg1"/>
                          </a:solidFill>
                          <a:effectLst/>
                          <a:latin typeface="Arial" charset="0"/>
                          <a:cs typeface="Arial" charset="0"/>
                        </a:rPr>
                        <a:t>OpSpecAction</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bg1"/>
                          </a:solidFill>
                          <a:effectLst/>
                          <a:latin typeface="Arial" charset="0"/>
                          <a:cs typeface="Arial" charset="0"/>
                        </a:rPr>
                        <a:t>Description</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1</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当编码循环开始时执行</a:t>
                      </a:r>
                      <a:r>
                        <a:rPr kumimoji="0" lang="en-US" sz="1400" b="1" i="0" u="none" strike="noStrike" cap="none" normalizeH="0" baseline="0" smtClean="0">
                          <a:ln>
                            <a:noFill/>
                          </a:ln>
                          <a:solidFill>
                            <a:schemeClr val="tx1"/>
                          </a:solidFill>
                          <a:effectLst/>
                          <a:latin typeface="Arial" charset="0"/>
                          <a:cs typeface="Arial" charset="0"/>
                        </a:rPr>
                        <a:t>EncodeOpSpec</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2</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当编码循环结束后执行</a:t>
                      </a:r>
                      <a:r>
                        <a:rPr kumimoji="0" lang="en-US" sz="1400" b="1" i="0" u="none" strike="noStrike" cap="none" normalizeH="0" baseline="0" smtClean="0">
                          <a:ln>
                            <a:noFill/>
                          </a:ln>
                          <a:solidFill>
                            <a:schemeClr val="tx1"/>
                          </a:solidFill>
                          <a:effectLst/>
                          <a:latin typeface="Arial" charset="0"/>
                          <a:cs typeface="Arial" charset="0"/>
                        </a:rPr>
                        <a:t>EncodeOpSpec</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noFill/>
                  </a:tcPr>
                </a:tc>
              </a:tr>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3</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当编码循环成功后执行</a:t>
                      </a:r>
                      <a:r>
                        <a:rPr kumimoji="0" lang="en-US" sz="1400" b="1" i="0" u="none" strike="noStrike" cap="none" normalizeH="0" baseline="0" smtClean="0">
                          <a:ln>
                            <a:noFill/>
                          </a:ln>
                          <a:solidFill>
                            <a:schemeClr val="tx1"/>
                          </a:solidFill>
                          <a:effectLst/>
                          <a:latin typeface="Arial" charset="0"/>
                          <a:cs typeface="Arial" charset="0"/>
                        </a:rPr>
                        <a:t>EncodeOpSpec</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4</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当编码循环不成功时执行</a:t>
                      </a:r>
                      <a:r>
                        <a:rPr kumimoji="0" lang="en-US" sz="1400" b="1" i="0" u="none" strike="noStrike" cap="none" normalizeH="0" baseline="0" smtClean="0">
                          <a:ln>
                            <a:noFill/>
                          </a:ln>
                          <a:solidFill>
                            <a:schemeClr val="tx1"/>
                          </a:solidFill>
                          <a:effectLst/>
                          <a:latin typeface="Arial" charset="0"/>
                          <a:cs typeface="Arial" charset="0"/>
                        </a:rPr>
                        <a:t>EncodeOpSpec</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5</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单个编码成功后执行</a:t>
                      </a:r>
                      <a:r>
                        <a:rPr kumimoji="0" lang="en-US" sz="1400" b="1" i="0" u="none" strike="noStrike" cap="none" normalizeH="0" baseline="0" smtClean="0">
                          <a:ln>
                            <a:noFill/>
                          </a:ln>
                          <a:solidFill>
                            <a:schemeClr val="tx1"/>
                          </a:solidFill>
                          <a:effectLst/>
                          <a:latin typeface="Arial" charset="0"/>
                          <a:cs typeface="Arial" charset="0"/>
                        </a:rPr>
                        <a:t>(</a:t>
                      </a:r>
                      <a:r>
                        <a:rPr kumimoji="0" lang="zh-CN" altLang="en-US" sz="1400" b="1" i="0" u="none" strike="noStrike" cap="none" normalizeH="0" baseline="0" smtClean="0">
                          <a:ln>
                            <a:noFill/>
                          </a:ln>
                          <a:solidFill>
                            <a:schemeClr val="tx1"/>
                          </a:solidFill>
                          <a:effectLst/>
                          <a:latin typeface="Arial" charset="0"/>
                          <a:ea typeface="宋体" charset="-122"/>
                          <a:cs typeface="Arial" charset="0"/>
                        </a:rPr>
                        <a:t>顺序编码</a:t>
                      </a:r>
                      <a:r>
                        <a:rPr kumimoji="0" lang="en-US" sz="1400" b="1" i="0" u="none" strike="noStrike" cap="none" normalizeH="0" baseline="0" smtClean="0">
                          <a:ln>
                            <a:noFill/>
                          </a:ln>
                          <a:solidFill>
                            <a:schemeClr val="tx1"/>
                          </a:solidFill>
                          <a:effectLst/>
                          <a:latin typeface="Arial" charset="0"/>
                          <a:cs typeface="Arial" charset="0"/>
                        </a:rPr>
                        <a:t>)</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2">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400" b="1" i="0" u="none" strike="noStrike" cap="none" normalizeH="0" baseline="0" smtClean="0">
                          <a:ln>
                            <a:noFill/>
                          </a:ln>
                          <a:solidFill>
                            <a:schemeClr val="tx1"/>
                          </a:solidFill>
                          <a:effectLst/>
                          <a:latin typeface="Arial" charset="0"/>
                          <a:cs typeface="Arial" charset="0"/>
                        </a:rPr>
                        <a:t>6</a:t>
                      </a:r>
                    </a:p>
                  </a:txBody>
                  <a:tcPr marL="64008" marR="64008" marT="63981" marB="63981"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400" b="1" i="0" u="none" strike="noStrike" cap="none" normalizeH="0" baseline="0" smtClean="0">
                          <a:ln>
                            <a:noFill/>
                          </a:ln>
                          <a:solidFill>
                            <a:schemeClr val="tx1"/>
                          </a:solidFill>
                          <a:effectLst/>
                          <a:latin typeface="Arial" charset="0"/>
                          <a:ea typeface="宋体" charset="-122"/>
                          <a:cs typeface="Arial" charset="0"/>
                        </a:rPr>
                        <a:t>单个编码失败后执行</a:t>
                      </a:r>
                      <a:r>
                        <a:rPr kumimoji="0" lang="en-US" sz="1400" b="1" i="0" u="none" strike="noStrike" cap="none" normalizeH="0" baseline="0" smtClean="0">
                          <a:ln>
                            <a:noFill/>
                          </a:ln>
                          <a:solidFill>
                            <a:schemeClr val="tx1"/>
                          </a:solidFill>
                          <a:effectLst/>
                          <a:latin typeface="Arial" charset="0"/>
                          <a:cs typeface="Arial" charset="0"/>
                        </a:rPr>
                        <a:t>(</a:t>
                      </a:r>
                      <a:r>
                        <a:rPr kumimoji="0" lang="zh-CN" altLang="en-US" sz="1400" b="1" i="0" u="none" strike="noStrike" cap="none" normalizeH="0" baseline="0" smtClean="0">
                          <a:ln>
                            <a:noFill/>
                          </a:ln>
                          <a:solidFill>
                            <a:schemeClr val="tx1"/>
                          </a:solidFill>
                          <a:effectLst/>
                          <a:latin typeface="Arial" charset="0"/>
                          <a:ea typeface="宋体" charset="-122"/>
                          <a:cs typeface="Arial" charset="0"/>
                        </a:rPr>
                        <a:t>顺序编码</a:t>
                      </a:r>
                      <a:r>
                        <a:rPr kumimoji="0" lang="en-US" sz="1400" b="1" i="0" u="none" strike="noStrike" cap="none" normalizeH="0" baseline="0" smtClean="0">
                          <a:ln>
                            <a:noFill/>
                          </a:ln>
                          <a:solidFill>
                            <a:schemeClr val="tx1"/>
                          </a:solidFill>
                          <a:effectLst/>
                          <a:latin typeface="Arial" charset="0"/>
                          <a:cs typeface="Arial" charset="0"/>
                        </a:rPr>
                        <a:t>)</a:t>
                      </a:r>
                    </a:p>
                  </a:txBody>
                  <a:tcPr marL="64008" marR="64008" marT="63981" marB="6398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Tree>
    <p:extLst>
      <p:ext uri="{BB962C8B-B14F-4D97-AF65-F5344CB8AC3E}">
        <p14:creationId xmlns:p14="http://schemas.microsoft.com/office/powerpoint/2010/main" xmlns="" val="3183963742"/>
      </p:ext>
    </p:extLst>
  </p:cSld>
  <p:clrMapOvr>
    <a:masterClrMapping/>
  </p:clrMapOvr>
  <p:transition spd="med"/>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4"/>
          <p:cNvSpPr>
            <a:spLocks noGrp="1" noChangeArrowheads="1"/>
          </p:cNvSpPr>
          <p:nvPr>
            <p:ph type="title"/>
          </p:nvPr>
        </p:nvSpPr>
        <p:spPr/>
        <p:txBody>
          <a:bodyPr/>
          <a:lstStyle/>
          <a:p>
            <a:r>
              <a:rPr lang="zh-CN" altLang="en-US" smtClean="0">
                <a:ea typeface="宋体" charset="-122"/>
              </a:rPr>
              <a:t>推荐参数设置</a:t>
            </a:r>
            <a:endParaRPr lang="en-US" smtClean="0"/>
          </a:p>
        </p:txBody>
      </p:sp>
      <p:graphicFrame>
        <p:nvGraphicFramePr>
          <p:cNvPr id="249358" name="Group 526"/>
          <p:cNvGraphicFramePr>
            <a:graphicFrameLocks noGrp="1"/>
          </p:cNvGraphicFramePr>
          <p:nvPr>
            <p:ph idx="1"/>
          </p:nvPr>
        </p:nvGraphicFramePr>
        <p:xfrm>
          <a:off x="457200" y="965200"/>
          <a:ext cx="8558213" cy="4664071"/>
        </p:xfrm>
        <a:graphic>
          <a:graphicData uri="http://schemas.openxmlformats.org/drawingml/2006/table">
            <a:tbl>
              <a:tblPr/>
              <a:tblGrid>
                <a:gridCol w="2847975"/>
                <a:gridCol w="1903413"/>
                <a:gridCol w="1903412"/>
                <a:gridCol w="1903413"/>
              </a:tblGrid>
              <a:tr h="274357">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200" b="1" i="0" u="none" strike="noStrike" cap="none" normalizeH="0" baseline="0" smtClean="0">
                        <a:ln>
                          <a:noFill/>
                        </a:ln>
                        <a:solidFill>
                          <a:schemeClr val="bg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bg1"/>
                          </a:solidFill>
                          <a:effectLst/>
                          <a:latin typeface="Arial" charset="0"/>
                          <a:cs typeface="Arial" charset="0"/>
                        </a:rPr>
                        <a:t>Inline Batch</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bg1"/>
                          </a:solidFill>
                          <a:effectLst/>
                          <a:latin typeface="Arial" charset="0"/>
                          <a:cs typeface="Arial" charset="0"/>
                        </a:rPr>
                        <a:t>Inline Continuous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bg1"/>
                          </a:solidFill>
                          <a:effectLst/>
                          <a:latin typeface="Arial" charset="0"/>
                          <a:cs typeface="Arial" charset="0"/>
                        </a:rPr>
                        <a:t>Bulk</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读写器模式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Max Throughput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Max Throughput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Autoset DRM</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盘点查询模式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Single Target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Single Target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Single Target w/ Supression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会话</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Session 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Session 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Session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标签数量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场内</a:t>
                      </a:r>
                      <a:r>
                        <a:rPr kumimoji="0" lang="en-US" sz="1000" b="0" i="0" u="none" strike="noStrike" cap="none" normalizeH="0" baseline="0" smtClean="0">
                          <a:ln>
                            <a:noFill/>
                          </a:ln>
                          <a:solidFill>
                            <a:schemeClr val="tx1"/>
                          </a:solidFill>
                          <a:effectLst/>
                          <a:latin typeface="Arial" charset="0"/>
                          <a:cs typeface="Arial" charset="0"/>
                        </a:rPr>
                        <a:t>“A”</a:t>
                      </a:r>
                      <a:r>
                        <a:rPr kumimoji="0" lang="zh-CN" altLang="en-US" sz="1000" b="0" i="0" u="none" strike="noStrike" cap="none" normalizeH="0" baseline="0" smtClean="0">
                          <a:ln>
                            <a:noFill/>
                          </a:ln>
                          <a:solidFill>
                            <a:schemeClr val="tx1"/>
                          </a:solidFill>
                          <a:effectLst/>
                          <a:latin typeface="Arial" charset="0"/>
                          <a:ea typeface="宋体" charset="-122"/>
                          <a:cs typeface="Arial" charset="0"/>
                        </a:rPr>
                        <a:t>状态标签数量</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场内</a:t>
                      </a:r>
                      <a:r>
                        <a:rPr kumimoji="0" lang="en-US" sz="1000" b="0" i="0" u="none" strike="noStrike" cap="none" normalizeH="0" baseline="0" smtClean="0">
                          <a:ln>
                            <a:noFill/>
                          </a:ln>
                          <a:solidFill>
                            <a:schemeClr val="tx1"/>
                          </a:solidFill>
                          <a:effectLst/>
                          <a:latin typeface="Arial" charset="0"/>
                          <a:cs typeface="Arial" charset="0"/>
                        </a:rPr>
                        <a:t>“A”</a:t>
                      </a:r>
                      <a:r>
                        <a:rPr kumimoji="0" lang="zh-CN" altLang="en-US" sz="1000" b="0" i="0" u="none" strike="noStrike" cap="none" normalizeH="0" baseline="0" smtClean="0">
                          <a:ln>
                            <a:noFill/>
                          </a:ln>
                          <a:solidFill>
                            <a:schemeClr val="tx1"/>
                          </a:solidFill>
                          <a:effectLst/>
                          <a:latin typeface="Arial" charset="0"/>
                          <a:ea typeface="宋体" charset="-122"/>
                          <a:cs typeface="Arial" charset="0"/>
                        </a:rPr>
                        <a:t>状态标签数量</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天线</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使能连接天线</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使能连接天线</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使能连接天线</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发射功率</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接收灵敏度</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编码数据缓存初始值</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编码数据缓存重载值</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起始触发</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GPI</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客户端</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GPI</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停止触发</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超时</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客户端</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超时</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编码模式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批量</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连续</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批量</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标签芯片</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Monza 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Monza 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Monza 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编码数量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编码的标签数量</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编码报告数量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标签数量</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0" i="0" u="none" strike="noStrike" cap="none" normalizeH="0" baseline="0" smtClean="0">
                          <a:ln>
                            <a:noFill/>
                          </a:ln>
                          <a:solidFill>
                            <a:schemeClr val="tx1"/>
                          </a:solidFill>
                          <a:effectLst/>
                          <a:latin typeface="Arial" charset="0"/>
                          <a:ea typeface="宋体" charset="-122"/>
                          <a:cs typeface="Arial" charset="0"/>
                        </a:rPr>
                        <a:t>场内标签数量</a:t>
                      </a: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zh-CN" altLang="en-US" sz="1000" b="1" i="0" u="none" strike="noStrike" cap="none" normalizeH="0" baseline="0" smtClean="0">
                          <a:ln>
                            <a:noFill/>
                          </a:ln>
                          <a:solidFill>
                            <a:schemeClr val="tx1"/>
                          </a:solidFill>
                          <a:effectLst/>
                          <a:latin typeface="Arial" charset="0"/>
                          <a:ea typeface="宋体" charset="-122"/>
                          <a:cs typeface="Arial" charset="0"/>
                        </a:rPr>
                        <a:t>标签超时</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0" i="0" u="none" strike="noStrike" cap="none" normalizeH="0" baseline="0" smtClean="0">
                          <a:ln>
                            <a:noFill/>
                          </a:ln>
                          <a:solidFill>
                            <a:schemeClr val="tx1"/>
                          </a:solidFill>
                          <a:effectLst/>
                          <a:latin typeface="Arial" charset="0"/>
                          <a:cs typeface="Arial" charset="0"/>
                        </a:rPr>
                        <a:t>50ms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r h="243873">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r>
                        <a:rPr kumimoji="0" lang="en-US" sz="1000" b="1" i="0" u="none" strike="noStrike" cap="none" normalizeH="0" baseline="0" smtClean="0">
                          <a:ln>
                            <a:noFill/>
                          </a:ln>
                          <a:solidFill>
                            <a:schemeClr val="tx1"/>
                          </a:solidFill>
                          <a:effectLst/>
                          <a:latin typeface="Arial" charset="0"/>
                          <a:cs typeface="Arial" charset="0"/>
                        </a:rPr>
                        <a:t>OpSec GPO </a:t>
                      </a:r>
                      <a:r>
                        <a:rPr kumimoji="0" lang="zh-CN" altLang="en-US" sz="1000" b="1" i="0" u="none" strike="noStrike" cap="none" normalizeH="0" baseline="0" smtClean="0">
                          <a:ln>
                            <a:noFill/>
                          </a:ln>
                          <a:solidFill>
                            <a:schemeClr val="tx1"/>
                          </a:solidFill>
                          <a:effectLst/>
                          <a:latin typeface="Arial" charset="0"/>
                          <a:ea typeface="宋体" charset="-122"/>
                          <a:cs typeface="Arial" charset="0"/>
                        </a:rPr>
                        <a:t>脉冲</a:t>
                      </a:r>
                      <a:endParaRPr kumimoji="0" lang="en-US" sz="1000" b="1" i="0" u="none" strike="noStrike" cap="none" normalizeH="0" baseline="0" smtClean="0">
                        <a:ln>
                          <a:noFill/>
                        </a:ln>
                        <a:solidFill>
                          <a:schemeClr val="tx1"/>
                        </a:solidFill>
                        <a:effectLst/>
                        <a:latin typeface="Arial" charset="0"/>
                        <a:cs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000" b="0" i="0" u="none" strike="noStrike" cap="none" normalizeH="0" baseline="0" smtClean="0">
                        <a:ln>
                          <a:noFill/>
                        </a:ln>
                        <a:solidFill>
                          <a:schemeClr val="tx1"/>
                        </a:solidFill>
                        <a:effectLst/>
                        <a:latin typeface="Arial" charset="0"/>
                        <a:cs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1298081822"/>
      </p:ext>
    </p:extLst>
  </p:cSld>
  <p:clrMapOvr>
    <a:masterClrMapping/>
  </p:clrMapOvr>
  <p:transition spd="med">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zh-CN" altLang="en-US" smtClean="0">
                <a:ea typeface="宋体" charset="-122"/>
              </a:rPr>
              <a:t>验证</a:t>
            </a:r>
            <a:endParaRPr lang="en-US" smtClean="0"/>
          </a:p>
        </p:txBody>
      </p:sp>
      <p:sp>
        <p:nvSpPr>
          <p:cNvPr id="267267" name="Rectangle 3"/>
          <p:cNvSpPr>
            <a:spLocks noGrp="1" noChangeArrowheads="1"/>
          </p:cNvSpPr>
          <p:nvPr>
            <p:ph type="body" idx="1"/>
          </p:nvPr>
        </p:nvSpPr>
        <p:spPr/>
        <p:txBody>
          <a:bodyPr/>
          <a:lstStyle/>
          <a:p>
            <a:r>
              <a:rPr lang="en-US" sz="2000" smtClean="0"/>
              <a:t>STP </a:t>
            </a:r>
            <a:r>
              <a:rPr lang="zh-CN" altLang="en-US" sz="2000" smtClean="0">
                <a:ea typeface="宋体" charset="-122"/>
              </a:rPr>
              <a:t>编码结果可信</a:t>
            </a:r>
            <a:r>
              <a:rPr lang="en-US" sz="2000" smtClean="0"/>
              <a:t>(ImpinjEncodeDataResult)</a:t>
            </a:r>
          </a:p>
          <a:p>
            <a:r>
              <a:rPr lang="en-US" sz="2000" smtClean="0"/>
              <a:t>STP </a:t>
            </a:r>
            <a:r>
              <a:rPr lang="zh-CN" altLang="en-US" sz="2000" smtClean="0">
                <a:ea typeface="宋体" charset="-122"/>
              </a:rPr>
              <a:t>不支持</a:t>
            </a:r>
            <a:r>
              <a:rPr lang="en-US" sz="2000" smtClean="0"/>
              <a:t> </a:t>
            </a:r>
            <a:r>
              <a:rPr lang="zh-CN" altLang="en-US" sz="2000" smtClean="0">
                <a:ea typeface="宋体" charset="-122"/>
              </a:rPr>
              <a:t>读</a:t>
            </a:r>
            <a:r>
              <a:rPr lang="en-US" sz="2000" smtClean="0"/>
              <a:t> / </a:t>
            </a:r>
            <a:r>
              <a:rPr lang="zh-CN" altLang="en-US" sz="2000" smtClean="0">
                <a:ea typeface="宋体" charset="-122"/>
              </a:rPr>
              <a:t>锁</a:t>
            </a:r>
            <a:r>
              <a:rPr lang="en-US" sz="2000" smtClean="0"/>
              <a:t> </a:t>
            </a:r>
            <a:r>
              <a:rPr lang="zh-CN" altLang="en-US" sz="2000" smtClean="0">
                <a:ea typeface="宋体" charset="-122"/>
              </a:rPr>
              <a:t>验证</a:t>
            </a:r>
            <a:endParaRPr lang="en-US" sz="2000" smtClean="0"/>
          </a:p>
          <a:p>
            <a:endParaRPr lang="en-US" sz="2000" smtClean="0"/>
          </a:p>
          <a:p>
            <a:r>
              <a:rPr lang="zh-CN" altLang="en-US" sz="2000" smtClean="0">
                <a:ea typeface="宋体" charset="-122"/>
              </a:rPr>
              <a:t>使用</a:t>
            </a:r>
            <a:r>
              <a:rPr lang="en-US" altLang="zh-CN" sz="2000" smtClean="0">
                <a:ea typeface="宋体" charset="-122"/>
              </a:rPr>
              <a:t>Speeedway revolution</a:t>
            </a:r>
            <a:r>
              <a:rPr lang="zh-CN" altLang="en-US" sz="2000" smtClean="0">
                <a:ea typeface="宋体" charset="-122"/>
              </a:rPr>
              <a:t>读写器验证</a:t>
            </a:r>
            <a:endParaRPr lang="en-US" sz="2000" smtClean="0"/>
          </a:p>
          <a:p>
            <a:r>
              <a:rPr lang="zh-CN" altLang="en-US" sz="2000" smtClean="0">
                <a:ea typeface="宋体" charset="-122"/>
              </a:rPr>
              <a:t>使用</a:t>
            </a:r>
            <a:r>
              <a:rPr lang="en-US" sz="2000" smtClean="0"/>
              <a:t>ImpinjOptimizedRead </a:t>
            </a:r>
            <a:r>
              <a:rPr lang="zh-CN" altLang="en-US" sz="2000" smtClean="0">
                <a:ea typeface="宋体" charset="-122"/>
              </a:rPr>
              <a:t>读取</a:t>
            </a:r>
            <a:r>
              <a:rPr lang="en-US" altLang="zh-CN" sz="2000" smtClean="0">
                <a:ea typeface="宋体" charset="-122"/>
              </a:rPr>
              <a:t>Monza </a:t>
            </a:r>
            <a:r>
              <a:rPr lang="zh-CN" altLang="en-US" sz="2000" smtClean="0">
                <a:ea typeface="宋体" charset="-122"/>
              </a:rPr>
              <a:t>锁定位</a:t>
            </a:r>
            <a:endParaRPr lang="en-US" sz="2000" smtClean="0"/>
          </a:p>
          <a:p>
            <a:pPr>
              <a:buFont typeface="Tahoma" pitchFamily="34" charset="0"/>
              <a:buNone/>
            </a:pPr>
            <a:endParaRPr lang="en-US" sz="2000" smtClean="0"/>
          </a:p>
        </p:txBody>
      </p:sp>
    </p:spTree>
    <p:extLst>
      <p:ext uri="{BB962C8B-B14F-4D97-AF65-F5344CB8AC3E}">
        <p14:creationId xmlns:p14="http://schemas.microsoft.com/office/powerpoint/2010/main" xmlns="" val="499121742"/>
      </p:ext>
    </p:extLst>
  </p:cSld>
  <p:clrMapOvr>
    <a:masterClrMapping/>
  </p:clrMapOvr>
  <p:transition spd="med">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idx="4294967295"/>
          </p:nvPr>
        </p:nvSpPr>
        <p:spPr/>
        <p:txBody>
          <a:bodyPr/>
          <a:lstStyle/>
          <a:p>
            <a:r>
              <a:rPr lang="zh-CN" altLang="en-US" sz="2800" smtClean="0">
                <a:ea typeface="宋体" charset="-122"/>
              </a:rPr>
              <a:t>编码所使用的天线</a:t>
            </a:r>
            <a:endParaRPr lang="en-US" sz="2800" smtClean="0"/>
          </a:p>
        </p:txBody>
      </p:sp>
      <p:graphicFrame>
        <p:nvGraphicFramePr>
          <p:cNvPr id="1446915" name="Group 3"/>
          <p:cNvGraphicFramePr>
            <a:graphicFrameLocks noGrp="1"/>
          </p:cNvGraphicFramePr>
          <p:nvPr>
            <p:ph idx="4294967295"/>
          </p:nvPr>
        </p:nvGraphicFramePr>
        <p:xfrm>
          <a:off x="457200" y="976313"/>
          <a:ext cx="8559800" cy="4608512"/>
        </p:xfrm>
        <a:graphic>
          <a:graphicData uri="http://schemas.openxmlformats.org/drawingml/2006/table">
            <a:tbl>
              <a:tblPr/>
              <a:tblGrid>
                <a:gridCol w="1549400"/>
                <a:gridCol w="7010400"/>
              </a:tblGrid>
              <a:tr h="432822">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1039827">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Impinj Guardwall</a:t>
                      </a: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批量编码</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1054622">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Impinj Mini-Guardrail</a:t>
                      </a: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顺序编码</a:t>
                      </a:r>
                      <a:endParaRPr kumimoji="0" lang="en-US" sz="1600" b="1"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1039827">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Impinj Matchbox</a:t>
                      </a: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a:t>
                      </a:r>
                      <a:r>
                        <a:rPr kumimoji="0" lang="zh-CN" altLang="en-US" sz="1600" b="1" i="0" u="none" strike="noStrike" cap="none" normalizeH="0" baseline="0" smtClean="0">
                          <a:ln>
                            <a:noFill/>
                          </a:ln>
                          <a:solidFill>
                            <a:schemeClr val="tx1"/>
                          </a:solidFill>
                          <a:effectLst/>
                          <a:latin typeface="Arial" charset="0"/>
                          <a:ea typeface="宋体" charset="-122"/>
                          <a:cs typeface="Arial" charset="0"/>
                        </a:rPr>
                        <a:t>顺序编码</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1041414">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en-US" sz="1600" b="1" i="0" u="none" strike="noStrike" cap="none" normalizeH="0" baseline="0" smtClean="0">
                          <a:ln>
                            <a:noFill/>
                          </a:ln>
                          <a:solidFill>
                            <a:schemeClr val="tx1"/>
                          </a:solidFill>
                          <a:effectLst/>
                          <a:latin typeface="Arial" charset="0"/>
                          <a:cs typeface="Arial" charset="0"/>
                        </a:rPr>
                        <a:t> Beehive Electronics 100A EMC Probe</a:t>
                      </a:r>
                    </a:p>
                    <a:p>
                      <a:pPr marL="0" marR="0" lvl="0" indent="0" algn="l" defTabSz="914400" rtl="0" eaLnBrk="0" fontAlgn="base" latinLnBrk="0" hangingPunct="0">
                        <a:lnSpc>
                          <a:spcPct val="100000"/>
                        </a:lnSpc>
                        <a:spcBef>
                          <a:spcPct val="40000"/>
                        </a:spcBef>
                        <a:spcAft>
                          <a:spcPct val="0"/>
                        </a:spcAft>
                        <a:buClr>
                          <a:schemeClr val="tx2"/>
                        </a:buClr>
                        <a:buSzTx/>
                        <a:buFont typeface="Tahoma" pitchFamily="34" charset="0"/>
                        <a:buChar char="•"/>
                        <a:tabLst/>
                      </a:pPr>
                      <a:r>
                        <a:rPr kumimoji="0" lang="zh-CN" altLang="en-US" sz="1600" b="1" i="0" u="none" strike="noStrike" cap="none" normalizeH="0" baseline="0" smtClean="0">
                          <a:ln>
                            <a:noFill/>
                          </a:ln>
                          <a:solidFill>
                            <a:schemeClr val="tx1"/>
                          </a:solidFill>
                          <a:effectLst/>
                          <a:latin typeface="Arial" charset="0"/>
                          <a:ea typeface="宋体" charset="-122"/>
                          <a:cs typeface="Arial" charset="0"/>
                        </a:rPr>
                        <a:t> 顺序编码</a:t>
                      </a:r>
                      <a:endParaRPr kumimoji="0" lang="en-US" sz="1600" b="1" i="0" u="none" strike="noStrike" cap="none" normalizeH="0" baseline="0" smtClean="0">
                        <a:ln>
                          <a:noFill/>
                        </a:ln>
                        <a:solidFill>
                          <a:schemeClr val="tx1"/>
                        </a:solidFill>
                        <a:effectLst/>
                        <a:latin typeface="Arial" charset="0"/>
                        <a:cs typeface="Arial" charset="0"/>
                      </a:endParaRPr>
                    </a:p>
                  </a:txBody>
                  <a:tcPr marL="64008" marR="64008" marT="64009" marB="64009"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pic>
        <p:nvPicPr>
          <p:cNvPr id="268311" name="Picture 23" descr="dual gw read zon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2138" y="1446213"/>
            <a:ext cx="1249362" cy="915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312" name="Picture 24" descr="mgr read zon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650" y="2549525"/>
            <a:ext cx="923925" cy="874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313" name="Picture 25" descr="Mediumloopwitht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3088" y="4616450"/>
            <a:ext cx="1289050" cy="89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314" name="Picture 26" descr="stamp-read-zo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0875" y="3660775"/>
            <a:ext cx="1058863" cy="79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6490983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RFID</a:t>
            </a:r>
            <a:r>
              <a:rPr lang="zh-CN" altLang="en-US" smtClean="0">
                <a:ea typeface="宋体" charset="-122"/>
              </a:rPr>
              <a:t>历史</a:t>
            </a:r>
            <a:endParaRPr lang="en-US" smtClean="0"/>
          </a:p>
        </p:txBody>
      </p:sp>
      <p:sp>
        <p:nvSpPr>
          <p:cNvPr id="20483" name="Rectangle 3"/>
          <p:cNvSpPr>
            <a:spLocks noGrp="1" noChangeArrowheads="1"/>
          </p:cNvSpPr>
          <p:nvPr>
            <p:ph type="body" idx="1"/>
          </p:nvPr>
        </p:nvSpPr>
        <p:spPr/>
        <p:txBody>
          <a:bodyPr/>
          <a:lstStyle/>
          <a:p>
            <a:pPr eaLnBrk="1" hangingPunct="1">
              <a:buFont typeface="Arial" charset="0"/>
              <a:buChar char="•"/>
            </a:pPr>
            <a:r>
              <a:rPr lang="en-US" altLang="zh-CN" sz="2000" b="0" dirty="0" smtClean="0">
                <a:latin typeface="宋体" charset="-122"/>
                <a:ea typeface="宋体" charset="-122"/>
              </a:rPr>
              <a:t>RFID</a:t>
            </a:r>
            <a:r>
              <a:rPr lang="zh-CN" altLang="en-US" sz="2000" b="0" dirty="0" smtClean="0">
                <a:latin typeface="宋体" charset="-122"/>
                <a:ea typeface="宋体" charset="-122"/>
              </a:rPr>
              <a:t>技术的发展最早可以追溯至第二次世界大战时期，那时它被用来在空中作战行动中进行敌我识别</a:t>
            </a:r>
            <a:r>
              <a:rPr lang="en-US" altLang="zh-CN" sz="2000" b="0" dirty="0" smtClean="0">
                <a:latin typeface="宋体" charset="-122"/>
                <a:ea typeface="宋体" charset="-122"/>
              </a:rPr>
              <a:t>IFF</a:t>
            </a:r>
            <a:r>
              <a:rPr lang="zh-CN" altLang="en-US" sz="2000" b="0" dirty="0" smtClean="0">
                <a:latin typeface="宋体" charset="-122"/>
                <a:ea typeface="宋体" charset="-122"/>
              </a:rPr>
              <a:t>。雷达的改进和应用催生了</a:t>
            </a:r>
            <a:r>
              <a:rPr lang="en-US" altLang="zh-CN" sz="2000" b="0" dirty="0" smtClean="0">
                <a:latin typeface="宋体" charset="-122"/>
                <a:ea typeface="宋体" charset="-122"/>
              </a:rPr>
              <a:t>RFID</a:t>
            </a:r>
            <a:r>
              <a:rPr lang="zh-CN" altLang="en-US" sz="2000" b="0" dirty="0" smtClean="0">
                <a:latin typeface="宋体" charset="-122"/>
                <a:ea typeface="宋体" charset="-122"/>
              </a:rPr>
              <a:t>技术，也奠定了</a:t>
            </a:r>
            <a:r>
              <a:rPr lang="en-US" altLang="zh-CN" sz="2000" b="0" dirty="0" smtClean="0">
                <a:latin typeface="宋体" charset="-122"/>
                <a:ea typeface="宋体" charset="-122"/>
              </a:rPr>
              <a:t>RFID</a:t>
            </a:r>
            <a:r>
              <a:rPr lang="zh-CN" altLang="en-US" sz="2000" b="0" dirty="0" smtClean="0">
                <a:latin typeface="宋体" charset="-122"/>
                <a:ea typeface="宋体" charset="-122"/>
              </a:rPr>
              <a:t>的理论基础。</a:t>
            </a:r>
            <a:r>
              <a:rPr lang="en-US" altLang="zh-CN" sz="2000" b="0" dirty="0" smtClean="0">
                <a:latin typeface="宋体" charset="-122"/>
                <a:ea typeface="宋体" charset="-122"/>
              </a:rPr>
              <a:t>RFID</a:t>
            </a:r>
            <a:r>
              <a:rPr lang="zh-CN" altLang="en-US" sz="2000" b="0" dirty="0" smtClean="0">
                <a:latin typeface="宋体" charset="-122"/>
                <a:ea typeface="宋体" charset="-122"/>
              </a:rPr>
              <a:t>技术的发展也逐渐从军用转向民用，各种闭环系统逐渐出现，同时针对</a:t>
            </a:r>
            <a:r>
              <a:rPr lang="en-US" altLang="zh-CN" sz="2000" b="0" dirty="0" smtClean="0">
                <a:latin typeface="宋体" charset="-122"/>
                <a:ea typeface="宋体" charset="-122"/>
              </a:rPr>
              <a:t>RFID</a:t>
            </a:r>
            <a:r>
              <a:rPr lang="zh-CN" altLang="en-US" sz="2000" b="0" dirty="0" smtClean="0">
                <a:latin typeface="宋体" charset="-122"/>
                <a:ea typeface="宋体" charset="-122"/>
              </a:rPr>
              <a:t>的标准也呼之欲出。</a:t>
            </a:r>
            <a:endParaRPr lang="en-US" altLang="zh-CN" sz="2000" b="0" dirty="0" smtClean="0">
              <a:latin typeface="宋体" charset="-122"/>
              <a:ea typeface="宋体" charset="-122"/>
            </a:endParaRPr>
          </a:p>
          <a:p>
            <a:pPr eaLnBrk="1" hangingPunct="1">
              <a:buFont typeface="Arial" charset="0"/>
              <a:buChar char="•"/>
            </a:pPr>
            <a:r>
              <a:rPr lang="zh-CN" altLang="en-US" sz="2000" b="0" dirty="0" smtClean="0">
                <a:latin typeface="宋体" charset="-122"/>
                <a:ea typeface="宋体" charset="-122"/>
              </a:rPr>
              <a:t>从分类上看，</a:t>
            </a:r>
            <a:r>
              <a:rPr lang="en-US" altLang="zh-CN" sz="2000" b="0" dirty="0" smtClean="0">
                <a:latin typeface="宋体" charset="-122"/>
                <a:ea typeface="宋体" charset="-122"/>
              </a:rPr>
              <a:t>13.56MHz</a:t>
            </a:r>
            <a:r>
              <a:rPr lang="zh-CN" altLang="en-US" sz="2000" b="0" dirty="0" smtClean="0">
                <a:latin typeface="宋体" charset="-122"/>
                <a:ea typeface="宋体" charset="-122"/>
              </a:rPr>
              <a:t>以下的</a:t>
            </a:r>
            <a:r>
              <a:rPr lang="en-US" altLang="zh-CN" sz="2000" b="0" dirty="0" smtClean="0">
                <a:latin typeface="宋体" charset="-122"/>
                <a:ea typeface="宋体" charset="-122"/>
              </a:rPr>
              <a:t>RFID</a:t>
            </a:r>
            <a:r>
              <a:rPr lang="zh-CN" altLang="en-US" sz="2000" b="0" dirty="0" smtClean="0">
                <a:latin typeface="宋体" charset="-122"/>
                <a:ea typeface="宋体" charset="-122"/>
              </a:rPr>
              <a:t>技术已相对成熟，目前业界最关注的是位于中高频段的</a:t>
            </a:r>
            <a:r>
              <a:rPr lang="en-US" altLang="zh-CN" sz="2000" b="0" dirty="0" smtClean="0">
                <a:latin typeface="宋体" charset="-122"/>
                <a:ea typeface="宋体" charset="-122"/>
              </a:rPr>
              <a:t>RFID</a:t>
            </a:r>
            <a:r>
              <a:rPr lang="zh-CN" altLang="en-US" sz="2000" b="0" dirty="0" smtClean="0">
                <a:latin typeface="宋体" charset="-122"/>
                <a:ea typeface="宋体" charset="-122"/>
              </a:rPr>
              <a:t>技术，特别是</a:t>
            </a:r>
            <a:r>
              <a:rPr lang="en-US" altLang="zh-CN" sz="2000" b="0" dirty="0" smtClean="0">
                <a:latin typeface="宋体" charset="-122"/>
                <a:ea typeface="宋体" charset="-122"/>
              </a:rPr>
              <a:t>860MHz</a:t>
            </a:r>
            <a:r>
              <a:rPr lang="zh-CN" altLang="en-US" sz="2000" b="0" dirty="0" smtClean="0">
                <a:latin typeface="宋体" charset="-122"/>
                <a:ea typeface="宋体" charset="-122"/>
              </a:rPr>
              <a:t>～</a:t>
            </a:r>
            <a:r>
              <a:rPr lang="en-US" altLang="zh-CN" sz="2000" b="0" dirty="0" smtClean="0">
                <a:latin typeface="宋体" charset="-122"/>
                <a:ea typeface="宋体" charset="-122"/>
              </a:rPr>
              <a:t>960MHz</a:t>
            </a:r>
            <a:r>
              <a:rPr lang="zh-CN" altLang="en-US" sz="2000" b="0" dirty="0" smtClean="0">
                <a:latin typeface="宋体" charset="-122"/>
                <a:ea typeface="宋体" charset="-122"/>
              </a:rPr>
              <a:t>（</a:t>
            </a:r>
            <a:r>
              <a:rPr lang="en-US" altLang="zh-CN" sz="2000" b="0" dirty="0" smtClean="0">
                <a:latin typeface="宋体" charset="-122"/>
                <a:ea typeface="宋体" charset="-122"/>
              </a:rPr>
              <a:t>UHF</a:t>
            </a:r>
            <a:r>
              <a:rPr lang="zh-CN" altLang="en-US" sz="2000" b="0" dirty="0" smtClean="0">
                <a:latin typeface="宋体" charset="-122"/>
                <a:ea typeface="宋体" charset="-122"/>
              </a:rPr>
              <a:t>频段）的远距离</a:t>
            </a:r>
            <a:r>
              <a:rPr lang="en-US" altLang="zh-CN" sz="2000" b="0" dirty="0" smtClean="0">
                <a:latin typeface="宋体" charset="-122"/>
                <a:ea typeface="宋体" charset="-122"/>
              </a:rPr>
              <a:t>RFID</a:t>
            </a:r>
            <a:r>
              <a:rPr lang="zh-CN" altLang="en-US" sz="2000" b="0" dirty="0" smtClean="0">
                <a:latin typeface="宋体" charset="-122"/>
                <a:ea typeface="宋体" charset="-122"/>
              </a:rPr>
              <a:t>技术发展最快；而</a:t>
            </a:r>
            <a:r>
              <a:rPr lang="en-US" altLang="zh-CN" sz="2000" b="0" dirty="0" smtClean="0">
                <a:latin typeface="宋体" charset="-122"/>
                <a:ea typeface="宋体" charset="-122"/>
              </a:rPr>
              <a:t>2.45GHz</a:t>
            </a:r>
            <a:r>
              <a:rPr lang="zh-CN" altLang="en-US" sz="2000" b="0" dirty="0" smtClean="0">
                <a:latin typeface="宋体" charset="-122"/>
                <a:ea typeface="宋体" charset="-122"/>
              </a:rPr>
              <a:t>和</a:t>
            </a:r>
            <a:r>
              <a:rPr lang="en-US" altLang="zh-CN" sz="2000" b="0" dirty="0" smtClean="0">
                <a:latin typeface="宋体" charset="-122"/>
                <a:ea typeface="宋体" charset="-122"/>
              </a:rPr>
              <a:t>5.8GHz</a:t>
            </a:r>
            <a:r>
              <a:rPr lang="zh-CN" altLang="en-US" sz="2000" b="0" dirty="0" smtClean="0">
                <a:latin typeface="宋体" charset="-122"/>
                <a:ea typeface="宋体" charset="-122"/>
              </a:rPr>
              <a:t>频段由于产品拥挤，易受干扰，技术相对复杂，其相关的研究和应用仍处于探索阶段。</a:t>
            </a:r>
            <a:endParaRPr lang="en-US" altLang="zh-CN" sz="2000" b="0" dirty="0" smtClean="0">
              <a:latin typeface="宋体" charset="-122"/>
              <a:ea typeface="宋体" charset="-122"/>
            </a:endParaRPr>
          </a:p>
          <a:p>
            <a:pPr eaLnBrk="1" hangingPunct="1">
              <a:buFont typeface="Arial" charset="0"/>
              <a:buChar char="•"/>
            </a:pPr>
            <a:r>
              <a:rPr lang="zh-CN" altLang="en-US" sz="2000" b="0" dirty="0" smtClean="0">
                <a:latin typeface="宋体" charset="-122"/>
                <a:ea typeface="宋体" charset="-122"/>
              </a:rPr>
              <a:t>随着全球物流行业</a:t>
            </a:r>
            <a:r>
              <a:rPr lang="en-US" altLang="zh-CN" sz="2000" b="0" dirty="0" smtClean="0">
                <a:latin typeface="宋体" charset="-122"/>
                <a:ea typeface="宋体" charset="-122"/>
              </a:rPr>
              <a:t>RFID</a:t>
            </a:r>
            <a:r>
              <a:rPr lang="zh-CN" altLang="en-US" sz="2000" b="0" dirty="0" smtClean="0">
                <a:latin typeface="宋体" charset="-122"/>
                <a:ea typeface="宋体" charset="-122"/>
              </a:rPr>
              <a:t>大规模应用的开始，</a:t>
            </a:r>
            <a:r>
              <a:rPr lang="en-US" altLang="zh-CN" sz="2000" b="0" dirty="0" smtClean="0">
                <a:latin typeface="宋体" charset="-122"/>
                <a:ea typeface="宋体" charset="-122"/>
              </a:rPr>
              <a:t>RFID</a:t>
            </a:r>
            <a:r>
              <a:rPr lang="zh-CN" altLang="en-US" sz="2000" b="0" dirty="0" smtClean="0">
                <a:latin typeface="宋体" charset="-122"/>
                <a:ea typeface="宋体" charset="-122"/>
              </a:rPr>
              <a:t>标准的统一已经得到业界的广泛认同。</a:t>
            </a:r>
            <a:r>
              <a:rPr lang="en-US" altLang="zh-CN" sz="2000" b="0" dirty="0" smtClean="0">
                <a:latin typeface="宋体" charset="-122"/>
                <a:ea typeface="宋体" charset="-122"/>
              </a:rPr>
              <a:t>RFID</a:t>
            </a:r>
            <a:r>
              <a:rPr lang="zh-CN" altLang="en-US" sz="2000" b="0" dirty="0" smtClean="0">
                <a:latin typeface="宋体" charset="-122"/>
                <a:ea typeface="宋体" charset="-122"/>
              </a:rPr>
              <a:t>系统主要由数据采集和后台数据库网络应用系统两大部分组成，目前已经发布或者是正在制定中的标准主要是与数据采集相关的，其中包括电子标签与读写器之间的空中接口</a:t>
            </a:r>
            <a:r>
              <a:rPr lang="zh-CN" altLang="en-US" sz="2000" b="0" dirty="0">
                <a:latin typeface="宋体" charset="-122"/>
                <a:ea typeface="宋体" charset="-122"/>
              </a:rPr>
              <a:t>协议</a:t>
            </a:r>
            <a:r>
              <a:rPr lang="zh-CN" altLang="en-US" sz="2000" b="0" dirty="0" smtClean="0">
                <a:latin typeface="宋体" charset="-122"/>
                <a:ea typeface="宋体" charset="-122"/>
              </a:rPr>
              <a:t>（</a:t>
            </a:r>
            <a:r>
              <a:rPr lang="en-US" altLang="zh-CN" sz="2000" b="0" dirty="0" smtClean="0">
                <a:latin typeface="宋体" charset="-122"/>
                <a:ea typeface="宋体" charset="-122"/>
              </a:rPr>
              <a:t>C1G2</a:t>
            </a:r>
            <a:r>
              <a:rPr lang="zh-CN" altLang="en-US" sz="2000" b="0" dirty="0" smtClean="0">
                <a:latin typeface="宋体" charset="-122"/>
                <a:ea typeface="宋体" charset="-122"/>
              </a:rPr>
              <a:t>）、读写器与计算机之间的数据交换协议（</a:t>
            </a:r>
            <a:r>
              <a:rPr lang="en-US" altLang="zh-CN" sz="2000" b="0" dirty="0" smtClean="0">
                <a:latin typeface="宋体" charset="-122"/>
                <a:ea typeface="宋体" charset="-122"/>
              </a:rPr>
              <a:t>LLRP</a:t>
            </a:r>
            <a:r>
              <a:rPr lang="zh-CN" altLang="en-US" sz="2000" b="0" dirty="0" smtClean="0">
                <a:latin typeface="宋体" charset="-122"/>
                <a:ea typeface="宋体" charset="-122"/>
              </a:rPr>
              <a:t>）。</a:t>
            </a:r>
            <a:r>
              <a:rPr lang="en-US" altLang="zh-CN" sz="2000" b="0" dirty="0" smtClean="0">
                <a:latin typeface="宋体" charset="-122"/>
                <a:ea typeface="宋体" charset="-122"/>
              </a:rPr>
              <a:t>RFID</a:t>
            </a:r>
            <a:r>
              <a:rPr lang="zh-CN" altLang="en-US" sz="2000" b="0" dirty="0" smtClean="0">
                <a:latin typeface="宋体" charset="-122"/>
                <a:ea typeface="宋体" charset="-122"/>
              </a:rPr>
              <a:t>中间件标准</a:t>
            </a:r>
            <a:r>
              <a:rPr lang="en-US" altLang="zh-CN" sz="2000" b="0" dirty="0" smtClean="0">
                <a:latin typeface="宋体" charset="-122"/>
                <a:ea typeface="宋体" charset="-122"/>
              </a:rPr>
              <a:t>EPCIS</a:t>
            </a:r>
            <a:r>
              <a:rPr lang="zh-CN" altLang="en-US" sz="2000" b="0" dirty="0" smtClean="0">
                <a:latin typeface="宋体" charset="-122"/>
                <a:ea typeface="宋体" charset="-122"/>
              </a:rPr>
              <a:t>。</a:t>
            </a:r>
            <a:endParaRPr lang="en-US" dirty="0" smtClean="0"/>
          </a:p>
          <a:p>
            <a:pPr eaLnBrk="1" hangingPunct="1"/>
            <a:endParaRPr lang="en-US" dirty="0" smtClean="0"/>
          </a:p>
        </p:txBody>
      </p:sp>
    </p:spTree>
    <p:extLst>
      <p:ext uri="{BB962C8B-B14F-4D97-AF65-F5344CB8AC3E}">
        <p14:creationId xmlns:p14="http://schemas.microsoft.com/office/powerpoint/2010/main" xmlns="" val="2328867077"/>
      </p:ext>
    </p:extLst>
  </p:cSld>
  <p:clrMapOvr>
    <a:masterClrMapping/>
  </p:clrMapOvr>
  <p:transition spd="med">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2387" name="Text Box 3"/>
          <p:cNvSpPr txBox="1">
            <a:spLocks noChangeArrowheads="1"/>
          </p:cNvSpPr>
          <p:nvPr/>
        </p:nvSpPr>
        <p:spPr bwMode="auto">
          <a:xfrm>
            <a:off x="3277120" y="2886075"/>
            <a:ext cx="265008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r>
              <a:rPr lang="zh-CN" altLang="en-US" sz="3200" dirty="0">
                <a:solidFill>
                  <a:schemeClr val="accent2"/>
                </a:solidFill>
                <a:latin typeface="+mj-ea"/>
                <a:ea typeface="+mj-ea"/>
                <a:cs typeface="Tahoma" pitchFamily="34" charset="0"/>
              </a:rPr>
              <a:t>物</a:t>
            </a:r>
            <a:r>
              <a:rPr lang="zh-CN" altLang="en-US" sz="3200" dirty="0" smtClean="0">
                <a:solidFill>
                  <a:schemeClr val="accent2"/>
                </a:solidFill>
                <a:latin typeface="+mj-ea"/>
                <a:ea typeface="+mj-ea"/>
                <a:cs typeface="Tahoma" pitchFamily="34" charset="0"/>
              </a:rPr>
              <a:t>品编码</a:t>
            </a:r>
            <a:r>
              <a:rPr lang="zh-CN" altLang="en-US" sz="3200" dirty="0" smtClean="0">
                <a:solidFill>
                  <a:schemeClr val="accent2"/>
                </a:solidFill>
                <a:latin typeface="+mj-lt"/>
                <a:ea typeface="宋体" charset="-122"/>
                <a:cs typeface="Tahoma" pitchFamily="34" charset="0"/>
              </a:rPr>
              <a:t>描</a:t>
            </a:r>
            <a:r>
              <a:rPr lang="zh-CN" altLang="en-US" sz="3200" dirty="0">
                <a:solidFill>
                  <a:schemeClr val="accent2"/>
                </a:solidFill>
                <a:latin typeface="+mj-lt"/>
                <a:ea typeface="宋体" charset="-122"/>
                <a:cs typeface="Tahoma" pitchFamily="34" charset="0"/>
              </a:rPr>
              <a:t>述</a:t>
            </a:r>
            <a:endParaRPr lang="en-US" sz="3200" dirty="0">
              <a:solidFill>
                <a:schemeClr val="bg1"/>
              </a:solidFill>
              <a:latin typeface="+mj-lt"/>
              <a:ea typeface="宋体" charset="-122"/>
              <a:cs typeface="Tahoma" pitchFamily="34" charset="0"/>
            </a:endParaRPr>
          </a:p>
        </p:txBody>
      </p:sp>
    </p:spTree>
    <p:extLst>
      <p:ext uri="{BB962C8B-B14F-4D97-AF65-F5344CB8AC3E}">
        <p14:creationId xmlns:p14="http://schemas.microsoft.com/office/powerpoint/2010/main" xmlns="" val="3223168610"/>
      </p:ext>
    </p:extLst>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zh-CN" altLang="en-US" dirty="0"/>
              <a:t>管</a:t>
            </a:r>
            <a:r>
              <a:rPr lang="zh-CN" altLang="en-US" dirty="0" smtClean="0"/>
              <a:t>理组织</a:t>
            </a:r>
            <a:endParaRPr lang="en-US" dirty="0" smtClean="0"/>
          </a:p>
        </p:txBody>
      </p:sp>
      <p:sp>
        <p:nvSpPr>
          <p:cNvPr id="3" name="Content Placeholder 2"/>
          <p:cNvSpPr>
            <a:spLocks noGrp="1"/>
          </p:cNvSpPr>
          <p:nvPr>
            <p:ph idx="1"/>
          </p:nvPr>
        </p:nvSpPr>
        <p:spPr/>
        <p:txBody>
          <a:bodyPr/>
          <a:lstStyle/>
          <a:p>
            <a:r>
              <a:rPr lang="zh-CN" altLang="zh-CN" dirty="0"/>
              <a:t>美国统一编码委员会</a:t>
            </a:r>
            <a:r>
              <a:rPr lang="en-US" altLang="zh-CN" dirty="0" smtClean="0"/>
              <a:t>UCC</a:t>
            </a:r>
          </a:p>
          <a:p>
            <a:endParaRPr lang="zh-CN" altLang="zh-CN" dirty="0"/>
          </a:p>
          <a:p>
            <a:r>
              <a:rPr lang="zh-CN" altLang="zh-CN" dirty="0"/>
              <a:t>欧洲物品编码协会</a:t>
            </a:r>
            <a:r>
              <a:rPr lang="en-US" altLang="zh-CN" dirty="0" smtClean="0"/>
              <a:t>EAN</a:t>
            </a:r>
          </a:p>
          <a:p>
            <a:endParaRPr lang="zh-CN" altLang="zh-CN" dirty="0"/>
          </a:p>
          <a:p>
            <a:r>
              <a:rPr lang="zh-CN" altLang="zh-CN" dirty="0"/>
              <a:t>全球电子产品编码中心</a:t>
            </a:r>
            <a:r>
              <a:rPr lang="en-US" altLang="zh-CN" dirty="0"/>
              <a:t>EPC </a:t>
            </a:r>
            <a:r>
              <a:rPr lang="en-US" altLang="zh-CN" dirty="0" smtClean="0"/>
              <a:t>global</a:t>
            </a:r>
          </a:p>
          <a:p>
            <a:endParaRPr lang="en-US" altLang="zh-CN" dirty="0" smtClean="0"/>
          </a:p>
          <a:p>
            <a:r>
              <a:rPr lang="zh-CN" altLang="zh-CN" dirty="0"/>
              <a:t>国际物品编码协会</a:t>
            </a:r>
            <a:r>
              <a:rPr lang="en-US" altLang="zh-CN" dirty="0" smtClean="0"/>
              <a:t>GS1</a:t>
            </a:r>
          </a:p>
          <a:p>
            <a:endParaRPr lang="en-US" altLang="zh-CN" dirty="0"/>
          </a:p>
          <a:p>
            <a:r>
              <a:rPr lang="zh-CN" altLang="zh-CN" dirty="0"/>
              <a:t>泛在识别中心</a:t>
            </a:r>
            <a:r>
              <a:rPr lang="en-US" altLang="zh-CN" dirty="0"/>
              <a:t>UID Center</a:t>
            </a:r>
            <a:endParaRPr lang="en-US" dirty="0" smtClean="0"/>
          </a:p>
        </p:txBody>
      </p:sp>
    </p:spTree>
    <p:extLst>
      <p:ext uri="{BB962C8B-B14F-4D97-AF65-F5344CB8AC3E}">
        <p14:creationId xmlns:p14="http://schemas.microsoft.com/office/powerpoint/2010/main" xmlns="" val="282341113"/>
      </p:ext>
    </p:extLst>
  </p:cSld>
  <p:clrMapOvr>
    <a:masterClrMapping/>
  </p:clrMapOvr>
  <p:transition spd="med">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dirty="0" smtClean="0"/>
              <a:t>UCC</a:t>
            </a:r>
          </a:p>
        </p:txBody>
      </p:sp>
      <p:sp>
        <p:nvSpPr>
          <p:cNvPr id="3" name="Content Placeholder 2"/>
          <p:cNvSpPr>
            <a:spLocks noGrp="1"/>
          </p:cNvSpPr>
          <p:nvPr>
            <p:ph idx="1"/>
          </p:nvPr>
        </p:nvSpPr>
        <p:spPr>
          <a:xfrm>
            <a:off x="800100" y="990600"/>
            <a:ext cx="7835900" cy="5105400"/>
          </a:xfrm>
        </p:spPr>
        <p:txBody>
          <a:bodyPr/>
          <a:lstStyle/>
          <a:p>
            <a:pPr marL="0" indent="0" algn="ctr">
              <a:buNone/>
            </a:pPr>
            <a:r>
              <a:rPr lang="zh-CN" altLang="zh-CN" sz="3600" dirty="0"/>
              <a:t>美国统一编码委员</a:t>
            </a:r>
            <a:r>
              <a:rPr lang="zh-CN" altLang="zh-CN" sz="3600" dirty="0" smtClean="0"/>
              <a:t>会</a:t>
            </a:r>
            <a:endParaRPr lang="zh-CN" altLang="zh-CN" sz="3600" dirty="0"/>
          </a:p>
          <a:p>
            <a:pPr marL="0" indent="0">
              <a:lnSpc>
                <a:spcPct val="120000"/>
              </a:lnSpc>
              <a:buNone/>
            </a:pPr>
            <a:r>
              <a:rPr lang="en-US" altLang="zh-CN" dirty="0"/>
              <a:t>	</a:t>
            </a:r>
            <a:r>
              <a:rPr lang="en-US" altLang="zh-CN" dirty="0" smtClean="0"/>
              <a:t>1970</a:t>
            </a:r>
            <a:r>
              <a:rPr lang="zh-CN" altLang="zh-CN" dirty="0"/>
              <a:t>年，美国超级市场委员会制定了通用商品代码（</a:t>
            </a:r>
            <a:r>
              <a:rPr lang="en-US" altLang="zh-CN" dirty="0"/>
              <a:t>Universal Production Code</a:t>
            </a:r>
            <a:r>
              <a:rPr lang="zh-CN" altLang="zh-CN" dirty="0"/>
              <a:t>，</a:t>
            </a:r>
            <a:r>
              <a:rPr lang="en-US" altLang="zh-CN" dirty="0"/>
              <a:t>UPC</a:t>
            </a:r>
            <a:r>
              <a:rPr lang="zh-CN" altLang="zh-CN" dirty="0"/>
              <a:t>）。</a:t>
            </a:r>
            <a:r>
              <a:rPr lang="en-US" altLang="zh-CN" dirty="0"/>
              <a:t>UPC</a:t>
            </a:r>
            <a:r>
              <a:rPr lang="zh-CN" altLang="zh-CN" dirty="0"/>
              <a:t>是一种条码，</a:t>
            </a:r>
            <a:r>
              <a:rPr lang="en-US" altLang="zh-CN" dirty="0"/>
              <a:t>1976</a:t>
            </a:r>
            <a:r>
              <a:rPr lang="zh-CN" altLang="zh-CN" dirty="0"/>
              <a:t>年美国和加拿大的超级市场开始使用</a:t>
            </a:r>
            <a:r>
              <a:rPr lang="en-US" altLang="zh-CN" dirty="0"/>
              <a:t>UPC</a:t>
            </a:r>
            <a:r>
              <a:rPr lang="zh-CN" altLang="zh-CN" dirty="0"/>
              <a:t>条码应用系统。</a:t>
            </a:r>
            <a:r>
              <a:rPr lang="en-US" altLang="zh-CN" dirty="0"/>
              <a:t>1973</a:t>
            </a:r>
            <a:r>
              <a:rPr lang="zh-CN" altLang="zh-CN" dirty="0"/>
              <a:t>年，美国统一编码委员会（</a:t>
            </a:r>
            <a:r>
              <a:rPr lang="en-US" altLang="zh-CN" dirty="0"/>
              <a:t>Universal Code Council</a:t>
            </a:r>
            <a:r>
              <a:rPr lang="zh-CN" altLang="zh-CN" dirty="0"/>
              <a:t>，</a:t>
            </a:r>
            <a:r>
              <a:rPr lang="en-US" altLang="zh-CN" dirty="0"/>
              <a:t>UCC</a:t>
            </a:r>
            <a:r>
              <a:rPr lang="zh-CN" altLang="zh-CN" dirty="0"/>
              <a:t>）成立。</a:t>
            </a:r>
            <a:r>
              <a:rPr lang="en-US" altLang="zh-CN" dirty="0"/>
              <a:t>UCC</a:t>
            </a:r>
            <a:r>
              <a:rPr lang="zh-CN" altLang="zh-CN" dirty="0"/>
              <a:t>是标准化组织，</a:t>
            </a:r>
            <a:r>
              <a:rPr lang="en-US" altLang="zh-CN" dirty="0"/>
              <a:t>UPC</a:t>
            </a:r>
            <a:r>
              <a:rPr lang="zh-CN" altLang="zh-CN" dirty="0"/>
              <a:t>条码由</a:t>
            </a:r>
            <a:r>
              <a:rPr lang="en-US" altLang="zh-CN" dirty="0"/>
              <a:t>UCC</a:t>
            </a:r>
            <a:r>
              <a:rPr lang="zh-CN" altLang="zh-CN" dirty="0"/>
              <a:t>管理。</a:t>
            </a:r>
          </a:p>
          <a:p>
            <a:pPr marL="0" indent="0">
              <a:buNone/>
            </a:pPr>
            <a:endParaRPr lang="en-US" dirty="0" smtClean="0"/>
          </a:p>
        </p:txBody>
      </p:sp>
    </p:spTree>
    <p:extLst>
      <p:ext uri="{BB962C8B-B14F-4D97-AF65-F5344CB8AC3E}">
        <p14:creationId xmlns:p14="http://schemas.microsoft.com/office/powerpoint/2010/main" xmlns="" val="484820375"/>
      </p:ext>
    </p:extLst>
  </p:cSld>
  <p:clrMapOvr>
    <a:masterClrMapping/>
  </p:clrMapOvr>
  <p:transition spd="med">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dirty="0" smtClean="0"/>
              <a:t>EAN</a:t>
            </a:r>
          </a:p>
        </p:txBody>
      </p:sp>
      <p:sp>
        <p:nvSpPr>
          <p:cNvPr id="3" name="Content Placeholder 2"/>
          <p:cNvSpPr>
            <a:spLocks noGrp="1"/>
          </p:cNvSpPr>
          <p:nvPr>
            <p:ph idx="1"/>
          </p:nvPr>
        </p:nvSpPr>
        <p:spPr>
          <a:xfrm>
            <a:off x="800100" y="990600"/>
            <a:ext cx="7835900" cy="5105400"/>
          </a:xfrm>
        </p:spPr>
        <p:txBody>
          <a:bodyPr>
            <a:normAutofit/>
          </a:bodyPr>
          <a:lstStyle/>
          <a:p>
            <a:pPr marL="0" indent="0" algn="ctr">
              <a:buNone/>
            </a:pPr>
            <a:r>
              <a:rPr lang="zh-CN" altLang="zh-CN" sz="3600" dirty="0" smtClean="0"/>
              <a:t>欧</a:t>
            </a:r>
            <a:r>
              <a:rPr lang="zh-CN" altLang="zh-CN" sz="3600" dirty="0"/>
              <a:t>洲物品编码协</a:t>
            </a:r>
            <a:r>
              <a:rPr lang="zh-CN" altLang="zh-CN" sz="3600" dirty="0" smtClean="0"/>
              <a:t>会</a:t>
            </a:r>
            <a:endParaRPr lang="en-US" altLang="zh-CN" sz="3600" dirty="0">
              <a:latin typeface="+mn-ea"/>
            </a:endParaRPr>
          </a:p>
          <a:p>
            <a:pPr marL="0" indent="0">
              <a:lnSpc>
                <a:spcPct val="120000"/>
              </a:lnSpc>
              <a:buNone/>
            </a:pPr>
            <a:r>
              <a:rPr lang="en-US" altLang="zh-CN" sz="3600" dirty="0" smtClean="0"/>
              <a:t>	</a:t>
            </a:r>
            <a:r>
              <a:rPr lang="en-US" altLang="zh-CN" dirty="0" smtClean="0"/>
              <a:t>1977</a:t>
            </a:r>
            <a:r>
              <a:rPr lang="zh-CN" altLang="zh-CN" dirty="0"/>
              <a:t>年欧洲物品编码协会（</a:t>
            </a:r>
            <a:r>
              <a:rPr lang="en-US" altLang="zh-CN" dirty="0"/>
              <a:t>European Article Number</a:t>
            </a:r>
            <a:r>
              <a:rPr lang="zh-CN" altLang="zh-CN" dirty="0"/>
              <a:t>，</a:t>
            </a:r>
            <a:r>
              <a:rPr lang="en-US" altLang="zh-CN" dirty="0"/>
              <a:t>EAN</a:t>
            </a:r>
            <a:r>
              <a:rPr lang="zh-CN" altLang="zh-CN" dirty="0"/>
              <a:t>）成立，开发出与</a:t>
            </a:r>
            <a:r>
              <a:rPr lang="en-US" altLang="zh-CN" dirty="0"/>
              <a:t>UPC</a:t>
            </a:r>
            <a:r>
              <a:rPr lang="zh-CN" altLang="zh-CN" dirty="0"/>
              <a:t>条码完全兼容的</a:t>
            </a:r>
            <a:r>
              <a:rPr lang="en-US" altLang="zh-CN" dirty="0"/>
              <a:t>EAN</a:t>
            </a:r>
            <a:r>
              <a:rPr lang="zh-CN" altLang="zh-CN" dirty="0"/>
              <a:t>条码。</a:t>
            </a:r>
            <a:r>
              <a:rPr lang="en-US" altLang="zh-CN" dirty="0"/>
              <a:t>1981</a:t>
            </a:r>
            <a:r>
              <a:rPr lang="zh-CN" altLang="zh-CN" dirty="0"/>
              <a:t>年，</a:t>
            </a:r>
            <a:r>
              <a:rPr lang="en-US" altLang="zh-CN" dirty="0"/>
              <a:t>EAN</a:t>
            </a:r>
            <a:r>
              <a:rPr lang="zh-CN" altLang="zh-CN" dirty="0"/>
              <a:t>更名为国际物品编码协会（</a:t>
            </a:r>
            <a:r>
              <a:rPr lang="en-US" altLang="zh-CN" dirty="0"/>
              <a:t>International Article Numbering Association</a:t>
            </a:r>
            <a:r>
              <a:rPr lang="zh-CN" altLang="zh-CN" dirty="0"/>
              <a:t>，</a:t>
            </a:r>
            <a:r>
              <a:rPr lang="en-US" altLang="zh-CN" dirty="0"/>
              <a:t>IAN</a:t>
            </a:r>
            <a:r>
              <a:rPr lang="zh-CN" altLang="zh-CN" dirty="0"/>
              <a:t>）。这时</a:t>
            </a:r>
            <a:r>
              <a:rPr lang="en-US" altLang="zh-CN" dirty="0"/>
              <a:t>EAN</a:t>
            </a:r>
            <a:r>
              <a:rPr lang="zh-CN" altLang="zh-CN" dirty="0"/>
              <a:t>已经发展成为一个国际性的组织，</a:t>
            </a:r>
            <a:r>
              <a:rPr lang="en-US" altLang="zh-CN" dirty="0"/>
              <a:t>EAN</a:t>
            </a:r>
            <a:r>
              <a:rPr lang="zh-CN" altLang="zh-CN" dirty="0"/>
              <a:t>条码作为一种消费单元代码，在全球范围内被用于唯一标识一种商品。</a:t>
            </a:r>
          </a:p>
          <a:p>
            <a:pPr marL="0" indent="0">
              <a:buNone/>
            </a:pPr>
            <a:endParaRPr lang="en-US" dirty="0" smtClean="0"/>
          </a:p>
        </p:txBody>
      </p:sp>
    </p:spTree>
    <p:extLst>
      <p:ext uri="{BB962C8B-B14F-4D97-AF65-F5344CB8AC3E}">
        <p14:creationId xmlns:p14="http://schemas.microsoft.com/office/powerpoint/2010/main" xmlns="" val="1142850009"/>
      </p:ext>
    </p:extLst>
  </p:cSld>
  <p:clrMapOvr>
    <a:masterClrMapping/>
  </p:clrMapOvr>
  <p:transition spd="med">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dirty="0" smtClean="0"/>
              <a:t>GS1</a:t>
            </a:r>
          </a:p>
        </p:txBody>
      </p:sp>
      <p:sp>
        <p:nvSpPr>
          <p:cNvPr id="3" name="Content Placeholder 2"/>
          <p:cNvSpPr>
            <a:spLocks noGrp="1"/>
          </p:cNvSpPr>
          <p:nvPr>
            <p:ph idx="1"/>
          </p:nvPr>
        </p:nvSpPr>
        <p:spPr>
          <a:xfrm>
            <a:off x="800100" y="990600"/>
            <a:ext cx="7835900" cy="5105400"/>
          </a:xfrm>
        </p:spPr>
        <p:txBody>
          <a:bodyPr>
            <a:normAutofit/>
          </a:bodyPr>
          <a:lstStyle/>
          <a:p>
            <a:pPr marL="0" indent="0" algn="ctr">
              <a:buNone/>
            </a:pPr>
            <a:r>
              <a:rPr lang="zh-CN" altLang="en-US" sz="3600" dirty="0"/>
              <a:t>国</a:t>
            </a:r>
            <a:r>
              <a:rPr lang="zh-CN" altLang="en-US" sz="3600" dirty="0" smtClean="0"/>
              <a:t>际物品编码协会</a:t>
            </a:r>
            <a:endParaRPr lang="en-US" altLang="zh-CN" sz="3600" dirty="0">
              <a:latin typeface="+mn-ea"/>
            </a:endParaRPr>
          </a:p>
          <a:p>
            <a:pPr marL="0" indent="0">
              <a:lnSpc>
                <a:spcPct val="120000"/>
              </a:lnSpc>
              <a:buNone/>
            </a:pPr>
            <a:r>
              <a:rPr lang="en-US" altLang="zh-CN" dirty="0" smtClean="0"/>
              <a:t>      </a:t>
            </a:r>
            <a:r>
              <a:rPr lang="zh-CN" altLang="zh-CN" dirty="0" smtClean="0"/>
              <a:t>当</a:t>
            </a:r>
            <a:r>
              <a:rPr lang="en-US" altLang="zh-CN" dirty="0"/>
              <a:t>UCC</a:t>
            </a:r>
            <a:r>
              <a:rPr lang="zh-CN" altLang="zh-CN" dirty="0"/>
              <a:t>加入</a:t>
            </a:r>
            <a:r>
              <a:rPr lang="en-US" altLang="zh-CN" dirty="0"/>
              <a:t>EAN</a:t>
            </a:r>
            <a:r>
              <a:rPr lang="zh-CN" altLang="zh-CN" dirty="0"/>
              <a:t>后，</a:t>
            </a:r>
            <a:r>
              <a:rPr lang="en-US" altLang="zh-CN" dirty="0"/>
              <a:t>EAN International</a:t>
            </a:r>
            <a:r>
              <a:rPr lang="zh-CN" altLang="zh-CN" dirty="0"/>
              <a:t>成立。</a:t>
            </a:r>
            <a:r>
              <a:rPr lang="en-US" altLang="zh-CN" dirty="0"/>
              <a:t>2005</a:t>
            </a:r>
            <a:r>
              <a:rPr lang="zh-CN" altLang="zh-CN" dirty="0"/>
              <a:t>年</a:t>
            </a:r>
            <a:r>
              <a:rPr lang="en-US" altLang="zh-CN" dirty="0"/>
              <a:t>2</a:t>
            </a:r>
            <a:r>
              <a:rPr lang="zh-CN" altLang="zh-CN" dirty="0"/>
              <a:t>月，</a:t>
            </a:r>
            <a:r>
              <a:rPr lang="en-US" altLang="zh-CN" dirty="0"/>
              <a:t>EAN International</a:t>
            </a:r>
            <a:r>
              <a:rPr lang="zh-CN" altLang="zh-CN" dirty="0"/>
              <a:t>更名为</a:t>
            </a:r>
            <a:r>
              <a:rPr lang="en-US" altLang="zh-CN" dirty="0"/>
              <a:t>GS1</a:t>
            </a:r>
            <a:r>
              <a:rPr lang="zh-CN" altLang="zh-CN" dirty="0"/>
              <a:t>（</a:t>
            </a:r>
            <a:r>
              <a:rPr lang="en-US" altLang="zh-CN" dirty="0"/>
              <a:t>Globe standard 1</a:t>
            </a:r>
            <a:r>
              <a:rPr lang="zh-CN" altLang="zh-CN" dirty="0"/>
              <a:t>）。 </a:t>
            </a:r>
            <a:r>
              <a:rPr lang="en-US" altLang="zh-CN" dirty="0"/>
              <a:t>GS1</a:t>
            </a:r>
            <a:r>
              <a:rPr lang="zh-CN" altLang="zh-CN" dirty="0"/>
              <a:t>不仅包括条码的编码体系，而且包括</a:t>
            </a:r>
            <a:r>
              <a:rPr lang="en-US" altLang="zh-CN" dirty="0"/>
              <a:t>EPC</a:t>
            </a:r>
            <a:r>
              <a:rPr lang="zh-CN" altLang="zh-CN" dirty="0"/>
              <a:t>码的编码体系。目前</a:t>
            </a:r>
            <a:r>
              <a:rPr lang="en-US" altLang="zh-CN" dirty="0"/>
              <a:t>GS1</a:t>
            </a:r>
            <a:r>
              <a:rPr lang="zh-CN" altLang="zh-CN" dirty="0"/>
              <a:t>主要用于商业领域，通过</a:t>
            </a:r>
            <a:r>
              <a:rPr lang="en-US" altLang="zh-CN" dirty="0"/>
              <a:t>EPC</a:t>
            </a:r>
            <a:r>
              <a:rPr lang="zh-CN" altLang="zh-CN" dirty="0"/>
              <a:t>码、射频识别（</a:t>
            </a:r>
            <a:r>
              <a:rPr lang="en-US" altLang="zh-CN" dirty="0"/>
              <a:t>RFID</a:t>
            </a:r>
            <a:r>
              <a:rPr lang="zh-CN" altLang="zh-CN" dirty="0"/>
              <a:t>）、</a:t>
            </a:r>
            <a:r>
              <a:rPr lang="zh-CN" altLang="en-US" dirty="0"/>
              <a:t>互联网</a:t>
            </a:r>
            <a:r>
              <a:rPr lang="zh-CN" altLang="zh-CN" dirty="0"/>
              <a:t>，可以确保全球贸易伙伴得到正确的产品信息</a:t>
            </a:r>
            <a:r>
              <a:rPr lang="zh-CN" altLang="en-US" dirty="0" smtClean="0"/>
              <a:t>。</a:t>
            </a:r>
            <a:endParaRPr lang="en-US" altLang="zh-CN" dirty="0" smtClean="0"/>
          </a:p>
          <a:p>
            <a:pPr marL="0" indent="0">
              <a:lnSpc>
                <a:spcPct val="120000"/>
              </a:lnSpc>
              <a:buNone/>
            </a:pPr>
            <a:endParaRPr lang="en-US" altLang="zh-CN" dirty="0"/>
          </a:p>
          <a:p>
            <a:pPr marL="0" indent="0">
              <a:lnSpc>
                <a:spcPct val="120000"/>
              </a:lnSpc>
              <a:buNone/>
            </a:pPr>
            <a:r>
              <a:rPr lang="en-US" altLang="zh-CN" b="0" u="sng" dirty="0" smtClean="0">
                <a:solidFill>
                  <a:srgbClr val="FF0000"/>
                </a:solidFill>
              </a:rPr>
              <a:t>690-695 </a:t>
            </a:r>
            <a:r>
              <a:rPr lang="zh-CN" altLang="en-US" b="0" u="sng" dirty="0">
                <a:solidFill>
                  <a:srgbClr val="FF0000"/>
                </a:solidFill>
              </a:rPr>
              <a:t>中国大陆</a:t>
            </a:r>
            <a:endParaRPr lang="zh-CN" altLang="zh-CN" b="0" u="sng" dirty="0">
              <a:solidFill>
                <a:srgbClr val="FF0000"/>
              </a:solidFill>
            </a:endParaRPr>
          </a:p>
          <a:p>
            <a:pPr marL="0" indent="0">
              <a:buNone/>
            </a:pPr>
            <a:endParaRPr lang="en-US" dirty="0" smtClean="0"/>
          </a:p>
        </p:txBody>
      </p:sp>
    </p:spTree>
    <p:extLst>
      <p:ext uri="{BB962C8B-B14F-4D97-AF65-F5344CB8AC3E}">
        <p14:creationId xmlns:p14="http://schemas.microsoft.com/office/powerpoint/2010/main" xmlns="" val="2422473375"/>
      </p:ext>
    </p:extLst>
  </p:cSld>
  <p:clrMapOvr>
    <a:masterClrMapping/>
  </p:clrMapOvr>
  <p:transition spd="med">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dirty="0" smtClean="0"/>
              <a:t>EPC global</a:t>
            </a:r>
          </a:p>
        </p:txBody>
      </p:sp>
      <p:sp>
        <p:nvSpPr>
          <p:cNvPr id="3" name="Content Placeholder 2"/>
          <p:cNvSpPr>
            <a:spLocks noGrp="1"/>
          </p:cNvSpPr>
          <p:nvPr>
            <p:ph idx="1"/>
          </p:nvPr>
        </p:nvSpPr>
        <p:spPr>
          <a:xfrm>
            <a:off x="800100" y="990600"/>
            <a:ext cx="7835900" cy="5105400"/>
          </a:xfrm>
        </p:spPr>
        <p:txBody>
          <a:bodyPr>
            <a:normAutofit/>
          </a:bodyPr>
          <a:lstStyle/>
          <a:p>
            <a:pPr marL="0" indent="0" algn="ctr">
              <a:buNone/>
            </a:pPr>
            <a:r>
              <a:rPr lang="zh-CN" altLang="zh-CN" sz="3600" dirty="0"/>
              <a:t>全球电子产品编码中</a:t>
            </a:r>
            <a:r>
              <a:rPr lang="zh-CN" altLang="zh-CN" sz="3600" dirty="0" smtClean="0"/>
              <a:t>心</a:t>
            </a:r>
            <a:endParaRPr lang="en-US" altLang="zh-CN" sz="3600" dirty="0">
              <a:latin typeface="+mn-ea"/>
            </a:endParaRPr>
          </a:p>
          <a:p>
            <a:pPr marL="0" indent="0">
              <a:lnSpc>
                <a:spcPct val="120000"/>
              </a:lnSpc>
              <a:buNone/>
            </a:pPr>
            <a:r>
              <a:rPr lang="en-US" altLang="zh-CN" dirty="0"/>
              <a:t> </a:t>
            </a:r>
            <a:r>
              <a:rPr lang="en-US" altLang="zh-CN" dirty="0" smtClean="0"/>
              <a:t>       </a:t>
            </a:r>
            <a:r>
              <a:rPr lang="zh-CN" altLang="zh-CN" dirty="0" smtClean="0"/>
              <a:t>伴</a:t>
            </a:r>
            <a:r>
              <a:rPr lang="zh-CN" altLang="zh-CN" dirty="0"/>
              <a:t>随着经济全球化的进程，需要对全球每个物品进行编码和管理，条码的编码容量满足不了这样的要求，电子产品编码（</a:t>
            </a:r>
            <a:r>
              <a:rPr lang="en-US" altLang="zh-CN" dirty="0"/>
              <a:t>Electronic Product Code</a:t>
            </a:r>
            <a:r>
              <a:rPr lang="zh-CN" altLang="zh-CN" dirty="0"/>
              <a:t>，</a:t>
            </a:r>
            <a:r>
              <a:rPr lang="en-US" altLang="zh-CN" dirty="0"/>
              <a:t>EPC</a:t>
            </a:r>
            <a:r>
              <a:rPr lang="zh-CN" altLang="zh-CN" dirty="0"/>
              <a:t>）就应运而生了</a:t>
            </a:r>
            <a:r>
              <a:rPr lang="zh-CN" altLang="zh-CN" dirty="0" smtClean="0"/>
              <a:t>。</a:t>
            </a:r>
            <a:r>
              <a:rPr lang="en-US" altLang="zh-CN" dirty="0" smtClean="0"/>
              <a:t>EPCglobal</a:t>
            </a:r>
            <a:r>
              <a:rPr lang="zh-CN" altLang="en-US" dirty="0"/>
              <a:t>是国际物品编码协会</a:t>
            </a:r>
            <a:r>
              <a:rPr lang="en-US" altLang="zh-CN" dirty="0"/>
              <a:t>EAN</a:t>
            </a:r>
            <a:r>
              <a:rPr lang="zh-CN" altLang="en-US" dirty="0"/>
              <a:t>和美国统一代码委员会（ </a:t>
            </a:r>
            <a:r>
              <a:rPr lang="en-US" altLang="zh-CN" dirty="0"/>
              <a:t>UCC </a:t>
            </a:r>
            <a:r>
              <a:rPr lang="zh-CN" altLang="en-US" dirty="0"/>
              <a:t>）的一个合资公</a:t>
            </a:r>
            <a:r>
              <a:rPr lang="zh-CN" altLang="en-US" dirty="0" smtClean="0"/>
              <a:t>司，</a:t>
            </a:r>
            <a:r>
              <a:rPr lang="zh-CN" altLang="zh-CN" dirty="0" smtClean="0"/>
              <a:t>主</a:t>
            </a:r>
            <a:r>
              <a:rPr lang="zh-CN" altLang="zh-CN" dirty="0"/>
              <a:t>要职责是在全球范围内建立和维护</a:t>
            </a:r>
            <a:r>
              <a:rPr lang="en-US" altLang="zh-CN" dirty="0"/>
              <a:t>EPC</a:t>
            </a:r>
            <a:r>
              <a:rPr lang="zh-CN" altLang="zh-CN" dirty="0"/>
              <a:t>网络，保证采用全球统一的标准完成物品的自动、实时识别，以此来提高国际贸易单元信息的透明度与可视性。</a:t>
            </a:r>
          </a:p>
          <a:p>
            <a:pPr marL="0" indent="0">
              <a:buNone/>
            </a:pPr>
            <a:endParaRPr lang="en-US" dirty="0" smtClean="0"/>
          </a:p>
        </p:txBody>
      </p:sp>
    </p:spTree>
    <p:extLst>
      <p:ext uri="{BB962C8B-B14F-4D97-AF65-F5344CB8AC3E}">
        <p14:creationId xmlns:p14="http://schemas.microsoft.com/office/powerpoint/2010/main" xmlns="" val="4130889996"/>
      </p:ext>
    </p:extLst>
  </p:cSld>
  <p:clrMapOvr>
    <a:masterClrMapping/>
  </p:clrMapOvr>
  <p:transition spd="med">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dirty="0" smtClean="0"/>
              <a:t>UID</a:t>
            </a:r>
          </a:p>
        </p:txBody>
      </p:sp>
      <p:sp>
        <p:nvSpPr>
          <p:cNvPr id="3" name="Content Placeholder 2"/>
          <p:cNvSpPr>
            <a:spLocks noGrp="1"/>
          </p:cNvSpPr>
          <p:nvPr>
            <p:ph idx="1"/>
          </p:nvPr>
        </p:nvSpPr>
        <p:spPr>
          <a:xfrm>
            <a:off x="800100" y="990600"/>
            <a:ext cx="7835900" cy="5105400"/>
          </a:xfrm>
        </p:spPr>
        <p:txBody>
          <a:bodyPr>
            <a:normAutofit/>
          </a:bodyPr>
          <a:lstStyle/>
          <a:p>
            <a:pPr marL="0" indent="0" algn="ctr">
              <a:buNone/>
            </a:pPr>
            <a:r>
              <a:rPr lang="zh-CN" altLang="en-US" sz="3600" dirty="0" smtClean="0"/>
              <a:t>泛在识别</a:t>
            </a:r>
            <a:r>
              <a:rPr lang="zh-CN" altLang="zh-CN" sz="3600" dirty="0" smtClean="0"/>
              <a:t>中心</a:t>
            </a:r>
            <a:endParaRPr lang="en-US" altLang="zh-CN" sz="3600" dirty="0">
              <a:latin typeface="+mn-ea"/>
            </a:endParaRPr>
          </a:p>
          <a:p>
            <a:pPr marL="0" indent="0">
              <a:lnSpc>
                <a:spcPct val="120000"/>
              </a:lnSpc>
              <a:buNone/>
            </a:pPr>
            <a:r>
              <a:rPr lang="en-US" altLang="zh-CN" dirty="0" smtClean="0"/>
              <a:t>    </a:t>
            </a:r>
            <a:r>
              <a:rPr lang="zh-CN" altLang="zh-CN" dirty="0" smtClean="0"/>
              <a:t>目</a:t>
            </a:r>
            <a:r>
              <a:rPr lang="zh-CN" altLang="zh-CN" dirty="0"/>
              <a:t>前全球比较成熟的物联网标准体系有欧美支持的</a:t>
            </a:r>
            <a:r>
              <a:rPr lang="en-US" altLang="zh-CN" dirty="0" smtClean="0"/>
              <a:t>EPC global</a:t>
            </a:r>
            <a:r>
              <a:rPr lang="zh-CN" altLang="zh-CN" dirty="0" smtClean="0"/>
              <a:t>物</a:t>
            </a:r>
            <a:r>
              <a:rPr lang="zh-CN" altLang="zh-CN" dirty="0"/>
              <a:t>联网标准体系和日本的</a:t>
            </a:r>
            <a:r>
              <a:rPr lang="en-US" altLang="zh-CN" dirty="0"/>
              <a:t>UID</a:t>
            </a:r>
            <a:r>
              <a:rPr lang="zh-CN" altLang="zh-CN" dirty="0"/>
              <a:t>（</a:t>
            </a:r>
            <a:r>
              <a:rPr lang="en-US" altLang="zh-CN" dirty="0"/>
              <a:t>Ubiquitous ID</a:t>
            </a:r>
            <a:r>
              <a:rPr lang="zh-CN" altLang="zh-CN" dirty="0"/>
              <a:t>）物联网标准体系。</a:t>
            </a:r>
            <a:r>
              <a:rPr lang="en-US" altLang="zh-CN" dirty="0"/>
              <a:t> EPC</a:t>
            </a:r>
            <a:r>
              <a:rPr lang="zh-CN" altLang="zh-CN" dirty="0"/>
              <a:t>和</a:t>
            </a:r>
            <a:r>
              <a:rPr lang="en-US" altLang="zh-CN" dirty="0"/>
              <a:t>UID</a:t>
            </a:r>
            <a:r>
              <a:rPr lang="zh-CN" altLang="zh-CN" dirty="0"/>
              <a:t>是两种主要的物联网标准体系，它们有各自的特征，并且相互竞争。为了制定具有自主知识产权的物联网标准体系，</a:t>
            </a:r>
            <a:r>
              <a:rPr lang="en-US" altLang="zh-CN" dirty="0"/>
              <a:t>UID</a:t>
            </a:r>
            <a:r>
              <a:rPr lang="zh-CN" altLang="zh-CN" dirty="0"/>
              <a:t>采</a:t>
            </a:r>
            <a:r>
              <a:rPr lang="zh-CN" altLang="zh-CN" dirty="0" smtClean="0"/>
              <a:t>用</a:t>
            </a:r>
            <a:r>
              <a:rPr lang="en-US" altLang="zh-CN" dirty="0" err="1" smtClean="0"/>
              <a:t>uCode</a:t>
            </a:r>
            <a:r>
              <a:rPr lang="zh-CN" altLang="zh-CN" dirty="0"/>
              <a:t>编码，它能兼容日本已有的编码体系，同时也能兼容其它国家的编码体系</a:t>
            </a:r>
            <a:endParaRPr lang="en-US" dirty="0" smtClean="0"/>
          </a:p>
        </p:txBody>
      </p:sp>
    </p:spTree>
    <p:extLst>
      <p:ext uri="{BB962C8B-B14F-4D97-AF65-F5344CB8AC3E}">
        <p14:creationId xmlns:p14="http://schemas.microsoft.com/office/powerpoint/2010/main" xmlns="" val="3816786135"/>
      </p:ext>
    </p:extLst>
  </p:cSld>
  <p:clrMapOvr>
    <a:masterClrMapping/>
  </p:clrMapOvr>
  <p:transition spd="med">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dirty="0" smtClean="0"/>
              <a:t>Barcode       EPC</a:t>
            </a:r>
          </a:p>
        </p:txBody>
      </p:sp>
      <p:sp>
        <p:nvSpPr>
          <p:cNvPr id="3" name="Content Placeholder 2"/>
          <p:cNvSpPr>
            <a:spLocks noGrp="1"/>
          </p:cNvSpPr>
          <p:nvPr>
            <p:ph idx="1"/>
          </p:nvPr>
        </p:nvSpPr>
        <p:spPr/>
        <p:txBody>
          <a:bodyPr/>
          <a:lstStyle/>
          <a:p>
            <a:pPr marL="0" indent="0" algn="ctr">
              <a:buNone/>
            </a:pPr>
            <a:r>
              <a:rPr lang="en-US" altLang="zh-CN" sz="3200" dirty="0">
                <a:latin typeface="+mn-lt"/>
              </a:rPr>
              <a:t>EPC</a:t>
            </a:r>
            <a:r>
              <a:rPr lang="zh-CN" altLang="zh-CN" sz="3200" dirty="0">
                <a:latin typeface="+mn-lt"/>
              </a:rPr>
              <a:t>码与条码的相互转换</a:t>
            </a:r>
          </a:p>
          <a:p>
            <a:pPr marL="0" indent="0">
              <a:buNone/>
            </a:pPr>
            <a:r>
              <a:rPr lang="en-US" altLang="zh-CN" dirty="0" smtClean="0"/>
              <a:t>        </a:t>
            </a:r>
            <a:r>
              <a:rPr lang="zh-CN" altLang="zh-CN" sz="1800" dirty="0" smtClean="0">
                <a:latin typeface="+mn-lt"/>
              </a:rPr>
              <a:t>条</a:t>
            </a:r>
            <a:r>
              <a:rPr lang="zh-CN" altLang="zh-CN" sz="1800" dirty="0">
                <a:latin typeface="+mn-lt"/>
              </a:rPr>
              <a:t>码主要由扩展位、国家代码、厂商代码、商品项目代码和校验位等几部分组成，</a:t>
            </a:r>
            <a:r>
              <a:rPr lang="en-US" altLang="zh-CN" sz="1800" dirty="0">
                <a:latin typeface="+mn-lt"/>
              </a:rPr>
              <a:t>EPC</a:t>
            </a:r>
            <a:r>
              <a:rPr lang="zh-CN" altLang="zh-CN" sz="1800" dirty="0">
                <a:latin typeface="+mn-lt"/>
              </a:rPr>
              <a:t>码主要由标头、滤值、分区值、厂商代码、贸易项代码和序列号等几部分组成。条码与</a:t>
            </a:r>
            <a:r>
              <a:rPr lang="en-US" altLang="zh-CN" sz="1800" dirty="0">
                <a:latin typeface="+mn-lt"/>
              </a:rPr>
              <a:t>EPC</a:t>
            </a:r>
            <a:r>
              <a:rPr lang="zh-CN" altLang="zh-CN" sz="1800" dirty="0">
                <a:latin typeface="+mn-lt"/>
              </a:rPr>
              <a:t>码的形式不同，条码是十进制、</a:t>
            </a:r>
            <a:r>
              <a:rPr lang="en-US" altLang="zh-CN" sz="1800" dirty="0">
                <a:latin typeface="+mn-lt"/>
              </a:rPr>
              <a:t>EPC</a:t>
            </a:r>
            <a:r>
              <a:rPr lang="zh-CN" altLang="zh-CN" sz="1800" dirty="0">
                <a:latin typeface="+mn-lt"/>
              </a:rPr>
              <a:t>码是二进制，条码位数较少、</a:t>
            </a:r>
            <a:r>
              <a:rPr lang="en-US" altLang="zh-CN" sz="1800" dirty="0">
                <a:latin typeface="+mn-lt"/>
              </a:rPr>
              <a:t>EPC</a:t>
            </a:r>
            <a:r>
              <a:rPr lang="zh-CN" altLang="zh-CN" sz="1800" dirty="0">
                <a:latin typeface="+mn-lt"/>
              </a:rPr>
              <a:t>码位数较多。条码与</a:t>
            </a:r>
            <a:r>
              <a:rPr lang="en-US" altLang="zh-CN" sz="1800" dirty="0">
                <a:latin typeface="+mn-lt"/>
              </a:rPr>
              <a:t>EPC</a:t>
            </a:r>
            <a:r>
              <a:rPr lang="zh-CN" altLang="zh-CN" sz="1800" dirty="0">
                <a:latin typeface="+mn-lt"/>
              </a:rPr>
              <a:t>码可以相互转换</a:t>
            </a:r>
            <a:r>
              <a:rPr lang="zh-CN" altLang="en-US" sz="1800" dirty="0">
                <a:latin typeface="+mn-lt"/>
              </a:rPr>
              <a:t>。</a:t>
            </a:r>
            <a:endParaRPr lang="zh-CN" altLang="zh-CN" sz="1800" dirty="0">
              <a:latin typeface="+mn-lt"/>
            </a:endParaRPr>
          </a:p>
          <a:p>
            <a:pPr marL="0" indent="0">
              <a:buNone/>
            </a:pPr>
            <a:endParaRPr lang="en-US" dirty="0" smtClean="0"/>
          </a:p>
        </p:txBody>
      </p:sp>
      <p:sp>
        <p:nvSpPr>
          <p:cNvPr id="4" name="Left-Right Arrow 3"/>
          <p:cNvSpPr/>
          <p:nvPr/>
        </p:nvSpPr>
        <p:spPr>
          <a:xfrm>
            <a:off x="2209800" y="431800"/>
            <a:ext cx="685800" cy="127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20700" y="2981324"/>
            <a:ext cx="8178799" cy="2416176"/>
            <a:chOff x="520700" y="3679824"/>
            <a:chExt cx="8178799" cy="2416176"/>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0700" y="3679824"/>
              <a:ext cx="4292600" cy="1171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 y="5183187"/>
              <a:ext cx="4203700" cy="9128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26024" y="3715542"/>
              <a:ext cx="3673475" cy="23804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6" name="Flowchart: Process 5"/>
          <p:cNvSpPr/>
          <p:nvPr/>
        </p:nvSpPr>
        <p:spPr>
          <a:xfrm>
            <a:off x="393700" y="5664200"/>
            <a:ext cx="1003300" cy="31750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extBox 6"/>
          <p:cNvSpPr txBox="1"/>
          <p:nvPr/>
        </p:nvSpPr>
        <p:spPr>
          <a:xfrm>
            <a:off x="342900" y="5632450"/>
            <a:ext cx="1168400" cy="400110"/>
          </a:xfrm>
          <a:prstGeom prst="rect">
            <a:avLst/>
          </a:prstGeom>
          <a:noFill/>
        </p:spPr>
        <p:txBody>
          <a:bodyPr wrap="square" rtlCol="0">
            <a:spAutoFit/>
          </a:bodyPr>
          <a:lstStyle/>
          <a:p>
            <a:r>
              <a:rPr lang="en-US" dirty="0" smtClean="0"/>
              <a:t>Barcode</a:t>
            </a:r>
            <a:endParaRPr lang="en-US" dirty="0"/>
          </a:p>
        </p:txBody>
      </p:sp>
      <p:sp>
        <p:nvSpPr>
          <p:cNvPr id="15" name="Flowchart: Process 14"/>
          <p:cNvSpPr/>
          <p:nvPr/>
        </p:nvSpPr>
        <p:spPr>
          <a:xfrm>
            <a:off x="2146300" y="5664200"/>
            <a:ext cx="936625" cy="31750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TextBox 15"/>
          <p:cNvSpPr txBox="1"/>
          <p:nvPr/>
        </p:nvSpPr>
        <p:spPr>
          <a:xfrm>
            <a:off x="2197100" y="5632450"/>
            <a:ext cx="1390650" cy="400110"/>
          </a:xfrm>
          <a:prstGeom prst="rect">
            <a:avLst/>
          </a:prstGeom>
          <a:noFill/>
        </p:spPr>
        <p:txBody>
          <a:bodyPr wrap="square" rtlCol="0">
            <a:spAutoFit/>
          </a:bodyPr>
          <a:lstStyle/>
          <a:p>
            <a:r>
              <a:rPr lang="en-US" dirty="0" smtClean="0"/>
              <a:t>GTIN</a:t>
            </a:r>
            <a:endParaRPr lang="en-US" dirty="0"/>
          </a:p>
        </p:txBody>
      </p:sp>
      <p:sp>
        <p:nvSpPr>
          <p:cNvPr id="17" name="Flowchart: Process 16"/>
          <p:cNvSpPr/>
          <p:nvPr/>
        </p:nvSpPr>
        <p:spPr>
          <a:xfrm>
            <a:off x="3810000" y="5664200"/>
            <a:ext cx="1333500" cy="31750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TextBox 17"/>
          <p:cNvSpPr txBox="1"/>
          <p:nvPr/>
        </p:nvSpPr>
        <p:spPr>
          <a:xfrm>
            <a:off x="3987800" y="5632450"/>
            <a:ext cx="1390650" cy="400110"/>
          </a:xfrm>
          <a:prstGeom prst="rect">
            <a:avLst/>
          </a:prstGeom>
          <a:noFill/>
        </p:spPr>
        <p:txBody>
          <a:bodyPr wrap="square" rtlCol="0">
            <a:spAutoFit/>
          </a:bodyPr>
          <a:lstStyle/>
          <a:p>
            <a:r>
              <a:rPr lang="en-US" dirty="0"/>
              <a:t>S</a:t>
            </a:r>
            <a:r>
              <a:rPr lang="en-US" dirty="0" smtClean="0"/>
              <a:t>GTIN</a:t>
            </a:r>
            <a:endParaRPr lang="en-US" dirty="0"/>
          </a:p>
        </p:txBody>
      </p:sp>
      <p:sp>
        <p:nvSpPr>
          <p:cNvPr id="19" name="Flowchart: Process 18"/>
          <p:cNvSpPr/>
          <p:nvPr/>
        </p:nvSpPr>
        <p:spPr>
          <a:xfrm>
            <a:off x="5867400" y="5676900"/>
            <a:ext cx="1333500" cy="31750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TextBox 19"/>
          <p:cNvSpPr txBox="1"/>
          <p:nvPr/>
        </p:nvSpPr>
        <p:spPr>
          <a:xfrm>
            <a:off x="5892800" y="5645150"/>
            <a:ext cx="1390650" cy="400110"/>
          </a:xfrm>
          <a:prstGeom prst="rect">
            <a:avLst/>
          </a:prstGeom>
          <a:noFill/>
        </p:spPr>
        <p:txBody>
          <a:bodyPr wrap="square" rtlCol="0">
            <a:spAutoFit/>
          </a:bodyPr>
          <a:lstStyle/>
          <a:p>
            <a:r>
              <a:rPr lang="en-US" dirty="0" smtClean="0"/>
              <a:t>SGTIN-96</a:t>
            </a:r>
            <a:endParaRPr lang="en-US" dirty="0"/>
          </a:p>
        </p:txBody>
      </p:sp>
      <p:sp>
        <p:nvSpPr>
          <p:cNvPr id="21" name="Left-Right Arrow 20"/>
          <p:cNvSpPr/>
          <p:nvPr/>
        </p:nvSpPr>
        <p:spPr>
          <a:xfrm>
            <a:off x="1422400" y="5759450"/>
            <a:ext cx="685800" cy="127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Right Arrow 21"/>
          <p:cNvSpPr/>
          <p:nvPr/>
        </p:nvSpPr>
        <p:spPr>
          <a:xfrm>
            <a:off x="3111500" y="5772150"/>
            <a:ext cx="685800" cy="127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Right Arrow 22"/>
          <p:cNvSpPr/>
          <p:nvPr/>
        </p:nvSpPr>
        <p:spPr>
          <a:xfrm>
            <a:off x="5168900" y="5759450"/>
            <a:ext cx="685800" cy="127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p:cNvSpPr/>
          <p:nvPr/>
        </p:nvSpPr>
        <p:spPr>
          <a:xfrm>
            <a:off x="7200900" y="5772150"/>
            <a:ext cx="685800" cy="127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Process 25"/>
          <p:cNvSpPr/>
          <p:nvPr/>
        </p:nvSpPr>
        <p:spPr>
          <a:xfrm>
            <a:off x="7886700" y="5670550"/>
            <a:ext cx="939800" cy="31750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rial" charset="0"/>
                <a:cs typeface="Arial" charset="0"/>
              </a:rPr>
              <a:t>EPC</a:t>
            </a:r>
          </a:p>
        </p:txBody>
      </p:sp>
    </p:spTree>
    <p:extLst>
      <p:ext uri="{BB962C8B-B14F-4D97-AF65-F5344CB8AC3E}">
        <p14:creationId xmlns:p14="http://schemas.microsoft.com/office/powerpoint/2010/main" xmlns="" val="3922462124"/>
      </p:ext>
    </p:extLst>
  </p:cSld>
  <p:clrMapOvr>
    <a:masterClrMapping/>
  </p:clrMapOvr>
  <p:transition spd="med">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2387" name="Text Box 3"/>
          <p:cNvSpPr txBox="1">
            <a:spLocks noChangeArrowheads="1"/>
          </p:cNvSpPr>
          <p:nvPr/>
        </p:nvSpPr>
        <p:spPr bwMode="auto">
          <a:xfrm>
            <a:off x="3373438" y="2886075"/>
            <a:ext cx="24574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r>
              <a:rPr lang="en-US" sz="3200" dirty="0">
                <a:solidFill>
                  <a:schemeClr val="accent2"/>
                </a:solidFill>
                <a:latin typeface="Tahoma" pitchFamily="34" charset="0"/>
                <a:ea typeface="PMingLiU" pitchFamily="18" charset="-120"/>
                <a:cs typeface="Tahoma" pitchFamily="34" charset="0"/>
              </a:rPr>
              <a:t>SGTIN </a:t>
            </a:r>
            <a:r>
              <a:rPr lang="zh-CN" altLang="en-US" sz="3200" dirty="0">
                <a:solidFill>
                  <a:schemeClr val="accent2"/>
                </a:solidFill>
                <a:latin typeface="宋体" charset="-122"/>
                <a:ea typeface="宋体" charset="-122"/>
                <a:cs typeface="Tahoma" pitchFamily="34" charset="0"/>
              </a:rPr>
              <a:t>描述</a:t>
            </a:r>
            <a:endParaRPr lang="en-US" sz="3200" dirty="0">
              <a:solidFill>
                <a:schemeClr val="bg1"/>
              </a:solidFill>
              <a:latin typeface="宋体" charset="-122"/>
              <a:ea typeface="宋体" charset="-122"/>
              <a:cs typeface="Tahoma" pitchFamily="34" charset="0"/>
            </a:endParaRPr>
          </a:p>
        </p:txBody>
      </p:sp>
    </p:spTree>
    <p:extLst>
      <p:ext uri="{BB962C8B-B14F-4D97-AF65-F5344CB8AC3E}">
        <p14:creationId xmlns:p14="http://schemas.microsoft.com/office/powerpoint/2010/main" xmlns="" val="3504275240"/>
      </p:ext>
    </p:extLst>
  </p:cSld>
  <p:clrMapOvr>
    <a:masterClrMapping/>
  </p:clrMapOvr>
  <p:transition>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smtClean="0"/>
              <a:t>SGTIN</a:t>
            </a:r>
          </a:p>
        </p:txBody>
      </p:sp>
      <p:sp>
        <p:nvSpPr>
          <p:cNvPr id="3" name="Content Placeholder 2"/>
          <p:cNvSpPr>
            <a:spLocks noGrp="1"/>
          </p:cNvSpPr>
          <p:nvPr>
            <p:ph idx="1"/>
          </p:nvPr>
        </p:nvSpPr>
        <p:spPr/>
        <p:txBody>
          <a:bodyPr/>
          <a:lstStyle/>
          <a:p>
            <a:r>
              <a:rPr lang="en-US" smtClean="0"/>
              <a:t>Serialized Global Trade Item Number (SGTIN)</a:t>
            </a:r>
          </a:p>
          <a:p>
            <a:pPr>
              <a:buFont typeface="Tahoma" pitchFamily="34" charset="0"/>
              <a:buNone/>
            </a:pPr>
            <a:r>
              <a:rPr lang="zh-CN" altLang="en-US" smtClean="0">
                <a:ea typeface="宋体" charset="-122"/>
              </a:rPr>
              <a:t>   全球贸易项目代码</a:t>
            </a:r>
            <a:endParaRPr lang="en-US" smtClean="0"/>
          </a:p>
          <a:p>
            <a:r>
              <a:rPr lang="en-US" smtClean="0"/>
              <a:t>Electronic Product Code (EPC) </a:t>
            </a:r>
          </a:p>
          <a:p>
            <a:pPr>
              <a:buFont typeface="Tahoma" pitchFamily="34" charset="0"/>
              <a:buNone/>
            </a:pPr>
            <a:r>
              <a:rPr lang="zh-CN" altLang="en-US" smtClean="0">
                <a:ea typeface="宋体" charset="-122"/>
              </a:rPr>
              <a:t>   电子产品编码</a:t>
            </a:r>
            <a:endParaRPr lang="en-US" smtClean="0"/>
          </a:p>
          <a:p>
            <a:r>
              <a:rPr lang="en-US" smtClean="0"/>
              <a:t>EPCGlobal</a:t>
            </a:r>
            <a:r>
              <a:rPr lang="zh-CN" altLang="en-US" smtClean="0">
                <a:ea typeface="宋体" charset="-122"/>
              </a:rPr>
              <a:t>定义的编码类型</a:t>
            </a:r>
            <a:endParaRPr lang="en-US" smtClean="0"/>
          </a:p>
        </p:txBody>
      </p:sp>
    </p:spTree>
    <p:extLst>
      <p:ext uri="{BB962C8B-B14F-4D97-AF65-F5344CB8AC3E}">
        <p14:creationId xmlns:p14="http://schemas.microsoft.com/office/powerpoint/2010/main" xmlns="" val="30978657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RFID</a:t>
            </a:r>
            <a:r>
              <a:rPr lang="zh-CN" altLang="en-US" smtClean="0">
                <a:ea typeface="宋体" charset="-122"/>
              </a:rPr>
              <a:t>现状</a:t>
            </a:r>
            <a:endParaRPr lang="en-US" smtClean="0"/>
          </a:p>
        </p:txBody>
      </p:sp>
      <p:sp>
        <p:nvSpPr>
          <p:cNvPr id="24579" name="Rectangle 3"/>
          <p:cNvSpPr>
            <a:spLocks noGrp="1" noChangeArrowheads="1"/>
          </p:cNvSpPr>
          <p:nvPr>
            <p:ph type="body" idx="1"/>
          </p:nvPr>
        </p:nvSpPr>
        <p:spPr>
          <a:xfrm>
            <a:off x="457200" y="908712"/>
            <a:ext cx="8229600" cy="5178189"/>
          </a:xfrm>
        </p:spPr>
        <p:txBody>
          <a:bodyPr>
            <a:normAutofit lnSpcReduction="10000"/>
          </a:bodyPr>
          <a:lstStyle/>
          <a:p>
            <a:pPr eaLnBrk="1" hangingPunct="1">
              <a:buFont typeface="Arial" pitchFamily="34" charset="0"/>
              <a:buChar char="•"/>
              <a:defRPr/>
            </a:pPr>
            <a:r>
              <a:rPr lang="zh-CN" altLang="en-US" sz="2000" dirty="0" smtClean="0">
                <a:latin typeface="宋体" pitchFamily="2" charset="-122"/>
                <a:ea typeface="宋体" pitchFamily="2" charset="-122"/>
              </a:rPr>
              <a:t>高频</a:t>
            </a:r>
            <a:endParaRPr lang="en-US" altLang="zh-CN" sz="2000" dirty="0" smtClean="0">
              <a:latin typeface="宋体" pitchFamily="2" charset="-122"/>
              <a:ea typeface="宋体" pitchFamily="2" charset="-122"/>
            </a:endParaRPr>
          </a:p>
          <a:p>
            <a:pPr lvl="1" eaLnBrk="1" hangingPunct="1">
              <a:buFont typeface="Arial" pitchFamily="34" charset="0"/>
              <a:buChar char="•"/>
              <a:defRPr/>
            </a:pPr>
            <a:r>
              <a:rPr lang="zh-CN" altLang="en-US" dirty="0">
                <a:latin typeface="宋体" pitchFamily="2" charset="-122"/>
                <a:ea typeface="宋体" pitchFamily="2" charset="-122"/>
              </a:rPr>
              <a:t>工</a:t>
            </a:r>
            <a:r>
              <a:rPr lang="zh-CN" altLang="en-US" dirty="0" smtClean="0">
                <a:latin typeface="宋体" pitchFamily="2" charset="-122"/>
                <a:ea typeface="宋体" pitchFamily="2" charset="-122"/>
              </a:rPr>
              <a:t>作频率：</a:t>
            </a:r>
            <a:r>
              <a:rPr lang="en-US" altLang="zh-CN" dirty="0" smtClean="0">
                <a:latin typeface="宋体" pitchFamily="2" charset="-122"/>
                <a:ea typeface="宋体" pitchFamily="2" charset="-122"/>
              </a:rPr>
              <a:t>13.56MHz</a:t>
            </a:r>
          </a:p>
          <a:p>
            <a:pPr lvl="1" eaLnBrk="1" hangingPunct="1">
              <a:buFont typeface="Arial" pitchFamily="34" charset="0"/>
              <a:buChar char="•"/>
              <a:defRPr/>
            </a:pPr>
            <a:r>
              <a:rPr lang="zh-CN" altLang="en-US" dirty="0" smtClean="0">
                <a:latin typeface="宋体" pitchFamily="2" charset="-122"/>
                <a:ea typeface="宋体" pitchFamily="2" charset="-122"/>
              </a:rPr>
              <a:t>主要协议：</a:t>
            </a:r>
            <a:r>
              <a:rPr lang="en-US" altLang="zh-CN" dirty="0" smtClean="0">
                <a:latin typeface="宋体" pitchFamily="2" charset="-122"/>
                <a:ea typeface="宋体" pitchFamily="2" charset="-122"/>
              </a:rPr>
              <a:t>ISO14443</a:t>
            </a:r>
            <a:r>
              <a:rPr lang="zh-CN" altLang="en-US" dirty="0" smtClean="0">
                <a:latin typeface="宋体" pitchFamily="2" charset="-122"/>
                <a:ea typeface="宋体" pitchFamily="2" charset="-122"/>
              </a:rPr>
              <a:t>即非接触式</a:t>
            </a:r>
            <a:r>
              <a:rPr lang="en-US" altLang="zh-CN" dirty="0" smtClean="0">
                <a:latin typeface="宋体" pitchFamily="2" charset="-122"/>
                <a:ea typeface="宋体" pitchFamily="2" charset="-122"/>
              </a:rPr>
              <a:t>IC</a:t>
            </a:r>
            <a:r>
              <a:rPr lang="zh-CN" altLang="en-US" dirty="0" smtClean="0">
                <a:latin typeface="宋体" pitchFamily="2" charset="-122"/>
                <a:ea typeface="宋体" pitchFamily="2" charset="-122"/>
              </a:rPr>
              <a:t>卡协议，</a:t>
            </a:r>
            <a:r>
              <a:rPr lang="en-US" altLang="zh-CN" dirty="0" smtClean="0">
                <a:latin typeface="宋体" pitchFamily="2" charset="-122"/>
                <a:ea typeface="宋体" pitchFamily="2" charset="-122"/>
              </a:rPr>
              <a:t>ISO-15693</a:t>
            </a:r>
            <a:r>
              <a:rPr lang="zh-CN" altLang="en-US" dirty="0" smtClean="0">
                <a:latin typeface="宋体" pitchFamily="2" charset="-122"/>
                <a:ea typeface="宋体" pitchFamily="2" charset="-122"/>
              </a:rPr>
              <a:t>（电子护照）</a:t>
            </a:r>
            <a:endParaRPr lang="en-US" altLang="zh-CN"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特点：无源芯片，读取距离较短</a:t>
            </a:r>
            <a:endParaRPr lang="en-US" altLang="zh-CN"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应用案例：智能一卡通，身份证，</a:t>
            </a:r>
            <a:r>
              <a:rPr lang="en-US" altLang="zh-CN" dirty="0" smtClean="0">
                <a:latin typeface="宋体" pitchFamily="2" charset="-122"/>
                <a:ea typeface="宋体" pitchFamily="2" charset="-122"/>
              </a:rPr>
              <a:t>NFC</a:t>
            </a:r>
            <a:r>
              <a:rPr lang="zh-CN" altLang="en-US" dirty="0" smtClean="0">
                <a:latin typeface="宋体" pitchFamily="2" charset="-122"/>
                <a:ea typeface="宋体" pitchFamily="2" charset="-122"/>
              </a:rPr>
              <a:t>近场通信</a:t>
            </a:r>
            <a:endParaRPr lang="en-US" altLang="zh-CN" dirty="0" smtClean="0">
              <a:latin typeface="宋体" pitchFamily="2" charset="-122"/>
              <a:ea typeface="宋体" pitchFamily="2" charset="-122"/>
            </a:endParaRPr>
          </a:p>
          <a:p>
            <a:pPr eaLnBrk="1" hangingPunct="1">
              <a:buFont typeface="Arial" pitchFamily="34" charset="0"/>
              <a:buChar char="•"/>
              <a:defRPr/>
            </a:pPr>
            <a:r>
              <a:rPr lang="zh-CN" altLang="en-US" sz="2000" dirty="0" smtClean="0">
                <a:latin typeface="宋体" pitchFamily="2" charset="-122"/>
                <a:ea typeface="宋体" pitchFamily="2" charset="-122"/>
              </a:rPr>
              <a:t>超高频</a:t>
            </a:r>
            <a:endParaRPr lang="en-US" altLang="zh-CN" sz="2000"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工作频率：</a:t>
            </a:r>
            <a:r>
              <a:rPr lang="en-US" altLang="zh-CN" dirty="0" smtClean="0">
                <a:latin typeface="宋体" pitchFamily="2" charset="-122"/>
                <a:ea typeface="宋体" pitchFamily="2" charset="-122"/>
              </a:rPr>
              <a:t>920-925MHz</a:t>
            </a:r>
          </a:p>
          <a:p>
            <a:pPr lvl="1" eaLnBrk="1" hangingPunct="1">
              <a:buFont typeface="Arial" pitchFamily="34" charset="0"/>
              <a:buChar char="•"/>
              <a:defRPr/>
            </a:pPr>
            <a:r>
              <a:rPr lang="zh-CN" altLang="en-US" dirty="0" smtClean="0">
                <a:latin typeface="宋体" pitchFamily="2" charset="-122"/>
                <a:ea typeface="宋体" pitchFamily="2" charset="-122"/>
              </a:rPr>
              <a:t>主要协议：</a:t>
            </a:r>
            <a:r>
              <a:rPr lang="en-US" altLang="zh-CN" dirty="0" smtClean="0">
                <a:latin typeface="宋体" pitchFamily="2" charset="-122"/>
                <a:ea typeface="宋体" pitchFamily="2" charset="-122"/>
              </a:rPr>
              <a:t>ISO18000-6B,ISO18000-6C</a:t>
            </a:r>
            <a:r>
              <a:rPr lang="zh-CN" altLang="en-US" dirty="0" smtClean="0">
                <a:latin typeface="宋体" pitchFamily="2" charset="-122"/>
                <a:ea typeface="宋体" pitchFamily="2" charset="-122"/>
              </a:rPr>
              <a:t>及</a:t>
            </a:r>
            <a:r>
              <a:rPr lang="en-US" altLang="zh-CN" dirty="0" smtClean="0">
                <a:latin typeface="宋体" pitchFamily="2" charset="-122"/>
                <a:ea typeface="宋体" pitchFamily="2" charset="-122"/>
              </a:rPr>
              <a:t>C1G2</a:t>
            </a:r>
          </a:p>
          <a:p>
            <a:pPr lvl="1" eaLnBrk="1" hangingPunct="1">
              <a:buFont typeface="Arial" pitchFamily="34" charset="0"/>
              <a:buChar char="•"/>
              <a:defRPr/>
            </a:pPr>
            <a:r>
              <a:rPr lang="zh-CN" altLang="en-US" dirty="0">
                <a:latin typeface="宋体" pitchFamily="2" charset="-122"/>
                <a:ea typeface="宋体" pitchFamily="2" charset="-122"/>
              </a:rPr>
              <a:t>特</a:t>
            </a:r>
            <a:r>
              <a:rPr lang="zh-CN" altLang="en-US" dirty="0" smtClean="0">
                <a:latin typeface="宋体" pitchFamily="2" charset="-122"/>
                <a:ea typeface="宋体" pitchFamily="2" charset="-122"/>
              </a:rPr>
              <a:t>点：无源芯片，读取距离长，单品级批量处理</a:t>
            </a:r>
            <a:endParaRPr lang="en-US" altLang="zh-CN"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应用：资产管理，物流配送</a:t>
            </a:r>
            <a:endParaRPr lang="en-US" altLang="zh-CN" dirty="0" smtClean="0">
              <a:latin typeface="宋体" pitchFamily="2" charset="-122"/>
              <a:ea typeface="宋体" pitchFamily="2" charset="-122"/>
            </a:endParaRPr>
          </a:p>
          <a:p>
            <a:pPr eaLnBrk="1" hangingPunct="1">
              <a:buFont typeface="Arial" pitchFamily="34" charset="0"/>
              <a:buChar char="•"/>
              <a:defRPr/>
            </a:pPr>
            <a:r>
              <a:rPr lang="zh-CN" altLang="en-US" sz="2000" dirty="0" smtClean="0">
                <a:latin typeface="宋体" pitchFamily="2" charset="-122"/>
                <a:ea typeface="宋体" pitchFamily="2" charset="-122"/>
              </a:rPr>
              <a:t>微波</a:t>
            </a:r>
            <a:endParaRPr lang="en-US" altLang="zh-CN" sz="2000"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工作频率：</a:t>
            </a:r>
            <a:r>
              <a:rPr lang="en-US" altLang="zh-CN" dirty="0" smtClean="0">
                <a:latin typeface="宋体" pitchFamily="2" charset="-122"/>
                <a:ea typeface="宋体" pitchFamily="2" charset="-122"/>
              </a:rPr>
              <a:t>2.45GHz</a:t>
            </a:r>
            <a:r>
              <a:rPr lang="zh-CN" altLang="en-US" dirty="0">
                <a:latin typeface="宋体" pitchFamily="2" charset="-122"/>
                <a:ea typeface="宋体" pitchFamily="2" charset="-122"/>
              </a:rPr>
              <a:t>，</a:t>
            </a:r>
            <a:r>
              <a:rPr lang="en-US" altLang="zh-CN" dirty="0" smtClean="0">
                <a:latin typeface="宋体" pitchFamily="2" charset="-122"/>
                <a:ea typeface="宋体" pitchFamily="2" charset="-122"/>
              </a:rPr>
              <a:t>5.8GHz</a:t>
            </a:r>
          </a:p>
          <a:p>
            <a:pPr lvl="1" eaLnBrk="1" hangingPunct="1">
              <a:buFont typeface="Arial" pitchFamily="34" charset="0"/>
              <a:buChar char="•"/>
              <a:defRPr/>
            </a:pPr>
            <a:r>
              <a:rPr lang="zh-CN" altLang="en-US" dirty="0" smtClean="0">
                <a:latin typeface="宋体" pitchFamily="2" charset="-122"/>
                <a:ea typeface="宋体" pitchFamily="2" charset="-122"/>
              </a:rPr>
              <a:t>主要协议：</a:t>
            </a:r>
            <a:r>
              <a:rPr lang="zh-CN" altLang="en-US" dirty="0">
                <a:latin typeface="宋体" pitchFamily="2" charset="-122"/>
                <a:ea typeface="宋体" pitchFamily="2" charset="-122"/>
              </a:rPr>
              <a:t>蓝</a:t>
            </a:r>
            <a:r>
              <a:rPr lang="zh-CN" altLang="en-US" dirty="0" smtClean="0">
                <a:latin typeface="宋体" pitchFamily="2" charset="-122"/>
                <a:ea typeface="宋体" pitchFamily="2" charset="-122"/>
              </a:rPr>
              <a:t>牙</a:t>
            </a:r>
            <a:r>
              <a:rPr lang="en-US" altLang="zh-CN" dirty="0" smtClean="0">
                <a:latin typeface="宋体" pitchFamily="2" charset="-122"/>
                <a:ea typeface="宋体" pitchFamily="2" charset="-122"/>
              </a:rPr>
              <a:t>,</a:t>
            </a:r>
            <a:r>
              <a:rPr lang="en-US" altLang="zh-CN" dirty="0" err="1" smtClean="0">
                <a:latin typeface="宋体" pitchFamily="2" charset="-122"/>
                <a:ea typeface="宋体" pitchFamily="2" charset="-122"/>
              </a:rPr>
              <a:t>Zigbee</a:t>
            </a:r>
            <a:r>
              <a:rPr lang="zh-CN" altLang="en-US" dirty="0" smtClean="0">
                <a:latin typeface="宋体" pitchFamily="2" charset="-122"/>
                <a:ea typeface="宋体" pitchFamily="2" charset="-122"/>
              </a:rPr>
              <a:t>（智能家居）</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若干自定义协议</a:t>
            </a:r>
            <a:endParaRPr lang="en-US" altLang="zh-CN"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特点：有源芯片</a:t>
            </a:r>
            <a:endParaRPr lang="en-US" altLang="zh-CN" dirty="0" smtClean="0">
              <a:latin typeface="宋体" pitchFamily="2" charset="-122"/>
              <a:ea typeface="宋体" pitchFamily="2" charset="-122"/>
            </a:endParaRPr>
          </a:p>
          <a:p>
            <a:pPr lvl="1" eaLnBrk="1" hangingPunct="1">
              <a:buFont typeface="Arial" pitchFamily="34" charset="0"/>
              <a:buChar char="•"/>
              <a:defRPr/>
            </a:pPr>
            <a:r>
              <a:rPr lang="zh-CN" altLang="en-US" dirty="0" smtClean="0">
                <a:latin typeface="宋体" pitchFamily="2" charset="-122"/>
                <a:ea typeface="宋体" pitchFamily="2" charset="-122"/>
              </a:rPr>
              <a:t>应用：人员定位，</a:t>
            </a:r>
            <a:r>
              <a:rPr lang="en-US" altLang="zh-CN" dirty="0" smtClean="0">
                <a:latin typeface="宋体" pitchFamily="2" charset="-122"/>
                <a:ea typeface="宋体" pitchFamily="2" charset="-122"/>
              </a:rPr>
              <a:t>ETC</a:t>
            </a:r>
          </a:p>
          <a:p>
            <a:pPr marL="463550" lvl="1" indent="0" eaLnBrk="1" hangingPunct="1">
              <a:buFont typeface="Arial" charset="0"/>
              <a:buNone/>
              <a:defRPr/>
            </a:pPr>
            <a:endParaRPr lang="en-US" dirty="0" smtClean="0"/>
          </a:p>
          <a:p>
            <a:pPr lvl="1" eaLnBrk="1" hangingPunct="1">
              <a:defRPr/>
            </a:pPr>
            <a:endParaRPr lang="en-US" dirty="0" smtClean="0"/>
          </a:p>
          <a:p>
            <a:pPr eaLnBrk="1" hangingPunct="1">
              <a:defRPr/>
            </a:pPr>
            <a:endParaRPr lang="en-US" sz="2000" dirty="0" smtClean="0"/>
          </a:p>
        </p:txBody>
      </p:sp>
    </p:spTree>
    <p:extLst>
      <p:ext uri="{BB962C8B-B14F-4D97-AF65-F5344CB8AC3E}">
        <p14:creationId xmlns:p14="http://schemas.microsoft.com/office/powerpoint/2010/main" xmlns="" val="318467821"/>
      </p:ext>
    </p:extLst>
  </p:cSld>
  <p:clrMapOvr>
    <a:masterClrMapping/>
  </p:clrMapOvr>
  <p:transition spd="med">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76363" y="4422775"/>
            <a:ext cx="6400800" cy="54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35" name="Title 1"/>
          <p:cNvSpPr>
            <a:spLocks noGrp="1"/>
          </p:cNvSpPr>
          <p:nvPr>
            <p:ph type="title"/>
          </p:nvPr>
        </p:nvSpPr>
        <p:spPr/>
        <p:txBody>
          <a:bodyPr/>
          <a:lstStyle/>
          <a:p>
            <a:r>
              <a:rPr lang="en-US" smtClean="0"/>
              <a:t>GS1 EPC </a:t>
            </a:r>
            <a:r>
              <a:rPr lang="zh-CN" altLang="en-US" smtClean="0">
                <a:ea typeface="宋体" charset="-122"/>
              </a:rPr>
              <a:t>序列化基础</a:t>
            </a:r>
            <a:endParaRPr lang="en-US" smtClean="0"/>
          </a:p>
        </p:txBody>
      </p:sp>
      <p:sp>
        <p:nvSpPr>
          <p:cNvPr id="274436" name="Text Box 10"/>
          <p:cNvSpPr txBox="1">
            <a:spLocks noChangeArrowheads="1"/>
          </p:cNvSpPr>
          <p:nvPr/>
        </p:nvSpPr>
        <p:spPr bwMode="auto">
          <a:xfrm>
            <a:off x="717550" y="5568950"/>
            <a:ext cx="1001713"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rPr>
              <a:t>GS1 UPC/EAN</a:t>
            </a:r>
          </a:p>
          <a:p>
            <a:pPr algn="ctr"/>
            <a:r>
              <a:rPr lang="en-US" sz="1200">
                <a:latin typeface="Calibri" pitchFamily="34" charset="0"/>
              </a:rPr>
              <a:t>GTIN</a:t>
            </a:r>
          </a:p>
        </p:txBody>
      </p:sp>
      <p:grpSp>
        <p:nvGrpSpPr>
          <p:cNvPr id="18" name="Group 17"/>
          <p:cNvGrpSpPr>
            <a:grpSpLocks/>
          </p:cNvGrpSpPr>
          <p:nvPr/>
        </p:nvGrpSpPr>
        <p:grpSpPr bwMode="auto">
          <a:xfrm>
            <a:off x="1778000" y="5180013"/>
            <a:ext cx="1755775" cy="655637"/>
            <a:chOff x="1654175" y="1171575"/>
            <a:chExt cx="1755775" cy="655638"/>
          </a:xfrm>
        </p:grpSpPr>
        <p:grpSp>
          <p:nvGrpSpPr>
            <p:cNvPr id="274491" name="Group 7"/>
            <p:cNvGrpSpPr>
              <a:grpSpLocks/>
            </p:cNvGrpSpPr>
            <p:nvPr/>
          </p:nvGrpSpPr>
          <p:grpSpPr bwMode="auto">
            <a:xfrm>
              <a:off x="2114550" y="1220788"/>
              <a:ext cx="1143000" cy="303212"/>
              <a:chOff x="1847" y="800"/>
              <a:chExt cx="720" cy="191"/>
            </a:xfrm>
          </p:grpSpPr>
          <p:pic>
            <p:nvPicPr>
              <p:cNvPr id="274494" name="Picture 8" descr="serial"/>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47" y="800"/>
                <a:ext cx="72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95" name="Text Box 9"/>
              <p:cNvSpPr txBox="1">
                <a:spLocks noChangeArrowheads="1"/>
              </p:cNvSpPr>
              <p:nvPr/>
            </p:nvSpPr>
            <p:spPr bwMode="auto">
              <a:xfrm>
                <a:off x="1973" y="817"/>
                <a:ext cx="469" cy="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latin typeface="Calibri" pitchFamily="34" charset="0"/>
                  </a:rPr>
                  <a:t>000123456789</a:t>
                </a:r>
              </a:p>
            </p:txBody>
          </p:sp>
        </p:grpSp>
        <p:sp>
          <p:nvSpPr>
            <p:cNvPr id="274492" name="Text Box 11"/>
            <p:cNvSpPr txBox="1">
              <a:spLocks noChangeArrowheads="1"/>
            </p:cNvSpPr>
            <p:nvPr/>
          </p:nvSpPr>
          <p:spPr bwMode="auto">
            <a:xfrm>
              <a:off x="1654175" y="1171575"/>
              <a:ext cx="2413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800">
                  <a:solidFill>
                    <a:schemeClr val="accent1"/>
                  </a:solidFill>
                  <a:latin typeface="Calibri" pitchFamily="34" charset="0"/>
                </a:rPr>
                <a:t>+</a:t>
              </a:r>
            </a:p>
          </p:txBody>
        </p:sp>
        <p:sp>
          <p:nvSpPr>
            <p:cNvPr id="274493" name="Text Box 13"/>
            <p:cNvSpPr txBox="1">
              <a:spLocks noChangeArrowheads="1"/>
            </p:cNvSpPr>
            <p:nvPr/>
          </p:nvSpPr>
          <p:spPr bwMode="auto">
            <a:xfrm>
              <a:off x="1966913" y="1517650"/>
              <a:ext cx="1443037" cy="30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rPr>
                <a:t>38-bit Serial Number</a:t>
              </a:r>
            </a:p>
          </p:txBody>
        </p:sp>
      </p:grpSp>
      <p:sp>
        <p:nvSpPr>
          <p:cNvPr id="20" name="Content Placeholder 19"/>
          <p:cNvSpPr>
            <a:spLocks noGrp="1"/>
          </p:cNvSpPr>
          <p:nvPr>
            <p:ph idx="1"/>
          </p:nvPr>
        </p:nvSpPr>
        <p:spPr>
          <a:xfrm>
            <a:off x="457200" y="992188"/>
            <a:ext cx="8531225" cy="2995612"/>
          </a:xfrm>
        </p:spPr>
        <p:txBody>
          <a:bodyPr/>
          <a:lstStyle/>
          <a:p>
            <a:r>
              <a:rPr lang="en-US" sz="1800" smtClean="0"/>
              <a:t>Global Trade Item Number (GTIN)</a:t>
            </a:r>
          </a:p>
          <a:p>
            <a:pPr lvl="1"/>
            <a:r>
              <a:rPr lang="zh-CN" altLang="en-US" sz="1600" smtClean="0">
                <a:ea typeface="宋体" charset="-122"/>
              </a:rPr>
              <a:t>厂商代码</a:t>
            </a:r>
            <a:r>
              <a:rPr lang="en-US" sz="1600" smtClean="0"/>
              <a:t> – </a:t>
            </a:r>
            <a:r>
              <a:rPr lang="zh-CN" altLang="en-US" sz="1600" smtClean="0">
                <a:ea typeface="宋体" charset="-122"/>
              </a:rPr>
              <a:t>由</a:t>
            </a:r>
            <a:r>
              <a:rPr lang="en-US" sz="1600" smtClean="0"/>
              <a:t>GS1</a:t>
            </a:r>
            <a:r>
              <a:rPr lang="zh-CN" altLang="en-US" sz="1600" smtClean="0">
                <a:ea typeface="宋体" charset="-122"/>
              </a:rPr>
              <a:t>分配给品牌厂商</a:t>
            </a:r>
            <a:endParaRPr lang="en-US" sz="1600" smtClean="0"/>
          </a:p>
          <a:p>
            <a:pPr lvl="1"/>
            <a:r>
              <a:rPr lang="zh-CN" altLang="en-US" sz="1600" smtClean="0">
                <a:ea typeface="宋体" charset="-122"/>
              </a:rPr>
              <a:t>商品项目代码</a:t>
            </a:r>
            <a:r>
              <a:rPr lang="en-US" sz="1600" smtClean="0"/>
              <a:t> – </a:t>
            </a:r>
            <a:r>
              <a:rPr lang="en-US" altLang="zh-CN" sz="1600" smtClean="0">
                <a:ea typeface="宋体" charset="-122"/>
              </a:rPr>
              <a:t>SKU</a:t>
            </a:r>
            <a:endParaRPr lang="en-US" sz="1600" smtClean="0"/>
          </a:p>
          <a:p>
            <a:pPr lvl="1"/>
            <a:r>
              <a:rPr lang="zh-CN" altLang="en-US" sz="1600" smtClean="0">
                <a:ea typeface="宋体" charset="-122"/>
              </a:rPr>
              <a:t>不同的款号、颜色、尺码有不同的</a:t>
            </a:r>
            <a:r>
              <a:rPr lang="en-US" altLang="zh-CN" sz="1600" smtClean="0">
                <a:ea typeface="宋体" charset="-122"/>
              </a:rPr>
              <a:t>SKU</a:t>
            </a:r>
            <a:endParaRPr lang="en-US" sz="1600" smtClean="0"/>
          </a:p>
          <a:p>
            <a:r>
              <a:rPr lang="en-US" sz="1800" smtClean="0"/>
              <a:t>Serialized Global Trade Item Number (SGTIN)</a:t>
            </a:r>
          </a:p>
          <a:p>
            <a:pPr lvl="1"/>
            <a:r>
              <a:rPr lang="en-US" sz="1600" smtClean="0"/>
              <a:t>GTIN + Serial Number</a:t>
            </a:r>
            <a:r>
              <a:rPr lang="zh-CN" altLang="en-US" sz="1600" smtClean="0">
                <a:ea typeface="宋体" charset="-122"/>
              </a:rPr>
              <a:t>标识唯一的商品</a:t>
            </a:r>
            <a:endParaRPr lang="en-US" sz="1600" smtClean="0"/>
          </a:p>
          <a:p>
            <a:r>
              <a:rPr lang="en-US" sz="1800" smtClean="0"/>
              <a:t>SGTIN-96</a:t>
            </a:r>
          </a:p>
          <a:p>
            <a:pPr lvl="1"/>
            <a:r>
              <a:rPr lang="en-US" sz="1600" smtClean="0"/>
              <a:t>Binary encoding scheme</a:t>
            </a:r>
          </a:p>
          <a:p>
            <a:pPr lvl="1"/>
            <a:r>
              <a:rPr lang="en-US" sz="1600" smtClean="0"/>
              <a:t>38-bits = 274,877,906,944 serial numbers</a:t>
            </a:r>
          </a:p>
          <a:p>
            <a:pPr lvl="1"/>
            <a:endParaRPr lang="en-US" sz="1400" smtClean="0"/>
          </a:p>
          <a:p>
            <a:pPr lvl="1"/>
            <a:endParaRPr lang="en-US" sz="1400" smtClean="0"/>
          </a:p>
        </p:txBody>
      </p:sp>
      <p:grpSp>
        <p:nvGrpSpPr>
          <p:cNvPr id="3" name="Group 2"/>
          <p:cNvGrpSpPr>
            <a:grpSpLocks/>
          </p:cNvGrpSpPr>
          <p:nvPr/>
        </p:nvGrpSpPr>
        <p:grpSpPr bwMode="auto">
          <a:xfrm>
            <a:off x="3600450" y="5180013"/>
            <a:ext cx="1479550" cy="401637"/>
            <a:chOff x="3476625" y="1171575"/>
            <a:chExt cx="1479097" cy="402004"/>
          </a:xfrm>
        </p:grpSpPr>
        <p:sp>
          <p:nvSpPr>
            <p:cNvPr id="274489" name="Text Box 12"/>
            <p:cNvSpPr txBox="1">
              <a:spLocks noChangeArrowheads="1"/>
            </p:cNvSpPr>
            <p:nvPr/>
          </p:nvSpPr>
          <p:spPr bwMode="auto">
            <a:xfrm>
              <a:off x="3879850" y="1217655"/>
              <a:ext cx="1075872" cy="313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latin typeface="Calibri" pitchFamily="34" charset="0"/>
                </a:rPr>
                <a:t>GS1 SGTIN EPC</a:t>
              </a:r>
            </a:p>
          </p:txBody>
        </p:sp>
        <p:sp>
          <p:nvSpPr>
            <p:cNvPr id="274490" name="Text Box 14"/>
            <p:cNvSpPr txBox="1">
              <a:spLocks noChangeArrowheads="1"/>
            </p:cNvSpPr>
            <p:nvPr/>
          </p:nvSpPr>
          <p:spPr bwMode="auto">
            <a:xfrm>
              <a:off x="3476625" y="1171575"/>
              <a:ext cx="241300" cy="402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800">
                  <a:solidFill>
                    <a:schemeClr val="accent1"/>
                  </a:solidFill>
                  <a:latin typeface="Calibri" pitchFamily="34" charset="0"/>
                </a:rPr>
                <a:t>=</a:t>
              </a:r>
            </a:p>
          </p:txBody>
        </p:sp>
      </p:grpSp>
      <p:grpSp>
        <p:nvGrpSpPr>
          <p:cNvPr id="4" name="Group 3"/>
          <p:cNvGrpSpPr>
            <a:grpSpLocks/>
          </p:cNvGrpSpPr>
          <p:nvPr/>
        </p:nvGrpSpPr>
        <p:grpSpPr bwMode="auto">
          <a:xfrm>
            <a:off x="5356225" y="5295900"/>
            <a:ext cx="1830388" cy="754063"/>
            <a:chOff x="5422900" y="1287569"/>
            <a:chExt cx="1830388" cy="753956"/>
          </a:xfrm>
        </p:grpSpPr>
        <p:pic>
          <p:nvPicPr>
            <p:cNvPr id="274485" name="Picture 15" descr="AD-110Design-124DR3-Inlay-OutlineBLAC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62650" y="1290747"/>
              <a:ext cx="749300" cy="16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4486" name="Picture 16" descr="ANd9GcQFlyNwm61w7Vedo49TzyNrNECGAwaZL8P70fnxbDQ2KIRlqZ8xZSlqJznn"/>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22900" y="1287569"/>
              <a:ext cx="320675" cy="182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4487" name="Picture 18" descr="ANd9GcQFlyNwm61w7Vedo49TzyNrNECGAwaZL8P70fnxbDQ2KIRlqZ8xZSlqJznn"/>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32613" y="1287569"/>
              <a:ext cx="320675" cy="182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21"/>
            <p:cNvPicPr>
              <a:picLocks noChangeAspect="1"/>
            </p:cNvPicPr>
            <p:nvPr/>
          </p:nvPicPr>
          <p:blipFill>
            <a:blip r:embed="rId6" cstate="print"/>
            <a:srcRect/>
            <a:stretch>
              <a:fillRect/>
            </a:stretch>
          </p:blipFill>
          <p:spPr bwMode="auto">
            <a:xfrm>
              <a:off x="6043613" y="1493915"/>
              <a:ext cx="585787" cy="547610"/>
            </a:xfrm>
            <a:prstGeom prst="rect">
              <a:avLst/>
            </a:prstGeom>
            <a:noFill/>
            <a:ln w="9525">
              <a:noFill/>
              <a:miter lim="800000"/>
              <a:headEnd/>
              <a:tailEnd/>
            </a:ln>
            <a:effectLst>
              <a:outerShdw blurRad="50800" dist="38100" dir="5400000" algn="t" rotWithShape="0">
                <a:prstClr val="black">
                  <a:alpha val="40000"/>
                </a:prstClr>
              </a:outerShdw>
            </a:effectLst>
          </p:spPr>
        </p:pic>
      </p:grpSp>
      <p:sp>
        <p:nvSpPr>
          <p:cNvPr id="64" name="TextBox 63"/>
          <p:cNvSpPr txBox="1">
            <a:spLocks noChangeArrowheads="1"/>
          </p:cNvSpPr>
          <p:nvPr/>
        </p:nvSpPr>
        <p:spPr bwMode="auto">
          <a:xfrm>
            <a:off x="5408613" y="4965700"/>
            <a:ext cx="1712912"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000"/>
              <a:t>Encode SGTIN-96 to EPC</a:t>
            </a:r>
          </a:p>
        </p:txBody>
      </p:sp>
      <p:pic>
        <p:nvPicPr>
          <p:cNvPr id="274442" name="Content Placeholder 3"/>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85825" y="5159375"/>
            <a:ext cx="6667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grpSp>
        <p:nvGrpSpPr>
          <p:cNvPr id="76" name="Group 75"/>
          <p:cNvGrpSpPr>
            <a:grpSpLocks/>
          </p:cNvGrpSpPr>
          <p:nvPr/>
        </p:nvGrpSpPr>
        <p:grpSpPr bwMode="auto">
          <a:xfrm>
            <a:off x="1876425" y="2852738"/>
            <a:ext cx="5375275" cy="1660525"/>
            <a:chOff x="1756770" y="4034327"/>
            <a:chExt cx="5375250" cy="1660269"/>
          </a:xfrm>
        </p:grpSpPr>
        <p:pic>
          <p:nvPicPr>
            <p:cNvPr id="274477" name="Picture 76"/>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715695" y="4034327"/>
              <a:ext cx="1416325"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4478" name="Picture 77"/>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01632" y="4125767"/>
              <a:ext cx="1321904" cy="1280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4479" name="Picture 78"/>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981990" y="4217207"/>
              <a:ext cx="1227483" cy="1188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4480" name="Picture 79"/>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756770" y="4308647"/>
              <a:ext cx="1133061" cy="1097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81" name="TextBox 80"/>
            <p:cNvSpPr txBox="1">
              <a:spLocks noChangeArrowheads="1"/>
            </p:cNvSpPr>
            <p:nvPr/>
          </p:nvSpPr>
          <p:spPr bwMode="auto">
            <a:xfrm>
              <a:off x="2182075" y="5356042"/>
              <a:ext cx="2824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600">
                  <a:latin typeface="Calibri" pitchFamily="34" charset="0"/>
                  <a:cs typeface="Calibri" pitchFamily="34" charset="0"/>
                </a:rPr>
                <a:t>S</a:t>
              </a:r>
            </a:p>
          </p:txBody>
        </p:sp>
        <p:sp>
          <p:nvSpPr>
            <p:cNvPr id="274482" name="TextBox 81"/>
            <p:cNvSpPr txBox="1">
              <a:spLocks noChangeArrowheads="1"/>
            </p:cNvSpPr>
            <p:nvPr/>
          </p:nvSpPr>
          <p:spPr bwMode="auto">
            <a:xfrm>
              <a:off x="3413630" y="5356042"/>
              <a:ext cx="3642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600">
                  <a:latin typeface="Calibri" pitchFamily="34" charset="0"/>
                  <a:cs typeface="Calibri" pitchFamily="34" charset="0"/>
                </a:rPr>
                <a:t>M</a:t>
              </a:r>
            </a:p>
          </p:txBody>
        </p:sp>
        <p:sp>
          <p:nvSpPr>
            <p:cNvPr id="274483" name="TextBox 82"/>
            <p:cNvSpPr txBox="1">
              <a:spLocks noChangeArrowheads="1"/>
            </p:cNvSpPr>
            <p:nvPr/>
          </p:nvSpPr>
          <p:spPr bwMode="auto">
            <a:xfrm>
              <a:off x="4826971" y="5356042"/>
              <a:ext cx="2712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600">
                  <a:latin typeface="Calibri" pitchFamily="34" charset="0"/>
                  <a:cs typeface="Calibri" pitchFamily="34" charset="0"/>
                </a:rPr>
                <a:t>L</a:t>
              </a:r>
            </a:p>
          </p:txBody>
        </p:sp>
        <p:sp>
          <p:nvSpPr>
            <p:cNvPr id="274484" name="TextBox 83"/>
            <p:cNvSpPr txBox="1">
              <a:spLocks noChangeArrowheads="1"/>
            </p:cNvSpPr>
            <p:nvPr/>
          </p:nvSpPr>
          <p:spPr bwMode="auto">
            <a:xfrm>
              <a:off x="6231336" y="5356042"/>
              <a:ext cx="38504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600">
                  <a:latin typeface="Calibri" pitchFamily="34" charset="0"/>
                  <a:cs typeface="Calibri" pitchFamily="34" charset="0"/>
                </a:rPr>
                <a:t>XL</a:t>
              </a:r>
            </a:p>
          </p:txBody>
        </p:sp>
      </p:grpSp>
      <p:pic>
        <p:nvPicPr>
          <p:cNvPr id="150" name="Picture 149"/>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381500" y="3803650"/>
            <a:ext cx="4476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1" name="Group 150"/>
          <p:cNvGrpSpPr>
            <a:grpSpLocks/>
          </p:cNvGrpSpPr>
          <p:nvPr/>
        </p:nvGrpSpPr>
        <p:grpSpPr bwMode="auto">
          <a:xfrm>
            <a:off x="2989263" y="3170238"/>
            <a:ext cx="3165475" cy="952500"/>
            <a:chOff x="999277" y="4130573"/>
            <a:chExt cx="3166097" cy="952742"/>
          </a:xfrm>
        </p:grpSpPr>
        <p:grpSp>
          <p:nvGrpSpPr>
            <p:cNvPr id="274447" name="Group 151"/>
            <p:cNvGrpSpPr>
              <a:grpSpLocks/>
            </p:cNvGrpSpPr>
            <p:nvPr/>
          </p:nvGrpSpPr>
          <p:grpSpPr bwMode="auto">
            <a:xfrm>
              <a:off x="3457211" y="4130573"/>
              <a:ext cx="708163" cy="952742"/>
              <a:chOff x="1674905" y="1256358"/>
              <a:chExt cx="708163" cy="952742"/>
            </a:xfrm>
          </p:grpSpPr>
          <p:pic>
            <p:nvPicPr>
              <p:cNvPr id="274475" name="Picture 179"/>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76" name="TextBox 180"/>
              <p:cNvSpPr txBox="1">
                <a:spLocks noChangeArrowheads="1"/>
              </p:cNvSpPr>
              <p:nvPr/>
            </p:nvSpPr>
            <p:spPr bwMode="auto">
              <a:xfrm>
                <a:off x="1858106" y="1932101"/>
                <a:ext cx="34176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10</a:t>
                </a:r>
              </a:p>
            </p:txBody>
          </p:sp>
        </p:grpSp>
        <p:grpSp>
          <p:nvGrpSpPr>
            <p:cNvPr id="274448" name="Group 152"/>
            <p:cNvGrpSpPr>
              <a:grpSpLocks/>
            </p:cNvGrpSpPr>
            <p:nvPr/>
          </p:nvGrpSpPr>
          <p:grpSpPr bwMode="auto">
            <a:xfrm>
              <a:off x="3184109" y="4130573"/>
              <a:ext cx="708163" cy="952742"/>
              <a:chOff x="1674905" y="1256358"/>
              <a:chExt cx="708163" cy="952742"/>
            </a:xfrm>
          </p:grpSpPr>
          <p:pic>
            <p:nvPicPr>
              <p:cNvPr id="274473" name="Picture 177"/>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74" name="TextBox 178"/>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9</a:t>
                </a:r>
              </a:p>
            </p:txBody>
          </p:sp>
        </p:grpSp>
        <p:grpSp>
          <p:nvGrpSpPr>
            <p:cNvPr id="274449" name="Group 153"/>
            <p:cNvGrpSpPr>
              <a:grpSpLocks/>
            </p:cNvGrpSpPr>
            <p:nvPr/>
          </p:nvGrpSpPr>
          <p:grpSpPr bwMode="auto">
            <a:xfrm>
              <a:off x="2911005" y="4130573"/>
              <a:ext cx="708163" cy="952742"/>
              <a:chOff x="1674905" y="1256358"/>
              <a:chExt cx="708163" cy="952742"/>
            </a:xfrm>
          </p:grpSpPr>
          <p:pic>
            <p:nvPicPr>
              <p:cNvPr id="274471" name="Picture 175"/>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72" name="TextBox 176"/>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8</a:t>
                </a:r>
              </a:p>
            </p:txBody>
          </p:sp>
        </p:grpSp>
        <p:grpSp>
          <p:nvGrpSpPr>
            <p:cNvPr id="274450" name="Group 154"/>
            <p:cNvGrpSpPr>
              <a:grpSpLocks/>
            </p:cNvGrpSpPr>
            <p:nvPr/>
          </p:nvGrpSpPr>
          <p:grpSpPr bwMode="auto">
            <a:xfrm>
              <a:off x="2637901" y="4130573"/>
              <a:ext cx="708163" cy="952742"/>
              <a:chOff x="1674905" y="1256358"/>
              <a:chExt cx="708163" cy="952742"/>
            </a:xfrm>
          </p:grpSpPr>
          <p:pic>
            <p:nvPicPr>
              <p:cNvPr id="274469" name="Picture 173"/>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70" name="TextBox 174"/>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7</a:t>
                </a:r>
              </a:p>
            </p:txBody>
          </p:sp>
        </p:grpSp>
        <p:grpSp>
          <p:nvGrpSpPr>
            <p:cNvPr id="274451" name="Group 155"/>
            <p:cNvGrpSpPr>
              <a:grpSpLocks/>
            </p:cNvGrpSpPr>
            <p:nvPr/>
          </p:nvGrpSpPr>
          <p:grpSpPr bwMode="auto">
            <a:xfrm>
              <a:off x="2364797" y="4130573"/>
              <a:ext cx="708163" cy="952742"/>
              <a:chOff x="1674905" y="1256358"/>
              <a:chExt cx="708163" cy="952742"/>
            </a:xfrm>
          </p:grpSpPr>
          <p:pic>
            <p:nvPicPr>
              <p:cNvPr id="274467" name="Picture 171"/>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68" name="TextBox 172"/>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6</a:t>
                </a:r>
              </a:p>
            </p:txBody>
          </p:sp>
        </p:grpSp>
        <p:grpSp>
          <p:nvGrpSpPr>
            <p:cNvPr id="274452" name="Group 156"/>
            <p:cNvGrpSpPr>
              <a:grpSpLocks/>
            </p:cNvGrpSpPr>
            <p:nvPr/>
          </p:nvGrpSpPr>
          <p:grpSpPr bwMode="auto">
            <a:xfrm>
              <a:off x="2091693" y="4130573"/>
              <a:ext cx="708163" cy="952742"/>
              <a:chOff x="1674905" y="1256358"/>
              <a:chExt cx="708163" cy="952742"/>
            </a:xfrm>
          </p:grpSpPr>
          <p:pic>
            <p:nvPicPr>
              <p:cNvPr id="274465" name="Picture 169"/>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66" name="TextBox 170"/>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5</a:t>
                </a:r>
              </a:p>
            </p:txBody>
          </p:sp>
        </p:grpSp>
        <p:grpSp>
          <p:nvGrpSpPr>
            <p:cNvPr id="274453" name="Group 157"/>
            <p:cNvGrpSpPr>
              <a:grpSpLocks/>
            </p:cNvGrpSpPr>
            <p:nvPr/>
          </p:nvGrpSpPr>
          <p:grpSpPr bwMode="auto">
            <a:xfrm>
              <a:off x="1818589" y="4130573"/>
              <a:ext cx="708163" cy="952742"/>
              <a:chOff x="1674905" y="1256358"/>
              <a:chExt cx="708163" cy="952742"/>
            </a:xfrm>
          </p:grpSpPr>
          <p:pic>
            <p:nvPicPr>
              <p:cNvPr id="274463" name="Picture 167"/>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64" name="TextBox 168"/>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4</a:t>
                </a:r>
              </a:p>
            </p:txBody>
          </p:sp>
        </p:grpSp>
        <p:grpSp>
          <p:nvGrpSpPr>
            <p:cNvPr id="274454" name="Group 158"/>
            <p:cNvGrpSpPr>
              <a:grpSpLocks/>
            </p:cNvGrpSpPr>
            <p:nvPr/>
          </p:nvGrpSpPr>
          <p:grpSpPr bwMode="auto">
            <a:xfrm>
              <a:off x="1545485" y="4130573"/>
              <a:ext cx="708163" cy="952742"/>
              <a:chOff x="1674905" y="1256358"/>
              <a:chExt cx="708163" cy="952742"/>
            </a:xfrm>
          </p:grpSpPr>
          <p:pic>
            <p:nvPicPr>
              <p:cNvPr id="274461" name="Picture 165"/>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62" name="TextBox 166"/>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3</a:t>
                </a:r>
              </a:p>
            </p:txBody>
          </p:sp>
        </p:grpSp>
        <p:grpSp>
          <p:nvGrpSpPr>
            <p:cNvPr id="274455" name="Group 159"/>
            <p:cNvGrpSpPr>
              <a:grpSpLocks/>
            </p:cNvGrpSpPr>
            <p:nvPr/>
          </p:nvGrpSpPr>
          <p:grpSpPr bwMode="auto">
            <a:xfrm>
              <a:off x="1272381" y="4130573"/>
              <a:ext cx="708163" cy="952742"/>
              <a:chOff x="1674905" y="1256358"/>
              <a:chExt cx="708163" cy="952742"/>
            </a:xfrm>
          </p:grpSpPr>
          <p:pic>
            <p:nvPicPr>
              <p:cNvPr id="274459" name="Picture 163"/>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60" name="TextBox 164"/>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2</a:t>
                </a:r>
              </a:p>
            </p:txBody>
          </p:sp>
        </p:grpSp>
        <p:grpSp>
          <p:nvGrpSpPr>
            <p:cNvPr id="274456" name="Group 160"/>
            <p:cNvGrpSpPr>
              <a:grpSpLocks/>
            </p:cNvGrpSpPr>
            <p:nvPr/>
          </p:nvGrpSpPr>
          <p:grpSpPr bwMode="auto">
            <a:xfrm>
              <a:off x="999277" y="4130573"/>
              <a:ext cx="708163" cy="952742"/>
              <a:chOff x="1674905" y="1256358"/>
              <a:chExt cx="708163" cy="952742"/>
            </a:xfrm>
          </p:grpSpPr>
          <p:pic>
            <p:nvPicPr>
              <p:cNvPr id="274457" name="Picture 161"/>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74905" y="1256358"/>
                <a:ext cx="708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458" name="TextBox 162"/>
              <p:cNvSpPr txBox="1">
                <a:spLocks noChangeArrowheads="1"/>
              </p:cNvSpPr>
              <p:nvPr/>
            </p:nvSpPr>
            <p:spPr bwMode="auto">
              <a:xfrm>
                <a:off x="1897379" y="1932101"/>
                <a:ext cx="2632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cs typeface="Calibri" pitchFamily="34" charset="0"/>
                  </a:rPr>
                  <a:t>1</a:t>
                </a:r>
              </a:p>
            </p:txBody>
          </p:sp>
        </p:grpSp>
      </p:grpSp>
      <p:pic>
        <p:nvPicPr>
          <p:cNvPr id="5" name="Picture 4"/>
          <p:cNvPicPr>
            <a:picLocks noChangeAspect="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7481888" y="4930775"/>
            <a:ext cx="944562"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832108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6"/>
                                        </p:tgtEl>
                                        <p:attrNameLst>
                                          <p:attrName>style.visibility</p:attrName>
                                        </p:attrNameLst>
                                      </p:cBhvr>
                                      <p:to>
                                        <p:strVal val="hidden"/>
                                      </p:to>
                                    </p:set>
                                  </p:childTnLst>
                                </p:cTn>
                              </p:par>
                              <p:par>
                                <p:cTn id="9" presetID="22" presetClass="entr" presetSubtype="8" fill="hold" nodeType="withEffect">
                                  <p:stCondLst>
                                    <p:cond delay="0"/>
                                  </p:stCondLst>
                                  <p:childTnLst>
                                    <p:set>
                                      <p:cBhvr>
                                        <p:cTn id="10" dur="1" fill="hold">
                                          <p:stCondLst>
                                            <p:cond delay="0"/>
                                          </p:stCondLst>
                                        </p:cTn>
                                        <p:tgtEl>
                                          <p:spTgt spid="151"/>
                                        </p:tgtEl>
                                        <p:attrNameLst>
                                          <p:attrName>style.visibility</p:attrName>
                                        </p:attrNameLst>
                                      </p:cBhvr>
                                      <p:to>
                                        <p:strVal val="visible"/>
                                      </p:to>
                                    </p:set>
                                    <p:animEffect transition="in" filter="wipe(left)">
                                      <p:cBhvr>
                                        <p:cTn id="11" dur="500"/>
                                        <p:tgtEl>
                                          <p:spTgt spid="151"/>
                                        </p:tgtEl>
                                      </p:cBhvr>
                                    </p:animEffect>
                                  </p:childTnLst>
                                </p:cTn>
                              </p:par>
                              <p:par>
                                <p:cTn id="12" presetID="1" presetClass="entr" presetSubtype="0" fill="hold" nodeType="withEffect">
                                  <p:stCondLst>
                                    <p:cond delay="0"/>
                                  </p:stCondLst>
                                  <p:childTnLst>
                                    <p:set>
                                      <p:cBhvr>
                                        <p:cTn id="13" dur="1" fill="hold">
                                          <p:stCondLst>
                                            <p:cond delay="0"/>
                                          </p:stCondLst>
                                        </p:cTn>
                                        <p:tgtEl>
                                          <p:spTgt spid="15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xEl>
                                              <p:pRg st="6" end="6"/>
                                            </p:txEl>
                                          </p:spTgt>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5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0"/>
                                        </p:tgtEl>
                                        <p:attrNameLst>
                                          <p:attrName>style.visibility</p:attrName>
                                        </p:attrNameLst>
                                      </p:cBhvr>
                                      <p:to>
                                        <p:strVal val="hidden"/>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4"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p:cNvSpPr>
            <a:spLocks noGrp="1"/>
          </p:cNvSpPr>
          <p:nvPr>
            <p:ph type="title"/>
          </p:nvPr>
        </p:nvSpPr>
        <p:spPr/>
        <p:txBody>
          <a:bodyPr/>
          <a:lstStyle/>
          <a:p>
            <a:r>
              <a:rPr lang="en-US" smtClean="0"/>
              <a:t>GS1 EPC Tag Data Standard</a:t>
            </a:r>
          </a:p>
        </p:txBody>
      </p:sp>
      <p:graphicFrame>
        <p:nvGraphicFramePr>
          <p:cNvPr id="4" name="Content Placeholder 3"/>
          <p:cNvGraphicFramePr>
            <a:graphicFrameLocks noGrp="1"/>
          </p:cNvGraphicFramePr>
          <p:nvPr>
            <p:ph idx="1"/>
          </p:nvPr>
        </p:nvGraphicFramePr>
        <p:xfrm>
          <a:off x="457200" y="893763"/>
          <a:ext cx="8229600" cy="4908552"/>
        </p:xfrm>
        <a:graphic>
          <a:graphicData uri="http://schemas.openxmlformats.org/drawingml/2006/table">
            <a:tbl>
              <a:tblPr firstRow="1" bandRow="1"/>
              <a:tblGrid>
                <a:gridCol w="1234425"/>
                <a:gridCol w="3840500"/>
                <a:gridCol w="3154675"/>
              </a:tblGrid>
              <a:tr h="335367">
                <a:tc>
                  <a:txBody>
                    <a:bodyPr/>
                    <a:lstStyle/>
                    <a:p>
                      <a:r>
                        <a:rPr lang="en-US" sz="1600" b="1" dirty="0" smtClean="0">
                          <a:solidFill>
                            <a:schemeClr val="bg1"/>
                          </a:solidFill>
                        </a:rPr>
                        <a:t>Scheme</a:t>
                      </a:r>
                      <a:endParaRPr lang="en-US" sz="1600" b="1" dirty="0">
                        <a:solidFill>
                          <a:schemeClr val="bg1"/>
                        </a:solidFill>
                      </a:endParaRPr>
                    </a:p>
                  </a:txBody>
                  <a:tcPr marT="45732" marB="45732">
                    <a:solidFill>
                      <a:srgbClr val="235D9F"/>
                    </a:solidFill>
                  </a:tcPr>
                </a:tc>
                <a:tc>
                  <a:txBody>
                    <a:bodyPr/>
                    <a:lstStyle/>
                    <a:p>
                      <a:r>
                        <a:rPr lang="en-US" sz="1600" b="1" dirty="0" smtClean="0">
                          <a:solidFill>
                            <a:schemeClr val="bg1"/>
                          </a:solidFill>
                        </a:rPr>
                        <a:t>Description</a:t>
                      </a:r>
                      <a:endParaRPr lang="en-US" sz="1600" b="1" dirty="0">
                        <a:solidFill>
                          <a:schemeClr val="bg1"/>
                        </a:solidFill>
                      </a:endParaRPr>
                    </a:p>
                  </a:txBody>
                  <a:tcPr marT="45732" marB="45732">
                    <a:solidFill>
                      <a:srgbClr val="235D9F"/>
                    </a:solidFill>
                  </a:tcPr>
                </a:tc>
                <a:tc>
                  <a:txBody>
                    <a:bodyPr/>
                    <a:lstStyle/>
                    <a:p>
                      <a:r>
                        <a:rPr lang="en-US" sz="1600" b="1" dirty="0" smtClean="0">
                          <a:solidFill>
                            <a:schemeClr val="bg1"/>
                          </a:solidFill>
                        </a:rPr>
                        <a:t>Serial Number</a:t>
                      </a:r>
                      <a:endParaRPr lang="en-US" sz="1600" b="1" dirty="0">
                        <a:solidFill>
                          <a:schemeClr val="bg1"/>
                        </a:solidFill>
                      </a:endParaRPr>
                    </a:p>
                  </a:txBody>
                  <a:tcPr marT="45732" marB="45732">
                    <a:solidFill>
                      <a:srgbClr val="235D9F"/>
                    </a:solidFill>
                  </a:tcPr>
                </a:tc>
              </a:tr>
              <a:tr h="304879">
                <a:tc>
                  <a:txBody>
                    <a:bodyPr/>
                    <a:lstStyle/>
                    <a:p>
                      <a:r>
                        <a:rPr lang="en-US" sz="1400" dirty="0" smtClean="0"/>
                        <a:t>SGTIN-96</a:t>
                      </a:r>
                      <a:endParaRPr lang="en-US" sz="1400" dirty="0"/>
                    </a:p>
                  </a:txBody>
                  <a:tcPr marT="45732" marB="45732">
                    <a:solidFill>
                      <a:srgbClr val="92D050"/>
                    </a:solidFill>
                  </a:tcPr>
                </a:tc>
                <a:tc>
                  <a:txBody>
                    <a:bodyPr/>
                    <a:lstStyle/>
                    <a:p>
                      <a:r>
                        <a:rPr lang="en-US" sz="1400" dirty="0" smtClean="0"/>
                        <a:t>96-bit</a:t>
                      </a:r>
                      <a:r>
                        <a:rPr lang="en-US" sz="1400" baseline="0" dirty="0" smtClean="0"/>
                        <a:t> </a:t>
                      </a:r>
                      <a:r>
                        <a:rPr lang="en-US" sz="1400" dirty="0" smtClean="0"/>
                        <a:t>Serialized</a:t>
                      </a:r>
                      <a:r>
                        <a:rPr lang="en-US" sz="1400" baseline="0" dirty="0" smtClean="0"/>
                        <a:t> Global Trade Item Number</a:t>
                      </a:r>
                      <a:endParaRPr lang="en-US" sz="1400" dirty="0"/>
                    </a:p>
                  </a:txBody>
                  <a:tcPr marT="45732" marB="45732">
                    <a:solidFill>
                      <a:srgbClr val="92D050"/>
                    </a:solidFill>
                  </a:tcPr>
                </a:tc>
                <a:tc>
                  <a:txBody>
                    <a:bodyPr/>
                    <a:lstStyle/>
                    <a:p>
                      <a:r>
                        <a:rPr lang="en-US" sz="1400" dirty="0" smtClean="0"/>
                        <a:t>38-bit numeric</a:t>
                      </a:r>
                      <a:endParaRPr lang="en-US" sz="1400" dirty="0"/>
                    </a:p>
                  </a:txBody>
                  <a:tcPr marT="45732" marB="45732">
                    <a:solidFill>
                      <a:srgbClr val="92D050"/>
                    </a:solidFill>
                  </a:tcPr>
                </a:tc>
              </a:tr>
              <a:tr h="304879">
                <a:tc>
                  <a:txBody>
                    <a:bodyPr/>
                    <a:lstStyle/>
                    <a:p>
                      <a:r>
                        <a:rPr lang="en-US" sz="1400" dirty="0" smtClean="0"/>
                        <a:t>SGTIN-198</a:t>
                      </a:r>
                      <a:endParaRPr lang="en-US" sz="1400" dirty="0"/>
                    </a:p>
                  </a:txBody>
                  <a:tcPr marT="45732" marB="4573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198-bit</a:t>
                      </a:r>
                      <a:r>
                        <a:rPr lang="en-US" sz="1400" baseline="0" dirty="0" smtClean="0"/>
                        <a:t> </a:t>
                      </a:r>
                      <a:r>
                        <a:rPr lang="en-US" sz="1400" dirty="0" smtClean="0"/>
                        <a:t>Serialized</a:t>
                      </a:r>
                      <a:r>
                        <a:rPr lang="en-US" sz="1400" baseline="0" dirty="0" smtClean="0"/>
                        <a:t> Global Trade Item Number</a:t>
                      </a:r>
                      <a:endParaRPr lang="en-US" sz="1400" dirty="0" smtClean="0"/>
                    </a:p>
                  </a:txBody>
                  <a:tcPr marT="45732" marB="45732"/>
                </a:tc>
                <a:tc>
                  <a:txBody>
                    <a:bodyPr/>
                    <a:lstStyle/>
                    <a:p>
                      <a:r>
                        <a:rPr lang="en-US" sz="1400" dirty="0" smtClean="0"/>
                        <a:t>140-bit alphanumeric</a:t>
                      </a:r>
                      <a:endParaRPr lang="en-US" sz="1400" dirty="0"/>
                    </a:p>
                  </a:txBody>
                  <a:tcPr marT="45732" marB="45732"/>
                </a:tc>
              </a:tr>
              <a:tr h="304879">
                <a:tc>
                  <a:txBody>
                    <a:bodyPr/>
                    <a:lstStyle/>
                    <a:p>
                      <a:r>
                        <a:rPr lang="en-US" sz="1400" dirty="0" smtClean="0"/>
                        <a:t>SSCC-96</a:t>
                      </a:r>
                      <a:endParaRPr lang="en-US" sz="1400" dirty="0"/>
                    </a:p>
                  </a:txBody>
                  <a:tcPr marT="45732" marB="45732"/>
                </a:tc>
                <a:tc>
                  <a:txBody>
                    <a:bodyPr/>
                    <a:lstStyle/>
                    <a:p>
                      <a:r>
                        <a:rPr lang="en-US" sz="1400" dirty="0" smtClean="0"/>
                        <a:t>96-bit Serial Shipping Container Code</a:t>
                      </a:r>
                      <a:endParaRPr lang="en-US" sz="1400" dirty="0"/>
                    </a:p>
                  </a:txBody>
                  <a:tcPr marT="45732" marB="45732"/>
                </a:tc>
                <a:tc>
                  <a:txBody>
                    <a:bodyPr/>
                    <a:lstStyle/>
                    <a:p>
                      <a:endParaRPr lang="en-US" sz="1400" dirty="0"/>
                    </a:p>
                  </a:txBody>
                  <a:tcPr marT="45732" marB="45732"/>
                </a:tc>
              </a:tr>
              <a:tr h="304879">
                <a:tc>
                  <a:txBody>
                    <a:bodyPr/>
                    <a:lstStyle/>
                    <a:p>
                      <a:r>
                        <a:rPr lang="en-US" sz="1400" dirty="0" smtClean="0"/>
                        <a:t>SGLN-96</a:t>
                      </a:r>
                      <a:endParaRPr lang="en-US" sz="1400" dirty="0"/>
                    </a:p>
                  </a:txBody>
                  <a:tcPr marT="45732" marB="45732"/>
                </a:tc>
                <a:tc>
                  <a:txBody>
                    <a:bodyPr/>
                    <a:lstStyle/>
                    <a:p>
                      <a:r>
                        <a:rPr lang="en-US" sz="1400" dirty="0" smtClean="0"/>
                        <a:t>96-bit Global Location Number</a:t>
                      </a:r>
                      <a:endParaRPr lang="en-US" sz="1400" dirty="0"/>
                    </a:p>
                  </a:txBody>
                  <a:tcPr marT="45732" marB="45732"/>
                </a:tc>
                <a:tc>
                  <a:txBody>
                    <a:bodyPr/>
                    <a:lstStyle/>
                    <a:p>
                      <a:endParaRPr lang="en-US" sz="1400" dirty="0"/>
                    </a:p>
                  </a:txBody>
                  <a:tcPr marT="45732" marB="45732"/>
                </a:tc>
              </a:tr>
              <a:tr h="304879">
                <a:tc>
                  <a:txBody>
                    <a:bodyPr/>
                    <a:lstStyle/>
                    <a:p>
                      <a:r>
                        <a:rPr lang="en-US" sz="1400" dirty="0" smtClean="0"/>
                        <a:t>SGLN-195</a:t>
                      </a:r>
                      <a:endParaRPr lang="en-US" sz="1400" dirty="0"/>
                    </a:p>
                  </a:txBody>
                  <a:tcPr marT="45732" marB="45732"/>
                </a:tc>
                <a:tc>
                  <a:txBody>
                    <a:bodyPr/>
                    <a:lstStyle/>
                    <a:p>
                      <a:r>
                        <a:rPr lang="en-US" sz="1400" dirty="0" smtClean="0"/>
                        <a:t>195-bit Global Location Number</a:t>
                      </a:r>
                      <a:endParaRPr lang="en-US" sz="1400" dirty="0"/>
                    </a:p>
                  </a:txBody>
                  <a:tcPr marT="45732" marB="45732"/>
                </a:tc>
                <a:tc>
                  <a:txBody>
                    <a:bodyPr/>
                    <a:lstStyle/>
                    <a:p>
                      <a:endParaRPr lang="en-US" sz="1400" dirty="0"/>
                    </a:p>
                  </a:txBody>
                  <a:tcPr marT="45732" marB="45732"/>
                </a:tc>
              </a:tr>
              <a:tr h="304879">
                <a:tc>
                  <a:txBody>
                    <a:bodyPr/>
                    <a:lstStyle/>
                    <a:p>
                      <a:r>
                        <a:rPr lang="en-US" sz="1400" dirty="0" smtClean="0"/>
                        <a:t>GRAI-96</a:t>
                      </a:r>
                      <a:endParaRPr lang="en-US" sz="1400" dirty="0"/>
                    </a:p>
                  </a:txBody>
                  <a:tcPr marT="45732" marB="45732">
                    <a:solidFill>
                      <a:srgbClr val="92D050"/>
                    </a:solidFill>
                  </a:tcPr>
                </a:tc>
                <a:tc>
                  <a:txBody>
                    <a:bodyPr/>
                    <a:lstStyle/>
                    <a:p>
                      <a:r>
                        <a:rPr lang="en-US" sz="1400" dirty="0" smtClean="0"/>
                        <a:t>96-bit Global Returnable Asset Identifier</a:t>
                      </a:r>
                      <a:endParaRPr lang="en-US" sz="1400" dirty="0"/>
                    </a:p>
                  </a:txBody>
                  <a:tcPr marT="45732" marB="45732">
                    <a:solidFill>
                      <a:srgbClr val="92D050"/>
                    </a:solidFill>
                  </a:tcPr>
                </a:tc>
                <a:tc>
                  <a:txBody>
                    <a:bodyPr/>
                    <a:lstStyle/>
                    <a:p>
                      <a:r>
                        <a:rPr lang="en-US" sz="1400" dirty="0" smtClean="0"/>
                        <a:t>38-bit Numeric</a:t>
                      </a:r>
                      <a:endParaRPr lang="en-US" sz="1400" dirty="0"/>
                    </a:p>
                  </a:txBody>
                  <a:tcPr marT="45732" marB="45732">
                    <a:solidFill>
                      <a:srgbClr val="92D050"/>
                    </a:solidFill>
                  </a:tcPr>
                </a:tc>
              </a:tr>
              <a:tr h="304879">
                <a:tc>
                  <a:txBody>
                    <a:bodyPr/>
                    <a:lstStyle/>
                    <a:p>
                      <a:r>
                        <a:rPr lang="en-US" sz="1400" dirty="0" smtClean="0"/>
                        <a:t>GRAI-170</a:t>
                      </a:r>
                      <a:endParaRPr lang="en-US" sz="1400" dirty="0"/>
                    </a:p>
                  </a:txBody>
                  <a:tcPr marT="45732" marB="45732"/>
                </a:tc>
                <a:tc>
                  <a:txBody>
                    <a:bodyPr/>
                    <a:lstStyle/>
                    <a:p>
                      <a:r>
                        <a:rPr lang="en-US" sz="1400" dirty="0" smtClean="0"/>
                        <a:t>170-bit Global Returnable Asset Identifier</a:t>
                      </a:r>
                      <a:endParaRPr lang="en-US" sz="1400" dirty="0"/>
                    </a:p>
                  </a:txBody>
                  <a:tcPr marT="45732" marB="45732"/>
                </a:tc>
                <a:tc>
                  <a:txBody>
                    <a:bodyPr/>
                    <a:lstStyle/>
                    <a:p>
                      <a:r>
                        <a:rPr lang="en-US" sz="1400" dirty="0" smtClean="0"/>
                        <a:t>112-bit alphanumeric</a:t>
                      </a:r>
                      <a:endParaRPr lang="en-US" sz="1400" dirty="0"/>
                    </a:p>
                  </a:txBody>
                  <a:tcPr marT="45732" marB="45732"/>
                </a:tc>
              </a:tr>
              <a:tr h="304879">
                <a:tc>
                  <a:txBody>
                    <a:bodyPr/>
                    <a:lstStyle/>
                    <a:p>
                      <a:r>
                        <a:rPr lang="en-US" sz="1400" dirty="0" smtClean="0"/>
                        <a:t>GIAI-96</a:t>
                      </a:r>
                      <a:endParaRPr lang="en-US" sz="1400" dirty="0"/>
                    </a:p>
                  </a:txBody>
                  <a:tcPr marT="45732" marB="45732"/>
                </a:tc>
                <a:tc>
                  <a:txBody>
                    <a:bodyPr/>
                    <a:lstStyle/>
                    <a:p>
                      <a:r>
                        <a:rPr lang="en-US" sz="1400" dirty="0" smtClean="0"/>
                        <a:t>96-bit Global Individual Asset Identifier</a:t>
                      </a:r>
                      <a:endParaRPr lang="en-US" sz="1400" dirty="0"/>
                    </a:p>
                  </a:txBody>
                  <a:tcPr marT="45732" marB="45732"/>
                </a:tc>
                <a:tc>
                  <a:txBody>
                    <a:bodyPr/>
                    <a:lstStyle/>
                    <a:p>
                      <a:r>
                        <a:rPr lang="en-US" sz="1400" dirty="0" smtClean="0"/>
                        <a:t>42 to</a:t>
                      </a:r>
                      <a:r>
                        <a:rPr lang="en-US" sz="1400" baseline="0" dirty="0" smtClean="0"/>
                        <a:t> </a:t>
                      </a:r>
                      <a:r>
                        <a:rPr lang="en-US" sz="1400" dirty="0" smtClean="0"/>
                        <a:t>62-bit</a:t>
                      </a:r>
                      <a:r>
                        <a:rPr lang="en-US" sz="1400" baseline="0" dirty="0" smtClean="0"/>
                        <a:t> n</a:t>
                      </a:r>
                      <a:r>
                        <a:rPr lang="en-US" sz="1400" dirty="0" smtClean="0"/>
                        <a:t>umeric</a:t>
                      </a:r>
                      <a:endParaRPr lang="en-US" sz="1400" dirty="0"/>
                    </a:p>
                  </a:txBody>
                  <a:tcPr marT="45732" marB="45732"/>
                </a:tc>
              </a:tr>
              <a:tr h="304879">
                <a:tc>
                  <a:txBody>
                    <a:bodyPr/>
                    <a:lstStyle/>
                    <a:p>
                      <a:r>
                        <a:rPr lang="en-US" sz="1400" dirty="0" smtClean="0"/>
                        <a:t>GIAI-202</a:t>
                      </a:r>
                      <a:endParaRPr lang="en-US" sz="1400" dirty="0"/>
                    </a:p>
                  </a:txBody>
                  <a:tcPr marT="45732" marB="45732"/>
                </a:tc>
                <a:tc>
                  <a:txBody>
                    <a:bodyPr/>
                    <a:lstStyle/>
                    <a:p>
                      <a:r>
                        <a:rPr lang="en-US" sz="1400" dirty="0" smtClean="0"/>
                        <a:t>202-bit Global Individual Asset Identifier</a:t>
                      </a:r>
                      <a:endParaRPr lang="en-US" sz="1400" dirty="0"/>
                    </a:p>
                  </a:txBody>
                  <a:tcPr marT="45732" marB="45732"/>
                </a:tc>
                <a:tc>
                  <a:txBody>
                    <a:bodyPr/>
                    <a:lstStyle/>
                    <a:p>
                      <a:r>
                        <a:rPr lang="en-US" sz="1400" dirty="0" smtClean="0"/>
                        <a:t>148 to 168-bit alphanumeric</a:t>
                      </a:r>
                      <a:endParaRPr lang="en-US" sz="1400" dirty="0"/>
                    </a:p>
                  </a:txBody>
                  <a:tcPr marT="45732" marB="45732"/>
                </a:tc>
              </a:tr>
              <a:tr h="304879">
                <a:tc>
                  <a:txBody>
                    <a:bodyPr/>
                    <a:lstStyle/>
                    <a:p>
                      <a:r>
                        <a:rPr lang="en-US" sz="1400" dirty="0" smtClean="0"/>
                        <a:t>GSRN-96</a:t>
                      </a:r>
                      <a:endParaRPr lang="en-US" sz="1400" dirty="0"/>
                    </a:p>
                  </a:txBody>
                  <a:tcPr marT="45732" marB="45732"/>
                </a:tc>
                <a:tc>
                  <a:txBody>
                    <a:bodyPr/>
                    <a:lstStyle/>
                    <a:p>
                      <a:r>
                        <a:rPr lang="en-US" sz="1400" dirty="0" smtClean="0"/>
                        <a:t>96-bit Global</a:t>
                      </a:r>
                      <a:r>
                        <a:rPr lang="en-US" sz="1400" baseline="0" dirty="0" smtClean="0"/>
                        <a:t> Service Relation Number</a:t>
                      </a:r>
                      <a:endParaRPr lang="en-US" sz="1400" dirty="0"/>
                    </a:p>
                  </a:txBody>
                  <a:tcPr marT="45732" marB="45732"/>
                </a:tc>
                <a:tc>
                  <a:txBody>
                    <a:bodyPr/>
                    <a:lstStyle/>
                    <a:p>
                      <a:endParaRPr lang="en-US" sz="1400" dirty="0"/>
                    </a:p>
                  </a:txBody>
                  <a:tcPr marT="45732" marB="45732"/>
                </a:tc>
              </a:tr>
              <a:tr h="304879">
                <a:tc>
                  <a:txBody>
                    <a:bodyPr/>
                    <a:lstStyle/>
                    <a:p>
                      <a:r>
                        <a:rPr lang="en-US" sz="1400" dirty="0" smtClean="0"/>
                        <a:t>GDTI-96</a:t>
                      </a:r>
                      <a:endParaRPr lang="en-US" sz="1400" dirty="0"/>
                    </a:p>
                  </a:txBody>
                  <a:tcPr marT="45732" marB="45732"/>
                </a:tc>
                <a:tc>
                  <a:txBody>
                    <a:bodyPr/>
                    <a:lstStyle/>
                    <a:p>
                      <a:r>
                        <a:rPr lang="en-US" sz="1400" dirty="0" smtClean="0"/>
                        <a:t>96-bit Global Document Type Identifier</a:t>
                      </a:r>
                      <a:endParaRPr lang="en-US" sz="1400" dirty="0"/>
                    </a:p>
                  </a:txBody>
                  <a:tcPr marT="45732" marB="45732"/>
                </a:tc>
                <a:tc>
                  <a:txBody>
                    <a:bodyPr/>
                    <a:lstStyle/>
                    <a:p>
                      <a:r>
                        <a:rPr lang="en-US" sz="1400" dirty="0" smtClean="0"/>
                        <a:t>41-bit</a:t>
                      </a:r>
                      <a:r>
                        <a:rPr lang="en-US" sz="1400" baseline="0" dirty="0" smtClean="0"/>
                        <a:t> n</a:t>
                      </a:r>
                      <a:r>
                        <a:rPr lang="en-US" sz="1400" dirty="0" smtClean="0"/>
                        <a:t>umeric</a:t>
                      </a:r>
                      <a:endParaRPr lang="en-US" sz="1400" dirty="0"/>
                    </a:p>
                  </a:txBody>
                  <a:tcPr marT="45732" marB="45732"/>
                </a:tc>
              </a:tr>
              <a:tr h="304879">
                <a:tc>
                  <a:txBody>
                    <a:bodyPr/>
                    <a:lstStyle/>
                    <a:p>
                      <a:r>
                        <a:rPr lang="en-US" sz="1400" dirty="0" smtClean="0"/>
                        <a:t>GDTI-113</a:t>
                      </a:r>
                      <a:endParaRPr lang="en-US" sz="1400" dirty="0"/>
                    </a:p>
                  </a:txBody>
                  <a:tcPr marT="45732" marB="45732"/>
                </a:tc>
                <a:tc>
                  <a:txBody>
                    <a:bodyPr/>
                    <a:lstStyle/>
                    <a:p>
                      <a:r>
                        <a:rPr lang="en-US" sz="1400" dirty="0" smtClean="0"/>
                        <a:t>113-bit Global</a:t>
                      </a:r>
                      <a:r>
                        <a:rPr lang="en-US" sz="1400" baseline="0" dirty="0" smtClean="0"/>
                        <a:t> Document Type Identifier</a:t>
                      </a:r>
                      <a:endParaRPr lang="en-US" sz="1400" dirty="0"/>
                    </a:p>
                  </a:txBody>
                  <a:tcPr marT="45732" marB="45732"/>
                </a:tc>
                <a:tc>
                  <a:txBody>
                    <a:bodyPr/>
                    <a:lstStyle/>
                    <a:p>
                      <a:r>
                        <a:rPr lang="en-US" sz="1400" dirty="0" smtClean="0"/>
                        <a:t>58-bit alphanumeric</a:t>
                      </a:r>
                      <a:endParaRPr lang="en-US" sz="1400" dirty="0"/>
                    </a:p>
                  </a:txBody>
                  <a:tcPr marT="45732" marB="45732"/>
                </a:tc>
              </a:tr>
              <a:tr h="304879">
                <a:tc>
                  <a:txBody>
                    <a:bodyPr/>
                    <a:lstStyle/>
                    <a:p>
                      <a:r>
                        <a:rPr lang="en-US" sz="1400" dirty="0" smtClean="0"/>
                        <a:t>GID-96</a:t>
                      </a:r>
                      <a:endParaRPr lang="en-US" sz="1400" dirty="0"/>
                    </a:p>
                  </a:txBody>
                  <a:tcPr marT="45732" marB="45732">
                    <a:solidFill>
                      <a:srgbClr val="76BF35"/>
                    </a:solidFill>
                  </a:tcPr>
                </a:tc>
                <a:tc>
                  <a:txBody>
                    <a:bodyPr/>
                    <a:lstStyle/>
                    <a:p>
                      <a:r>
                        <a:rPr lang="en-US" sz="1400" dirty="0" smtClean="0"/>
                        <a:t>96-bit General Identifier</a:t>
                      </a:r>
                      <a:endParaRPr lang="en-US" sz="1400" dirty="0"/>
                    </a:p>
                  </a:txBody>
                  <a:tcPr marT="45732" marB="45732">
                    <a:solidFill>
                      <a:srgbClr val="76BF35"/>
                    </a:solidFill>
                  </a:tcPr>
                </a:tc>
                <a:tc>
                  <a:txBody>
                    <a:bodyPr/>
                    <a:lstStyle/>
                    <a:p>
                      <a:r>
                        <a:rPr lang="en-US" sz="1400" dirty="0" smtClean="0"/>
                        <a:t>36-bit numeric</a:t>
                      </a:r>
                      <a:endParaRPr lang="en-US" sz="1400" dirty="0"/>
                    </a:p>
                  </a:txBody>
                  <a:tcPr marT="45732" marB="45732">
                    <a:solidFill>
                      <a:srgbClr val="76BF35"/>
                    </a:solidFill>
                  </a:tcPr>
                </a:tc>
              </a:tr>
              <a:tr h="304879">
                <a:tc>
                  <a:txBody>
                    <a:bodyPr/>
                    <a:lstStyle/>
                    <a:p>
                      <a:r>
                        <a:rPr lang="en-US" sz="1400" dirty="0" smtClean="0"/>
                        <a:t>USDoD-96</a:t>
                      </a:r>
                      <a:endParaRPr lang="en-US" sz="1400" dirty="0"/>
                    </a:p>
                  </a:txBody>
                  <a:tcPr marT="45732" marB="45732">
                    <a:solidFill>
                      <a:srgbClr val="76BF35"/>
                    </a:solidFill>
                  </a:tcPr>
                </a:tc>
                <a:tc>
                  <a:txBody>
                    <a:bodyPr/>
                    <a:lstStyle/>
                    <a:p>
                      <a:r>
                        <a:rPr lang="en-US" sz="1400" dirty="0" smtClean="0"/>
                        <a:t>96-bit US Department</a:t>
                      </a:r>
                      <a:r>
                        <a:rPr lang="en-US" sz="1400" baseline="0" dirty="0" smtClean="0"/>
                        <a:t> of Defense</a:t>
                      </a:r>
                      <a:endParaRPr lang="en-US" sz="1400" dirty="0"/>
                    </a:p>
                  </a:txBody>
                  <a:tcPr marT="45732" marB="45732">
                    <a:solidFill>
                      <a:srgbClr val="76BF35"/>
                    </a:solidFill>
                  </a:tcPr>
                </a:tc>
                <a:tc>
                  <a:txBody>
                    <a:bodyPr/>
                    <a:lstStyle/>
                    <a:p>
                      <a:r>
                        <a:rPr lang="en-US" sz="1400" dirty="0" smtClean="0"/>
                        <a:t>36-bit numeric</a:t>
                      </a:r>
                      <a:endParaRPr lang="en-US" sz="1400" dirty="0"/>
                    </a:p>
                  </a:txBody>
                  <a:tcPr marT="45732" marB="45732">
                    <a:solidFill>
                      <a:srgbClr val="76BF35"/>
                    </a:solidFill>
                  </a:tcPr>
                </a:tc>
              </a:tr>
              <a:tr h="304879">
                <a:tc>
                  <a:txBody>
                    <a:bodyPr/>
                    <a:lstStyle/>
                    <a:p>
                      <a:r>
                        <a:rPr lang="en-US" sz="1400" dirty="0" smtClean="0"/>
                        <a:t>ADI</a:t>
                      </a:r>
                      <a:endParaRPr lang="en-US" sz="1400" dirty="0"/>
                    </a:p>
                  </a:txBody>
                  <a:tcPr marT="45732" marB="45732"/>
                </a:tc>
                <a:tc>
                  <a:txBody>
                    <a:bodyPr/>
                    <a:lstStyle/>
                    <a:p>
                      <a:r>
                        <a:rPr lang="en-US" sz="1400" dirty="0" smtClean="0"/>
                        <a:t>Aerospace and Defense Identifier</a:t>
                      </a:r>
                      <a:endParaRPr lang="en-US" sz="1400" dirty="0"/>
                    </a:p>
                  </a:txBody>
                  <a:tcPr marT="45732" marB="45732"/>
                </a:tc>
                <a:tc>
                  <a:txBody>
                    <a:bodyPr/>
                    <a:lstStyle/>
                    <a:p>
                      <a:endParaRPr lang="en-US" sz="1400" dirty="0"/>
                    </a:p>
                  </a:txBody>
                  <a:tcPr marT="45732" marB="45732"/>
                </a:tc>
              </a:tr>
            </a:tbl>
          </a:graphicData>
        </a:graphic>
      </p:graphicFrame>
      <p:sp>
        <p:nvSpPr>
          <p:cNvPr id="275529" name="TextBox 1"/>
          <p:cNvSpPr txBox="1">
            <a:spLocks noChangeArrowheads="1"/>
          </p:cNvSpPr>
          <p:nvPr/>
        </p:nvSpPr>
        <p:spPr bwMode="auto">
          <a:xfrm>
            <a:off x="577850" y="5848350"/>
            <a:ext cx="45354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Note: Non-GS1 compliant EPC schemes are also used</a:t>
            </a:r>
          </a:p>
        </p:txBody>
      </p:sp>
    </p:spTree>
    <p:extLst>
      <p:ext uri="{BB962C8B-B14F-4D97-AF65-F5344CB8AC3E}">
        <p14:creationId xmlns:p14="http://schemas.microsoft.com/office/powerpoint/2010/main" xmlns="" val="2191837248"/>
      </p:ext>
    </p:extLst>
  </p:cSld>
  <p:clrMapOvr>
    <a:masterClrMapping/>
  </p:clrMapOvr>
  <p:transition spd="med">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a:grpSpLocks/>
          </p:cNvGrpSpPr>
          <p:nvPr/>
        </p:nvGrpSpPr>
        <p:grpSpPr bwMode="auto">
          <a:xfrm>
            <a:off x="5734050" y="2366963"/>
            <a:ext cx="1371600" cy="2763837"/>
            <a:chOff x="2701135" y="3183427"/>
            <a:chExt cx="1371600" cy="2764146"/>
          </a:xfrm>
        </p:grpSpPr>
        <p:sp>
          <p:nvSpPr>
            <p:cNvPr id="276592" name="TextBox 55"/>
            <p:cNvSpPr txBox="1">
              <a:spLocks noChangeArrowheads="1"/>
            </p:cNvSpPr>
            <p:nvPr/>
          </p:nvSpPr>
          <p:spPr bwMode="auto">
            <a:xfrm>
              <a:off x="2701135" y="3183427"/>
              <a:ext cx="117211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0</a:t>
              </a:r>
            </a:p>
            <a:p>
              <a:r>
                <a:rPr lang="en-US" sz="1000">
                  <a:latin typeface="Consolas" pitchFamily="49" charset="0"/>
                </a:rPr>
                <a:t>.</a:t>
              </a:r>
            </a:p>
            <a:p>
              <a:r>
                <a:rPr lang="en-US" sz="1000">
                  <a:latin typeface="Consolas" pitchFamily="49" charset="0"/>
                </a:rPr>
                <a:t>.</a:t>
              </a:r>
            </a:p>
            <a:p>
              <a:r>
                <a:rPr lang="en-US" sz="1000">
                  <a:latin typeface="Consolas" pitchFamily="49" charset="0"/>
                </a:rPr>
                <a:t>68,719,476,735</a:t>
              </a:r>
            </a:p>
          </p:txBody>
        </p:sp>
        <p:sp>
          <p:nvSpPr>
            <p:cNvPr id="276593" name="TextBox 57"/>
            <p:cNvSpPr txBox="1">
              <a:spLocks noChangeArrowheads="1"/>
            </p:cNvSpPr>
            <p:nvPr/>
          </p:nvSpPr>
          <p:spPr bwMode="auto">
            <a:xfrm>
              <a:off x="2701135" y="4554267"/>
              <a:ext cx="124264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137,438,953,472</a:t>
              </a:r>
            </a:p>
            <a:p>
              <a:r>
                <a:rPr lang="en-US" sz="1000">
                  <a:latin typeface="Consolas" pitchFamily="49" charset="0"/>
                </a:rPr>
                <a:t>.</a:t>
              </a:r>
            </a:p>
            <a:p>
              <a:r>
                <a:rPr lang="en-US" sz="1000">
                  <a:latin typeface="Consolas" pitchFamily="49" charset="0"/>
                </a:rPr>
                <a:t>.</a:t>
              </a:r>
            </a:p>
            <a:p>
              <a:r>
                <a:rPr lang="en-US" sz="1000">
                  <a:latin typeface="Consolas" pitchFamily="49" charset="0"/>
                </a:rPr>
                <a:t>206,158,430,207</a:t>
              </a:r>
            </a:p>
          </p:txBody>
        </p:sp>
        <p:sp>
          <p:nvSpPr>
            <p:cNvPr id="276594" name="TextBox 63"/>
            <p:cNvSpPr txBox="1">
              <a:spLocks noChangeArrowheads="1"/>
            </p:cNvSpPr>
            <p:nvPr/>
          </p:nvSpPr>
          <p:spPr bwMode="auto">
            <a:xfrm>
              <a:off x="2701135" y="3868847"/>
              <a:ext cx="124264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68,719,476,736</a:t>
              </a:r>
            </a:p>
            <a:p>
              <a:r>
                <a:rPr lang="en-US" sz="1000">
                  <a:latin typeface="Consolas" pitchFamily="49" charset="0"/>
                </a:rPr>
                <a:t>.</a:t>
              </a:r>
            </a:p>
            <a:p>
              <a:r>
                <a:rPr lang="en-US" sz="1000">
                  <a:latin typeface="Consolas" pitchFamily="49" charset="0"/>
                </a:rPr>
                <a:t>.</a:t>
              </a:r>
            </a:p>
            <a:p>
              <a:r>
                <a:rPr lang="en-US" sz="1000">
                  <a:latin typeface="Consolas" pitchFamily="49" charset="0"/>
                </a:rPr>
                <a:t>137,438,953,471</a:t>
              </a:r>
            </a:p>
          </p:txBody>
        </p:sp>
        <p:sp>
          <p:nvSpPr>
            <p:cNvPr id="276595" name="TextBox 64"/>
            <p:cNvSpPr txBox="1">
              <a:spLocks noChangeArrowheads="1"/>
            </p:cNvSpPr>
            <p:nvPr/>
          </p:nvSpPr>
          <p:spPr bwMode="auto">
            <a:xfrm>
              <a:off x="2701135" y="5239687"/>
              <a:ext cx="124264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206,158,430,208</a:t>
              </a:r>
            </a:p>
            <a:p>
              <a:r>
                <a:rPr lang="en-US" sz="1000">
                  <a:latin typeface="Consolas" pitchFamily="49" charset="0"/>
                </a:rPr>
                <a:t>.</a:t>
              </a:r>
            </a:p>
            <a:p>
              <a:r>
                <a:rPr lang="en-US" sz="1000">
                  <a:latin typeface="Consolas" pitchFamily="49" charset="0"/>
                </a:rPr>
                <a:t>.</a:t>
              </a:r>
            </a:p>
            <a:p>
              <a:r>
                <a:rPr lang="en-US" sz="1000">
                  <a:latin typeface="Consolas" pitchFamily="49" charset="0"/>
                </a:rPr>
                <a:t>274,877,906,943</a:t>
              </a:r>
            </a:p>
          </p:txBody>
        </p:sp>
        <p:cxnSp>
          <p:nvCxnSpPr>
            <p:cNvPr id="81" name="Straight Connector 80"/>
            <p:cNvCxnSpPr/>
            <p:nvPr/>
          </p:nvCxnSpPr>
          <p:spPr>
            <a:xfrm>
              <a:off x="2701135" y="3880417"/>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701135" y="4566294"/>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701135" y="5250583"/>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701135" y="3194540"/>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701135" y="5936460"/>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276483" name="Title 1"/>
          <p:cNvSpPr>
            <a:spLocks noGrp="1"/>
          </p:cNvSpPr>
          <p:nvPr>
            <p:ph type="title"/>
          </p:nvPr>
        </p:nvSpPr>
        <p:spPr/>
        <p:txBody>
          <a:bodyPr/>
          <a:lstStyle/>
          <a:p>
            <a:r>
              <a:rPr lang="en-US" smtClean="0"/>
              <a:t>Serial Number Partitioning</a:t>
            </a:r>
          </a:p>
        </p:txBody>
      </p:sp>
      <p:sp>
        <p:nvSpPr>
          <p:cNvPr id="5" name="Round Diagonal Corner Rectangle 4"/>
          <p:cNvSpPr/>
          <p:nvPr/>
        </p:nvSpPr>
        <p:spPr>
          <a:xfrm>
            <a:off x="5245100" y="2373313"/>
            <a:ext cx="457200" cy="2743200"/>
          </a:xfrm>
          <a:prstGeom prst="round2DiagRect">
            <a:avLst>
              <a:gd name="adj1" fmla="val 9460"/>
              <a:gd name="adj2" fmla="val 0"/>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6485" name="Text Box 11"/>
          <p:cNvSpPr txBox="1">
            <a:spLocks noChangeArrowheads="1"/>
          </p:cNvSpPr>
          <p:nvPr/>
        </p:nvSpPr>
        <p:spPr bwMode="auto">
          <a:xfrm>
            <a:off x="4227513" y="3530600"/>
            <a:ext cx="2413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800">
                <a:solidFill>
                  <a:schemeClr val="accent1"/>
                </a:solidFill>
                <a:latin typeface="Calibri" pitchFamily="34" charset="0"/>
              </a:rPr>
              <a:t>+</a:t>
            </a:r>
          </a:p>
        </p:txBody>
      </p:sp>
      <p:grpSp>
        <p:nvGrpSpPr>
          <p:cNvPr id="7" name="Group 6"/>
          <p:cNvGrpSpPr>
            <a:grpSpLocks/>
          </p:cNvGrpSpPr>
          <p:nvPr/>
        </p:nvGrpSpPr>
        <p:grpSpPr bwMode="auto">
          <a:xfrm>
            <a:off x="5245100" y="2557463"/>
            <a:ext cx="457200" cy="2333625"/>
            <a:chOff x="1745116" y="2678113"/>
            <a:chExt cx="457200" cy="2333042"/>
          </a:xfrm>
        </p:grpSpPr>
        <p:cxnSp>
          <p:nvCxnSpPr>
            <p:cNvPr id="49" name="Straight Connector 48"/>
            <p:cNvCxnSpPr/>
            <p:nvPr/>
          </p:nvCxnSpPr>
          <p:spPr bwMode="auto">
            <a:xfrm>
              <a:off x="1745116" y="3168527"/>
              <a:ext cx="457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auto">
            <a:xfrm>
              <a:off x="1745116" y="4552482"/>
              <a:ext cx="457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auto">
            <a:xfrm>
              <a:off x="1745116" y="3860505"/>
              <a:ext cx="457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588" name="TextBox 51"/>
            <p:cNvSpPr txBox="1">
              <a:spLocks noChangeArrowheads="1"/>
            </p:cNvSpPr>
            <p:nvPr/>
          </p:nvSpPr>
          <p:spPr bwMode="auto">
            <a:xfrm>
              <a:off x="1796424" y="2678113"/>
              <a:ext cx="3545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00</a:t>
              </a:r>
            </a:p>
          </p:txBody>
        </p:sp>
        <p:sp>
          <p:nvSpPr>
            <p:cNvPr id="276589" name="TextBox 52"/>
            <p:cNvSpPr txBox="1">
              <a:spLocks noChangeArrowheads="1"/>
            </p:cNvSpPr>
            <p:nvPr/>
          </p:nvSpPr>
          <p:spPr bwMode="auto">
            <a:xfrm>
              <a:off x="1796424" y="3363461"/>
              <a:ext cx="3545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01</a:t>
              </a:r>
            </a:p>
          </p:txBody>
        </p:sp>
        <p:sp>
          <p:nvSpPr>
            <p:cNvPr id="276590" name="TextBox 53"/>
            <p:cNvSpPr txBox="1">
              <a:spLocks noChangeArrowheads="1"/>
            </p:cNvSpPr>
            <p:nvPr/>
          </p:nvSpPr>
          <p:spPr bwMode="auto">
            <a:xfrm>
              <a:off x="1796424" y="4048808"/>
              <a:ext cx="3545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10</a:t>
              </a:r>
            </a:p>
          </p:txBody>
        </p:sp>
        <p:sp>
          <p:nvSpPr>
            <p:cNvPr id="276591" name="TextBox 54"/>
            <p:cNvSpPr txBox="1">
              <a:spLocks noChangeArrowheads="1"/>
            </p:cNvSpPr>
            <p:nvPr/>
          </p:nvSpPr>
          <p:spPr bwMode="auto">
            <a:xfrm>
              <a:off x="1796424" y="4734156"/>
              <a:ext cx="3545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11</a:t>
              </a:r>
            </a:p>
          </p:txBody>
        </p:sp>
      </p:grpSp>
      <p:grpSp>
        <p:nvGrpSpPr>
          <p:cNvPr id="276487" name="Group 12"/>
          <p:cNvGrpSpPr>
            <a:grpSpLocks/>
          </p:cNvGrpSpPr>
          <p:nvPr/>
        </p:nvGrpSpPr>
        <p:grpSpPr bwMode="auto">
          <a:xfrm>
            <a:off x="2706688" y="3275013"/>
            <a:ext cx="1001712" cy="911225"/>
            <a:chOff x="3736118" y="4017380"/>
            <a:chExt cx="1002211" cy="911225"/>
          </a:xfrm>
        </p:grpSpPr>
        <p:sp>
          <p:nvSpPr>
            <p:cNvPr id="276583" name="Text Box 10"/>
            <p:cNvSpPr txBox="1">
              <a:spLocks noChangeArrowheads="1"/>
            </p:cNvSpPr>
            <p:nvPr/>
          </p:nvSpPr>
          <p:spPr bwMode="auto">
            <a:xfrm>
              <a:off x="3736118" y="4417430"/>
              <a:ext cx="1002211"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alibri" pitchFamily="34" charset="0"/>
                </a:rPr>
                <a:t>GS1 UPC/EAN</a:t>
              </a:r>
            </a:p>
            <a:p>
              <a:pPr algn="ctr"/>
              <a:r>
                <a:rPr lang="en-US" sz="1200">
                  <a:latin typeface="Calibri" pitchFamily="34" charset="0"/>
                </a:rPr>
                <a:t>GTIN</a:t>
              </a:r>
            </a:p>
          </p:txBody>
        </p:sp>
        <p:pic>
          <p:nvPicPr>
            <p:cNvPr id="276584" name="Content Placeholder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03761" y="4017380"/>
              <a:ext cx="66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grpSp>
      <p:grpSp>
        <p:nvGrpSpPr>
          <p:cNvPr id="43" name="Group 42"/>
          <p:cNvGrpSpPr>
            <a:grpSpLocks/>
          </p:cNvGrpSpPr>
          <p:nvPr/>
        </p:nvGrpSpPr>
        <p:grpSpPr bwMode="auto">
          <a:xfrm>
            <a:off x="5734050" y="2378075"/>
            <a:ext cx="1371600" cy="2741613"/>
            <a:chOff x="2701135" y="3194540"/>
            <a:chExt cx="1371600" cy="2741920"/>
          </a:xfrm>
        </p:grpSpPr>
        <p:sp>
          <p:nvSpPr>
            <p:cNvPr id="276578" name="TextBox 57"/>
            <p:cNvSpPr txBox="1">
              <a:spLocks noChangeArrowheads="1"/>
            </p:cNvSpPr>
            <p:nvPr/>
          </p:nvSpPr>
          <p:spPr bwMode="auto">
            <a:xfrm>
              <a:off x="2701135" y="4594911"/>
              <a:ext cx="1242648" cy="1323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137,438,953,472</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274,877,906,943</a:t>
              </a:r>
            </a:p>
          </p:txBody>
        </p:sp>
        <p:sp>
          <p:nvSpPr>
            <p:cNvPr id="276579" name="TextBox 63"/>
            <p:cNvSpPr txBox="1">
              <a:spLocks noChangeArrowheads="1"/>
            </p:cNvSpPr>
            <p:nvPr/>
          </p:nvSpPr>
          <p:spPr bwMode="auto">
            <a:xfrm>
              <a:off x="2701135" y="3216715"/>
              <a:ext cx="1242648" cy="1323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0</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137,438,953,471</a:t>
              </a:r>
            </a:p>
          </p:txBody>
        </p:sp>
        <p:cxnSp>
          <p:nvCxnSpPr>
            <p:cNvPr id="52" name="Straight Connector 51"/>
            <p:cNvCxnSpPr/>
            <p:nvPr/>
          </p:nvCxnSpPr>
          <p:spPr>
            <a:xfrm>
              <a:off x="2701135" y="4566294"/>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701135" y="3194540"/>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701135" y="5936460"/>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a:grpSpLocks/>
          </p:cNvGrpSpPr>
          <p:nvPr/>
        </p:nvGrpSpPr>
        <p:grpSpPr bwMode="auto">
          <a:xfrm>
            <a:off x="5734050" y="2344738"/>
            <a:ext cx="1371600" cy="2800350"/>
            <a:chOff x="3814880" y="3178755"/>
            <a:chExt cx="1371600" cy="2800464"/>
          </a:xfrm>
        </p:grpSpPr>
        <p:sp>
          <p:nvSpPr>
            <p:cNvPr id="276574" name="TextBox 5"/>
            <p:cNvSpPr txBox="1">
              <a:spLocks noChangeArrowheads="1"/>
            </p:cNvSpPr>
            <p:nvPr/>
          </p:nvSpPr>
          <p:spPr bwMode="auto">
            <a:xfrm>
              <a:off x="3814880" y="3178755"/>
              <a:ext cx="255198" cy="2785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0</a:t>
              </a:r>
            </a:p>
            <a:p>
              <a:r>
                <a:rPr lang="en-US" sz="1000">
                  <a:latin typeface="Consolas" pitchFamily="49" charset="0"/>
                </a:rPr>
                <a:t>1</a:t>
              </a:r>
            </a:p>
            <a:p>
              <a:r>
                <a:rPr lang="en-US" sz="1000">
                  <a:latin typeface="Consolas" pitchFamily="49" charset="0"/>
                </a:rPr>
                <a:t>2</a:t>
              </a:r>
            </a:p>
            <a:p>
              <a:r>
                <a:rPr lang="en-US" sz="1000">
                  <a:latin typeface="Consolas" pitchFamily="49" charset="0"/>
                </a:rPr>
                <a:t>3</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p:txBody>
        </p:sp>
        <p:cxnSp>
          <p:nvCxnSpPr>
            <p:cNvPr id="60" name="Straight Connector 59"/>
            <p:cNvCxnSpPr/>
            <p:nvPr/>
          </p:nvCxnSpPr>
          <p:spPr>
            <a:xfrm>
              <a:off x="3814880" y="3197806"/>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76576" name="Rectangle 6"/>
            <p:cNvSpPr>
              <a:spLocks noChangeArrowheads="1"/>
            </p:cNvSpPr>
            <p:nvPr/>
          </p:nvSpPr>
          <p:spPr bwMode="auto">
            <a:xfrm>
              <a:off x="3814880" y="5732998"/>
              <a:ext cx="1242648" cy="24622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000">
                  <a:latin typeface="Consolas" pitchFamily="49" charset="0"/>
                </a:rPr>
                <a:t>274,877,906,943</a:t>
              </a:r>
            </a:p>
          </p:txBody>
        </p:sp>
        <p:cxnSp>
          <p:nvCxnSpPr>
            <p:cNvPr id="61" name="Straight Connector 60"/>
            <p:cNvCxnSpPr/>
            <p:nvPr/>
          </p:nvCxnSpPr>
          <p:spPr>
            <a:xfrm>
              <a:off x="3814880" y="5939529"/>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a:grpSpLocks/>
          </p:cNvGrpSpPr>
          <p:nvPr/>
        </p:nvGrpSpPr>
        <p:grpSpPr bwMode="auto">
          <a:xfrm>
            <a:off x="5245100" y="2917825"/>
            <a:ext cx="457200" cy="1657350"/>
            <a:chOff x="3513805" y="3040063"/>
            <a:chExt cx="457200" cy="1656767"/>
          </a:xfrm>
        </p:grpSpPr>
        <p:cxnSp>
          <p:nvCxnSpPr>
            <p:cNvPr id="65" name="Straight Connector 64"/>
            <p:cNvCxnSpPr/>
            <p:nvPr/>
          </p:nvCxnSpPr>
          <p:spPr bwMode="auto">
            <a:xfrm>
              <a:off x="3513805" y="3860512"/>
              <a:ext cx="457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572" name="TextBox 51"/>
            <p:cNvSpPr txBox="1">
              <a:spLocks noChangeArrowheads="1"/>
            </p:cNvSpPr>
            <p:nvPr/>
          </p:nvSpPr>
          <p:spPr bwMode="auto">
            <a:xfrm>
              <a:off x="3607593" y="3040063"/>
              <a:ext cx="2696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0</a:t>
              </a:r>
            </a:p>
          </p:txBody>
        </p:sp>
        <p:sp>
          <p:nvSpPr>
            <p:cNvPr id="276573" name="TextBox 54"/>
            <p:cNvSpPr txBox="1">
              <a:spLocks noChangeArrowheads="1"/>
            </p:cNvSpPr>
            <p:nvPr/>
          </p:nvSpPr>
          <p:spPr bwMode="auto">
            <a:xfrm>
              <a:off x="3607593" y="4419831"/>
              <a:ext cx="2696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1</a:t>
              </a:r>
            </a:p>
          </p:txBody>
        </p:sp>
      </p:grpSp>
      <p:sp>
        <p:nvSpPr>
          <p:cNvPr id="276491" name="Rectangle 85"/>
          <p:cNvSpPr>
            <a:spLocks noChangeArrowheads="1"/>
          </p:cNvSpPr>
          <p:nvPr/>
        </p:nvSpPr>
        <p:spPr bwMode="auto">
          <a:xfrm>
            <a:off x="5153025" y="1585913"/>
            <a:ext cx="352425"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700">
                <a:latin typeface="Calibri" pitchFamily="34" charset="0"/>
              </a:rPr>
              <a:t>MSB</a:t>
            </a:r>
          </a:p>
        </p:txBody>
      </p:sp>
      <p:sp>
        <p:nvSpPr>
          <p:cNvPr id="276492" name="Rectangle 86"/>
          <p:cNvSpPr>
            <a:spLocks noChangeArrowheads="1"/>
          </p:cNvSpPr>
          <p:nvPr/>
        </p:nvSpPr>
        <p:spPr bwMode="auto">
          <a:xfrm>
            <a:off x="7685088" y="1598613"/>
            <a:ext cx="312737"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700">
                <a:latin typeface="Calibri" pitchFamily="34" charset="0"/>
              </a:rPr>
              <a:t>LSB</a:t>
            </a:r>
          </a:p>
        </p:txBody>
      </p:sp>
      <p:grpSp>
        <p:nvGrpSpPr>
          <p:cNvPr id="276493" name="Group 87"/>
          <p:cNvGrpSpPr>
            <a:grpSpLocks/>
          </p:cNvGrpSpPr>
          <p:nvPr/>
        </p:nvGrpSpPr>
        <p:grpSpPr bwMode="auto">
          <a:xfrm>
            <a:off x="1201738" y="1895475"/>
            <a:ext cx="6708775" cy="254000"/>
            <a:chOff x="1128325" y="2161877"/>
            <a:chExt cx="6708065" cy="253916"/>
          </a:xfrm>
        </p:grpSpPr>
        <p:cxnSp>
          <p:nvCxnSpPr>
            <p:cNvPr id="89" name="Straight Arrow Connector 88"/>
            <p:cNvCxnSpPr/>
            <p:nvPr/>
          </p:nvCxnSpPr>
          <p:spPr>
            <a:xfrm flipV="1">
              <a:off x="1136261" y="2274553"/>
              <a:ext cx="4033411" cy="4760"/>
            </a:xfrm>
            <a:prstGeom prst="straightConnector1">
              <a:avLst/>
            </a:prstGeom>
            <a:ln>
              <a:solidFill>
                <a:schemeClr val="bg1">
                  <a:lumMod val="50000"/>
                </a:schemeClr>
              </a:solidFill>
              <a:prstDash val="sysDash"/>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28"/>
            <p:cNvSpPr>
              <a:spLocks noChangeArrowheads="1"/>
            </p:cNvSpPr>
            <p:nvPr/>
          </p:nvSpPr>
          <p:spPr bwMode="auto">
            <a:xfrm>
              <a:off x="2402952" y="2161877"/>
              <a:ext cx="1500029" cy="253916"/>
            </a:xfrm>
            <a:prstGeom prst="rect">
              <a:avLst/>
            </a:prstGeom>
            <a:solidFill>
              <a:schemeClr val="bg1"/>
            </a:solidFill>
            <a:ln w="9525">
              <a:noFill/>
              <a:miter lim="800000"/>
              <a:headEnd/>
              <a:tailEnd/>
            </a:ln>
          </p:spPr>
          <p:txBody>
            <a:bodyPr wrap="none">
              <a:spAutoFit/>
            </a:bodyPr>
            <a:lstStyle/>
            <a:p>
              <a:pPr algn="ctr">
                <a:defRPr/>
              </a:pPr>
              <a:r>
                <a:rPr lang="en-US" sz="1050" dirty="0">
                  <a:latin typeface="Calibri" pitchFamily="34" charset="0"/>
                </a:rPr>
                <a:t>58-bit Header and GTIN</a:t>
              </a:r>
            </a:p>
          </p:txBody>
        </p:sp>
        <p:cxnSp>
          <p:nvCxnSpPr>
            <p:cNvPr id="91" name="Straight Connector 90"/>
            <p:cNvCxnSpPr/>
            <p:nvPr/>
          </p:nvCxnSpPr>
          <p:spPr>
            <a:xfrm>
              <a:off x="1128325" y="2209486"/>
              <a:ext cx="0" cy="13648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177608" y="2209486"/>
              <a:ext cx="0" cy="13648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836390" y="2209486"/>
              <a:ext cx="0" cy="13648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5190307" y="2277727"/>
              <a:ext cx="2638146" cy="1586"/>
            </a:xfrm>
            <a:prstGeom prst="straightConnector1">
              <a:avLst/>
            </a:prstGeom>
            <a:ln>
              <a:solidFill>
                <a:schemeClr val="bg1">
                  <a:lumMod val="50000"/>
                </a:schemeClr>
              </a:solidFill>
              <a:prstDash val="sysDash"/>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33"/>
            <p:cNvSpPr>
              <a:spLocks noChangeArrowheads="1"/>
            </p:cNvSpPr>
            <p:nvPr/>
          </p:nvSpPr>
          <p:spPr bwMode="auto">
            <a:xfrm>
              <a:off x="5833177" y="2161877"/>
              <a:ext cx="1347644" cy="253916"/>
            </a:xfrm>
            <a:prstGeom prst="rect">
              <a:avLst/>
            </a:prstGeom>
            <a:solidFill>
              <a:schemeClr val="bg1"/>
            </a:solidFill>
            <a:ln w="9525">
              <a:noFill/>
              <a:miter lim="800000"/>
              <a:headEnd/>
              <a:tailEnd/>
            </a:ln>
          </p:spPr>
          <p:txBody>
            <a:bodyPr wrap="none">
              <a:spAutoFit/>
            </a:bodyPr>
            <a:lstStyle/>
            <a:p>
              <a:pPr algn="ctr">
                <a:defRPr/>
              </a:pPr>
              <a:r>
                <a:rPr lang="en-US" sz="1050" dirty="0">
                  <a:latin typeface="Calibri" pitchFamily="34" charset="0"/>
                </a:rPr>
                <a:t>38-bit Serial Number</a:t>
              </a:r>
            </a:p>
          </p:txBody>
        </p:sp>
      </p:grpSp>
      <p:pic>
        <p:nvPicPr>
          <p:cNvPr id="276494" name="Picture 14" descr="C:\Users\dbowman\Desktop\MSS Images\02112012\SGTIN-96 Header GTIN and Serial Number.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90625" y="1741488"/>
            <a:ext cx="6721475"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51450" y="1741488"/>
            <a:ext cx="2682875"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49863" y="1741488"/>
            <a:ext cx="2682875"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3" name="Table 62"/>
          <p:cNvGraphicFramePr>
            <a:graphicFrameLocks noGrp="1"/>
          </p:cNvGraphicFramePr>
          <p:nvPr/>
        </p:nvGraphicFramePr>
        <p:xfrm>
          <a:off x="1501775" y="3057525"/>
          <a:ext cx="6099177" cy="1257300"/>
        </p:xfrm>
        <a:graphic>
          <a:graphicData uri="http://schemas.openxmlformats.org/drawingml/2006/table">
            <a:tbl>
              <a:tblPr firstRow="1" bandRow="1">
                <a:tableStyleId>{5C22544A-7EE6-4342-B048-85BDC9FD1C3A}</a:tableStyleId>
              </a:tblPr>
              <a:tblGrid>
                <a:gridCol w="591668"/>
                <a:gridCol w="866322"/>
                <a:gridCol w="1322763"/>
                <a:gridCol w="414803"/>
                <a:gridCol w="414803"/>
                <a:gridCol w="414803"/>
                <a:gridCol w="414803"/>
                <a:gridCol w="414803"/>
                <a:gridCol w="414803"/>
                <a:gridCol w="414803"/>
                <a:gridCol w="414803"/>
              </a:tblGrid>
              <a:tr h="0">
                <a:tc>
                  <a:txBody>
                    <a:bodyPr/>
                    <a:lstStyle/>
                    <a:p>
                      <a:pPr algn="ctr"/>
                      <a:r>
                        <a:rPr lang="en-US" sz="1050" dirty="0" smtClean="0"/>
                        <a:t>Bits</a:t>
                      </a:r>
                      <a:endParaRPr lang="en-US" sz="1050" dirty="0"/>
                    </a:p>
                  </a:txBody>
                  <a:tcPr/>
                </a:tc>
                <a:tc>
                  <a:txBody>
                    <a:bodyPr/>
                    <a:lstStyle/>
                    <a:p>
                      <a:pPr algn="ctr"/>
                      <a:r>
                        <a:rPr lang="en-US" sz="1050" dirty="0" smtClean="0"/>
                        <a:t>Partitions</a:t>
                      </a:r>
                      <a:endParaRPr lang="en-US" sz="1050" dirty="0"/>
                    </a:p>
                  </a:txBody>
                  <a:tcPr/>
                </a:tc>
                <a:tc>
                  <a:txBody>
                    <a:bodyPr/>
                    <a:lstStyle/>
                    <a:p>
                      <a:pPr algn="ctr"/>
                      <a:r>
                        <a:rPr lang="en-US" sz="1050" dirty="0" smtClean="0"/>
                        <a:t>SN’s per</a:t>
                      </a:r>
                      <a:r>
                        <a:rPr lang="en-US" sz="1050" baseline="0" dirty="0" smtClean="0"/>
                        <a:t> Partition</a:t>
                      </a:r>
                      <a:endParaRPr lang="en-US" sz="1050" dirty="0"/>
                    </a:p>
                  </a:txBody>
                  <a:tcPr/>
                </a:tc>
                <a:tc gridSpan="8">
                  <a:txBody>
                    <a:bodyPr/>
                    <a:lstStyle/>
                    <a:p>
                      <a:r>
                        <a:rPr lang="en-US" sz="1050" dirty="0" smtClean="0"/>
                        <a:t>Serial Number MSB</a:t>
                      </a:r>
                      <a:endParaRPr lang="en-US" sz="105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r>
              <a:tr h="0">
                <a:tc>
                  <a:txBody>
                    <a:bodyPr/>
                    <a:lstStyle/>
                    <a:p>
                      <a:pPr algn="ctr"/>
                      <a:r>
                        <a:rPr lang="en-US" sz="1050" dirty="0" smtClean="0"/>
                        <a:t>0</a:t>
                      </a:r>
                      <a:endParaRPr lang="en-US" sz="1050" dirty="0"/>
                    </a:p>
                  </a:txBody>
                  <a:tcPr/>
                </a:tc>
                <a:tc>
                  <a:txBody>
                    <a:bodyPr/>
                    <a:lstStyle/>
                    <a:p>
                      <a:pPr algn="ctr"/>
                      <a:r>
                        <a:rPr lang="en-US" sz="1050" dirty="0" smtClean="0"/>
                        <a:t>1</a:t>
                      </a:r>
                      <a:endParaRPr lang="en-US" sz="1050" dirty="0"/>
                    </a:p>
                  </a:txBody>
                  <a:tcPr/>
                </a:tc>
                <a:tc>
                  <a:txBody>
                    <a:bodyPr/>
                    <a:lstStyle/>
                    <a:p>
                      <a:pPr algn="ctr"/>
                      <a:r>
                        <a:rPr lang="en-US" sz="1050" dirty="0" smtClean="0"/>
                        <a:t>274,877,906,944</a:t>
                      </a:r>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r>
              <a:tr h="0">
                <a:tc>
                  <a:txBody>
                    <a:bodyPr/>
                    <a:lstStyle/>
                    <a:p>
                      <a:pPr algn="ctr"/>
                      <a:r>
                        <a:rPr lang="en-US" sz="1050" dirty="0" smtClean="0"/>
                        <a:t>1</a:t>
                      </a:r>
                      <a:endParaRPr lang="en-US" sz="1050" dirty="0"/>
                    </a:p>
                  </a:txBody>
                  <a:tcPr/>
                </a:tc>
                <a:tc>
                  <a:txBody>
                    <a:bodyPr/>
                    <a:lstStyle/>
                    <a:p>
                      <a:pPr algn="ctr"/>
                      <a:r>
                        <a:rPr lang="en-US" sz="1050" dirty="0" smtClean="0"/>
                        <a:t>2</a:t>
                      </a:r>
                      <a:endParaRPr lang="en-US" sz="1050" dirty="0"/>
                    </a:p>
                  </a:txBody>
                  <a:tcPr/>
                </a:tc>
                <a:tc>
                  <a:txBody>
                    <a:bodyPr/>
                    <a:lstStyle/>
                    <a:p>
                      <a:pPr algn="ctr"/>
                      <a:r>
                        <a:rPr lang="en-US" sz="1050" dirty="0" smtClean="0"/>
                        <a:t>137,438,953,472</a:t>
                      </a:r>
                      <a:endParaRPr lang="en-US" sz="1050" dirty="0"/>
                    </a:p>
                  </a:txBody>
                  <a:tcPr/>
                </a:tc>
                <a:tc>
                  <a:txBody>
                    <a:bodyPr/>
                    <a:lstStyle/>
                    <a:p>
                      <a:r>
                        <a:rPr lang="en-US" sz="1050" dirty="0" smtClean="0"/>
                        <a:t>0</a:t>
                      </a:r>
                      <a:endParaRPr lang="en-US" sz="1050" dirty="0"/>
                    </a:p>
                  </a:txBody>
                  <a:tcPr/>
                </a:tc>
                <a:tc>
                  <a:txBody>
                    <a:bodyPr/>
                    <a:lstStyle/>
                    <a:p>
                      <a:r>
                        <a:rPr lang="en-US" sz="1050" dirty="0" smtClean="0"/>
                        <a:t>1</a:t>
                      </a:r>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r>
              <a:tr h="0">
                <a:tc>
                  <a:txBody>
                    <a:bodyPr/>
                    <a:lstStyle/>
                    <a:p>
                      <a:pPr algn="ctr"/>
                      <a:r>
                        <a:rPr lang="en-US" sz="1050" dirty="0" smtClean="0"/>
                        <a:t>2</a:t>
                      </a:r>
                      <a:endParaRPr lang="en-US" sz="1050" dirty="0"/>
                    </a:p>
                  </a:txBody>
                  <a:tcPr/>
                </a:tc>
                <a:tc>
                  <a:txBody>
                    <a:bodyPr/>
                    <a:lstStyle/>
                    <a:p>
                      <a:pPr algn="ctr"/>
                      <a:r>
                        <a:rPr lang="en-US" sz="1050" dirty="0" smtClean="0"/>
                        <a:t>4</a:t>
                      </a:r>
                      <a:endParaRPr lang="en-US" sz="1050" dirty="0"/>
                    </a:p>
                  </a:txBody>
                  <a:tcPr/>
                </a:tc>
                <a:tc>
                  <a:txBody>
                    <a:bodyPr/>
                    <a:lstStyle/>
                    <a:p>
                      <a:pPr algn="ctr"/>
                      <a:r>
                        <a:rPr lang="en-US" sz="1050" dirty="0" smtClean="0"/>
                        <a:t>68,719,476,736</a:t>
                      </a:r>
                      <a:endParaRPr lang="en-US" sz="1050" dirty="0"/>
                    </a:p>
                  </a:txBody>
                  <a:tcPr/>
                </a:tc>
                <a:tc>
                  <a:txBody>
                    <a:bodyPr/>
                    <a:lstStyle/>
                    <a:p>
                      <a:r>
                        <a:rPr lang="en-US" sz="1050" dirty="0" smtClean="0"/>
                        <a:t>00</a:t>
                      </a:r>
                      <a:endParaRPr lang="en-US" sz="1050" dirty="0"/>
                    </a:p>
                  </a:txBody>
                  <a:tcPr/>
                </a:tc>
                <a:tc>
                  <a:txBody>
                    <a:bodyPr/>
                    <a:lstStyle/>
                    <a:p>
                      <a:r>
                        <a:rPr lang="en-US" sz="1050" dirty="0" smtClean="0"/>
                        <a:t>01</a:t>
                      </a:r>
                      <a:endParaRPr lang="en-US" sz="1050" dirty="0"/>
                    </a:p>
                  </a:txBody>
                  <a:tcPr/>
                </a:tc>
                <a:tc>
                  <a:txBody>
                    <a:bodyPr/>
                    <a:lstStyle/>
                    <a:p>
                      <a:r>
                        <a:rPr lang="en-US" sz="1050" dirty="0" smtClean="0"/>
                        <a:t>10</a:t>
                      </a:r>
                      <a:endParaRPr lang="en-US" sz="1050" dirty="0"/>
                    </a:p>
                  </a:txBody>
                  <a:tcPr/>
                </a:tc>
                <a:tc>
                  <a:txBody>
                    <a:bodyPr/>
                    <a:lstStyle/>
                    <a:p>
                      <a:r>
                        <a:rPr lang="en-US" sz="1050" dirty="0" smtClean="0"/>
                        <a:t>11</a:t>
                      </a:r>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r>
              <a:tr h="0">
                <a:tc>
                  <a:txBody>
                    <a:bodyPr/>
                    <a:lstStyle/>
                    <a:p>
                      <a:pPr algn="ctr"/>
                      <a:r>
                        <a:rPr lang="en-US" sz="1050" dirty="0" smtClean="0"/>
                        <a:t>3</a:t>
                      </a:r>
                      <a:endParaRPr lang="en-US" sz="1050" dirty="0"/>
                    </a:p>
                  </a:txBody>
                  <a:tcPr/>
                </a:tc>
                <a:tc>
                  <a:txBody>
                    <a:bodyPr/>
                    <a:lstStyle/>
                    <a:p>
                      <a:pPr algn="ctr"/>
                      <a:r>
                        <a:rPr lang="en-US" sz="1050" dirty="0" smtClean="0"/>
                        <a:t>8</a:t>
                      </a:r>
                      <a:endParaRPr lang="en-US" sz="1050" dirty="0"/>
                    </a:p>
                  </a:txBody>
                  <a:tcPr/>
                </a:tc>
                <a:tc>
                  <a:txBody>
                    <a:bodyPr/>
                    <a:lstStyle/>
                    <a:p>
                      <a:pPr algn="ctr"/>
                      <a:r>
                        <a:rPr lang="en-US" sz="1050" dirty="0" smtClean="0"/>
                        <a:t>34,359,738,368</a:t>
                      </a:r>
                      <a:endParaRPr lang="en-US" sz="1050" dirty="0"/>
                    </a:p>
                  </a:txBody>
                  <a:tcPr/>
                </a:tc>
                <a:tc>
                  <a:txBody>
                    <a:bodyPr/>
                    <a:lstStyle/>
                    <a:p>
                      <a:r>
                        <a:rPr lang="en-US" sz="1050" dirty="0" smtClean="0"/>
                        <a:t>000</a:t>
                      </a:r>
                      <a:endParaRPr lang="en-US" sz="1050" dirty="0"/>
                    </a:p>
                  </a:txBody>
                  <a:tcPr/>
                </a:tc>
                <a:tc>
                  <a:txBody>
                    <a:bodyPr/>
                    <a:lstStyle/>
                    <a:p>
                      <a:r>
                        <a:rPr lang="en-US" sz="1050" dirty="0" smtClean="0"/>
                        <a:t>001</a:t>
                      </a:r>
                      <a:endParaRPr lang="en-US" sz="1050" dirty="0"/>
                    </a:p>
                  </a:txBody>
                  <a:tcPr/>
                </a:tc>
                <a:tc>
                  <a:txBody>
                    <a:bodyPr/>
                    <a:lstStyle/>
                    <a:p>
                      <a:r>
                        <a:rPr lang="en-US" sz="1050" dirty="0" smtClean="0"/>
                        <a:t>010</a:t>
                      </a:r>
                      <a:endParaRPr lang="en-US" sz="1050" dirty="0"/>
                    </a:p>
                  </a:txBody>
                  <a:tcPr/>
                </a:tc>
                <a:tc>
                  <a:txBody>
                    <a:bodyPr/>
                    <a:lstStyle/>
                    <a:p>
                      <a:r>
                        <a:rPr lang="en-US" sz="1050" dirty="0" smtClean="0"/>
                        <a:t>011</a:t>
                      </a:r>
                      <a:endParaRPr lang="en-US" sz="1050" dirty="0"/>
                    </a:p>
                  </a:txBody>
                  <a:tcPr/>
                </a:tc>
                <a:tc>
                  <a:txBody>
                    <a:bodyPr/>
                    <a:lstStyle/>
                    <a:p>
                      <a:r>
                        <a:rPr lang="en-US" sz="1050" dirty="0" smtClean="0"/>
                        <a:t>100</a:t>
                      </a:r>
                      <a:endParaRPr lang="en-US" sz="1050" dirty="0"/>
                    </a:p>
                  </a:txBody>
                  <a:tcPr/>
                </a:tc>
                <a:tc>
                  <a:txBody>
                    <a:bodyPr/>
                    <a:lstStyle/>
                    <a:p>
                      <a:r>
                        <a:rPr lang="en-US" sz="1050" dirty="0" smtClean="0"/>
                        <a:t>101</a:t>
                      </a:r>
                      <a:endParaRPr lang="en-US" sz="1050" dirty="0"/>
                    </a:p>
                  </a:txBody>
                  <a:tcPr/>
                </a:tc>
                <a:tc>
                  <a:txBody>
                    <a:bodyPr/>
                    <a:lstStyle/>
                    <a:p>
                      <a:r>
                        <a:rPr lang="en-US" sz="1050" dirty="0" smtClean="0"/>
                        <a:t>110</a:t>
                      </a:r>
                      <a:endParaRPr lang="en-US" sz="1050" dirty="0"/>
                    </a:p>
                  </a:txBody>
                  <a:tcPr/>
                </a:tc>
                <a:tc>
                  <a:txBody>
                    <a:bodyPr/>
                    <a:lstStyle/>
                    <a:p>
                      <a:r>
                        <a:rPr lang="en-US" sz="1050" dirty="0" smtClean="0"/>
                        <a:t>111</a:t>
                      </a:r>
                      <a:endParaRPr lang="en-US" sz="1050" dirty="0"/>
                    </a:p>
                  </a:txBody>
                  <a:tcPr/>
                </a:tc>
              </a:tr>
            </a:tbl>
          </a:graphicData>
        </a:graphic>
      </p:graphicFrame>
    </p:spTree>
    <p:extLst>
      <p:ext uri="{BB962C8B-B14F-4D97-AF65-F5344CB8AC3E}">
        <p14:creationId xmlns:p14="http://schemas.microsoft.com/office/powerpoint/2010/main" xmlns="" val="14893205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6"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7507" name="Text Box 3"/>
          <p:cNvSpPr txBox="1">
            <a:spLocks noChangeArrowheads="1"/>
          </p:cNvSpPr>
          <p:nvPr/>
        </p:nvSpPr>
        <p:spPr bwMode="auto">
          <a:xfrm>
            <a:off x="3186113" y="2886075"/>
            <a:ext cx="28321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r>
              <a:rPr lang="en-US" sz="3200">
                <a:solidFill>
                  <a:schemeClr val="accent2"/>
                </a:solidFill>
                <a:latin typeface="Tahoma" pitchFamily="34" charset="0"/>
                <a:ea typeface="PMingLiU" pitchFamily="18" charset="-120"/>
                <a:cs typeface="Tahoma" pitchFamily="34" charset="0"/>
              </a:rPr>
              <a:t>MSS </a:t>
            </a:r>
            <a:r>
              <a:rPr lang="zh-CN" altLang="en-US" sz="3200">
                <a:solidFill>
                  <a:schemeClr val="accent2"/>
                </a:solidFill>
                <a:latin typeface="宋体" charset="-122"/>
                <a:ea typeface="宋体" charset="-122"/>
                <a:cs typeface="Tahoma" pitchFamily="34" charset="0"/>
              </a:rPr>
              <a:t>如何工作</a:t>
            </a:r>
            <a:endParaRPr lang="en-US" sz="3200">
              <a:solidFill>
                <a:schemeClr val="bg1"/>
              </a:solidFill>
              <a:latin typeface="宋体" charset="-122"/>
              <a:ea typeface="宋体" charset="-122"/>
              <a:cs typeface="Tahoma" pitchFamily="34" charset="0"/>
            </a:endParaRPr>
          </a:p>
        </p:txBody>
      </p:sp>
    </p:spTree>
    <p:extLst>
      <p:ext uri="{BB962C8B-B14F-4D97-AF65-F5344CB8AC3E}">
        <p14:creationId xmlns:p14="http://schemas.microsoft.com/office/powerpoint/2010/main" xmlns="" val="2776320818"/>
      </p:ext>
    </p:extLst>
  </p:cSld>
  <p:clrMapOvr>
    <a:masterClrMapping/>
  </p:clrMapOvr>
  <p:transition>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p:txBody>
          <a:bodyPr/>
          <a:lstStyle/>
          <a:p>
            <a:r>
              <a:rPr lang="en-US" smtClean="0"/>
              <a:t>MSS </a:t>
            </a:r>
            <a:r>
              <a:rPr lang="zh-CN" altLang="en-US" smtClean="0">
                <a:ea typeface="宋体" charset="-122"/>
              </a:rPr>
              <a:t>自序列化高速编码技术</a:t>
            </a:r>
            <a:endParaRPr lang="en-US" smtClean="0"/>
          </a:p>
        </p:txBody>
      </p:sp>
      <p:sp>
        <p:nvSpPr>
          <p:cNvPr id="269315" name="Content Placeholder 2"/>
          <p:cNvSpPr>
            <a:spLocks noGrp="1"/>
          </p:cNvSpPr>
          <p:nvPr>
            <p:ph idx="1"/>
          </p:nvPr>
        </p:nvSpPr>
        <p:spPr/>
        <p:txBody>
          <a:bodyPr/>
          <a:lstStyle/>
          <a:p>
            <a:r>
              <a:rPr lang="en-US" smtClean="0"/>
              <a:t>Monza Self Serialization (MSS)</a:t>
            </a:r>
          </a:p>
          <a:p>
            <a:r>
              <a:rPr lang="zh-CN" altLang="en-US" smtClean="0">
                <a:ea typeface="宋体" charset="-122"/>
              </a:rPr>
              <a:t>客制化固件</a:t>
            </a:r>
            <a:r>
              <a:rPr lang="en-US" smtClean="0"/>
              <a:t>(4.9.3.10)</a:t>
            </a:r>
          </a:p>
          <a:p>
            <a:r>
              <a:rPr lang="zh-CN" altLang="en-US" smtClean="0">
                <a:ea typeface="宋体" charset="-122"/>
              </a:rPr>
              <a:t>在编准固件中增加</a:t>
            </a:r>
            <a:r>
              <a:rPr lang="en-US" smtClean="0"/>
              <a:t> Impinj LLRP Extension MSS Access Spec</a:t>
            </a:r>
          </a:p>
          <a:p>
            <a:r>
              <a:rPr lang="zh-CN" altLang="en-US" smtClean="0">
                <a:ea typeface="宋体" charset="-122"/>
              </a:rPr>
              <a:t>支持</a:t>
            </a:r>
            <a:r>
              <a:rPr lang="en-US" altLang="zh-CN" smtClean="0">
                <a:ea typeface="宋体" charset="-122"/>
              </a:rPr>
              <a:t>3</a:t>
            </a:r>
            <a:r>
              <a:rPr lang="zh-CN" altLang="en-US" smtClean="0">
                <a:ea typeface="宋体" charset="-122"/>
              </a:rPr>
              <a:t>个读写器同时分段编码</a:t>
            </a:r>
            <a:endParaRPr lang="en-US" smtClean="0"/>
          </a:p>
        </p:txBody>
      </p:sp>
    </p:spTree>
    <p:extLst>
      <p:ext uri="{BB962C8B-B14F-4D97-AF65-F5344CB8AC3E}">
        <p14:creationId xmlns:p14="http://schemas.microsoft.com/office/powerpoint/2010/main" xmlns="" val="1975462392"/>
      </p:ext>
    </p:extLst>
  </p:cSld>
  <p:clrMapOvr>
    <a:masterClrMapping/>
  </p:clrMapOvr>
  <p:transition spd="med">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smtClean="0"/>
              <a:t>MSS Access Spec</a:t>
            </a:r>
          </a:p>
        </p:txBody>
      </p:sp>
      <p:sp>
        <p:nvSpPr>
          <p:cNvPr id="270339" name="Content Placeholder 2"/>
          <p:cNvSpPr>
            <a:spLocks noGrp="1"/>
          </p:cNvSpPr>
          <p:nvPr>
            <p:ph idx="1"/>
          </p:nvPr>
        </p:nvSpPr>
        <p:spPr/>
        <p:txBody>
          <a:bodyPr/>
          <a:lstStyle/>
          <a:p>
            <a:r>
              <a:rPr lang="zh-CN" altLang="en-US" smtClean="0">
                <a:ea typeface="宋体" charset="-122"/>
              </a:rPr>
              <a:t>标签编码速度达到</a:t>
            </a:r>
            <a:r>
              <a:rPr lang="en-US" smtClean="0"/>
              <a:t>3,000</a:t>
            </a:r>
            <a:r>
              <a:rPr lang="zh-CN" altLang="en-US" smtClean="0">
                <a:ea typeface="宋体" charset="-122"/>
              </a:rPr>
              <a:t>标签每分钟</a:t>
            </a:r>
            <a:endParaRPr lang="en-US" smtClean="0"/>
          </a:p>
          <a:p>
            <a:r>
              <a:rPr lang="zh-CN" altLang="en-US" smtClean="0">
                <a:ea typeface="宋体" charset="-122"/>
              </a:rPr>
              <a:t>读写器在固件中完成所有编码工作</a:t>
            </a:r>
            <a:endParaRPr lang="en-US" smtClean="0"/>
          </a:p>
          <a:p>
            <a:r>
              <a:rPr lang="zh-CN" altLang="en-US" smtClean="0">
                <a:ea typeface="宋体" charset="-122"/>
              </a:rPr>
              <a:t>自动从</a:t>
            </a:r>
            <a:r>
              <a:rPr lang="en-US" altLang="zh-CN" smtClean="0">
                <a:ea typeface="宋体" charset="-122"/>
              </a:rPr>
              <a:t>GTIN</a:t>
            </a:r>
            <a:r>
              <a:rPr lang="zh-CN" altLang="en-US" smtClean="0">
                <a:ea typeface="宋体" charset="-122"/>
              </a:rPr>
              <a:t>和</a:t>
            </a:r>
            <a:r>
              <a:rPr lang="en-US" altLang="zh-CN" smtClean="0">
                <a:ea typeface="宋体" charset="-122"/>
              </a:rPr>
              <a:t>TID</a:t>
            </a:r>
            <a:r>
              <a:rPr lang="zh-CN" altLang="en-US" smtClean="0">
                <a:ea typeface="宋体" charset="-122"/>
              </a:rPr>
              <a:t>中产生</a:t>
            </a:r>
            <a:r>
              <a:rPr lang="en-US" altLang="zh-CN" smtClean="0">
                <a:ea typeface="宋体" charset="-122"/>
              </a:rPr>
              <a:t>EPC</a:t>
            </a:r>
          </a:p>
          <a:p>
            <a:r>
              <a:rPr lang="zh-CN" altLang="en-US" smtClean="0">
                <a:ea typeface="宋体" charset="-122"/>
              </a:rPr>
              <a:t>编码完成后将编码结果和</a:t>
            </a:r>
            <a:r>
              <a:rPr lang="en-US" altLang="zh-CN" smtClean="0">
                <a:ea typeface="宋体" charset="-122"/>
              </a:rPr>
              <a:t>EPC</a:t>
            </a:r>
            <a:r>
              <a:rPr lang="zh-CN" altLang="en-US" smtClean="0">
                <a:ea typeface="宋体" charset="-122"/>
              </a:rPr>
              <a:t>返回</a:t>
            </a:r>
            <a:endParaRPr lang="en-US" smtClean="0"/>
          </a:p>
        </p:txBody>
      </p:sp>
    </p:spTree>
    <p:extLst>
      <p:ext uri="{BB962C8B-B14F-4D97-AF65-F5344CB8AC3E}">
        <p14:creationId xmlns:p14="http://schemas.microsoft.com/office/powerpoint/2010/main" xmlns="" val="4136463088"/>
      </p:ext>
    </p:extLst>
  </p:cSld>
  <p:clrMapOvr>
    <a:masterClrMapping/>
  </p:clrMapOvr>
  <p:transition spd="med">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p:txBody>
          <a:bodyPr/>
          <a:lstStyle/>
          <a:p>
            <a:r>
              <a:rPr lang="zh-CN" altLang="en-US" smtClean="0">
                <a:ea typeface="宋体" charset="-122"/>
              </a:rPr>
              <a:t>支持的标签类型</a:t>
            </a:r>
            <a:endParaRPr lang="en-US" smtClean="0"/>
          </a:p>
        </p:txBody>
      </p:sp>
      <p:graphicFrame>
        <p:nvGraphicFramePr>
          <p:cNvPr id="4" name="Content Placeholder 3"/>
          <p:cNvGraphicFramePr>
            <a:graphicFrameLocks noGrp="1"/>
          </p:cNvGraphicFramePr>
          <p:nvPr>
            <p:ph idx="1"/>
          </p:nvPr>
        </p:nvGraphicFramePr>
        <p:xfrm>
          <a:off x="457200" y="1714500"/>
          <a:ext cx="8229600" cy="1371600"/>
        </p:xfrm>
        <a:graphic>
          <a:graphicData uri="http://schemas.openxmlformats.org/drawingml/2006/table">
            <a:tbl>
              <a:tblPr firstRow="1" bandRow="1">
                <a:tableStyleId>{5C22544A-7EE6-4342-B048-85BDC9FD1C3A}</a:tableStyleId>
              </a:tblPr>
              <a:tblGrid>
                <a:gridCol w="1234425"/>
                <a:gridCol w="1497795"/>
                <a:gridCol w="1099476"/>
                <a:gridCol w="1099476"/>
                <a:gridCol w="1099476"/>
                <a:gridCol w="1099476"/>
                <a:gridCol w="1099476"/>
              </a:tblGrid>
              <a:tr h="155723">
                <a:tc>
                  <a:txBody>
                    <a:bodyPr/>
                    <a:lstStyle/>
                    <a:p>
                      <a:endParaRPr lang="en-US" sz="1200" dirty="0"/>
                    </a:p>
                  </a:txBody>
                  <a:tcPr/>
                </a:tc>
                <a:tc>
                  <a:txBody>
                    <a:bodyPr/>
                    <a:lstStyle/>
                    <a:p>
                      <a:r>
                        <a:rPr lang="en-US" sz="1200" dirty="0" smtClean="0"/>
                        <a:t>Write Method</a:t>
                      </a:r>
                      <a:endParaRPr lang="en-US" sz="1200" dirty="0"/>
                    </a:p>
                  </a:txBody>
                  <a:tcPr/>
                </a:tc>
                <a:tc>
                  <a:txBody>
                    <a:bodyPr/>
                    <a:lstStyle/>
                    <a:p>
                      <a:pPr algn="ctr"/>
                      <a:r>
                        <a:rPr lang="en-US" sz="1200" dirty="0" err="1" smtClean="0"/>
                        <a:t>FastID</a:t>
                      </a:r>
                      <a:endParaRPr lang="en-US" sz="1200" dirty="0"/>
                    </a:p>
                  </a:txBody>
                  <a:tcPr/>
                </a:tc>
                <a:tc>
                  <a:txBody>
                    <a:bodyPr/>
                    <a:lstStyle/>
                    <a:p>
                      <a:pPr algn="ctr"/>
                      <a:r>
                        <a:rPr lang="en-US" sz="1200" dirty="0" err="1" smtClean="0"/>
                        <a:t>Tx</a:t>
                      </a:r>
                      <a:r>
                        <a:rPr lang="en-US" sz="1200" dirty="0" smtClean="0"/>
                        <a:t> Boost</a:t>
                      </a:r>
                      <a:endParaRPr lang="en-US" sz="1200" dirty="0"/>
                    </a:p>
                  </a:txBody>
                  <a:tcPr/>
                </a:tc>
                <a:tc>
                  <a:txBody>
                    <a:bodyPr/>
                    <a:lstStyle/>
                    <a:p>
                      <a:pPr algn="ctr"/>
                      <a:r>
                        <a:rPr lang="en-US" sz="1200" dirty="0" smtClean="0"/>
                        <a:t>Fast T</a:t>
                      </a:r>
                      <a:r>
                        <a:rPr lang="en-US" sz="1200" baseline="-25000" dirty="0" smtClean="0"/>
                        <a:t>REPLY</a:t>
                      </a:r>
                      <a:endParaRPr lang="en-US" sz="1200" baseline="-25000" dirty="0"/>
                    </a:p>
                  </a:txBody>
                  <a:tcPr/>
                </a:tc>
                <a:tc>
                  <a:txBody>
                    <a:bodyPr/>
                    <a:lstStyle/>
                    <a:p>
                      <a:pPr algn="ctr"/>
                      <a:r>
                        <a:rPr lang="en-US" sz="1200" dirty="0" smtClean="0"/>
                        <a:t>EPC EOR</a:t>
                      </a:r>
                      <a:endParaRPr lang="en-US" sz="1200" dirty="0"/>
                    </a:p>
                  </a:txBody>
                  <a:tcPr/>
                </a:tc>
                <a:tc>
                  <a:txBody>
                    <a:bodyPr/>
                    <a:lstStyle/>
                    <a:p>
                      <a:pPr algn="ctr"/>
                      <a:r>
                        <a:rPr lang="en-US" sz="1200" dirty="0" smtClean="0"/>
                        <a:t>Logic Retry</a:t>
                      </a:r>
                      <a:endParaRPr lang="en-US" sz="1200" dirty="0"/>
                    </a:p>
                  </a:txBody>
                  <a:tcPr/>
                </a:tc>
              </a:tr>
              <a:tr h="155723">
                <a:tc>
                  <a:txBody>
                    <a:bodyPr/>
                    <a:lstStyle/>
                    <a:p>
                      <a:r>
                        <a:rPr lang="en-US" sz="1200" dirty="0" smtClean="0"/>
                        <a:t>Monza 5</a:t>
                      </a:r>
                      <a:endParaRPr lang="en-US" sz="1200" dirty="0"/>
                    </a:p>
                  </a:txBody>
                  <a:tcPr/>
                </a:tc>
                <a:tc>
                  <a:txBody>
                    <a:bodyPr/>
                    <a:lstStyle/>
                    <a:p>
                      <a:r>
                        <a:rPr lang="en-US" sz="1200" dirty="0" smtClean="0"/>
                        <a:t>32-bit</a:t>
                      </a:r>
                      <a:r>
                        <a:rPr lang="en-US" sz="1200" baseline="0" dirty="0" smtClean="0"/>
                        <a:t> </a:t>
                      </a:r>
                      <a:r>
                        <a:rPr lang="en-US" sz="1200" baseline="0" dirty="0" err="1" smtClean="0"/>
                        <a:t>BlockWrite</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Y (32-bit)</a:t>
                      </a:r>
                      <a:endParaRPr lang="en-US" sz="1200" dirty="0"/>
                    </a:p>
                  </a:txBody>
                  <a:tcPr/>
                </a:tc>
                <a:tc>
                  <a:txBody>
                    <a:bodyPr/>
                    <a:lstStyle/>
                    <a:p>
                      <a:pPr algn="ctr"/>
                      <a:r>
                        <a:rPr lang="en-US" sz="1200" dirty="0" smtClean="0"/>
                        <a:t>Y</a:t>
                      </a:r>
                      <a:endParaRPr lang="en-US" sz="1200" dirty="0"/>
                    </a:p>
                  </a:txBody>
                  <a:tcPr/>
                </a:tc>
              </a:tr>
              <a:tr h="155723">
                <a:tc>
                  <a:txBody>
                    <a:bodyPr/>
                    <a:lstStyle/>
                    <a:p>
                      <a:r>
                        <a:rPr lang="en-US" sz="1200" dirty="0" smtClean="0"/>
                        <a:t>Monza 4D</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32-bit</a:t>
                      </a:r>
                      <a:r>
                        <a:rPr lang="en-US" sz="1200" baseline="0" dirty="0" smtClean="0"/>
                        <a:t> </a:t>
                      </a:r>
                      <a:r>
                        <a:rPr lang="en-US" sz="1200" baseline="0" dirty="0" err="1" smtClean="0"/>
                        <a:t>BlockWrite</a:t>
                      </a:r>
                      <a:endParaRPr lang="en-US" sz="1200" dirty="0" smtClean="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 (32-bit)</a:t>
                      </a:r>
                    </a:p>
                  </a:txBody>
                  <a:tcPr/>
                </a:tc>
                <a:tc>
                  <a:txBody>
                    <a:bodyPr/>
                    <a:lstStyle/>
                    <a:p>
                      <a:pPr algn="ctr"/>
                      <a:r>
                        <a:rPr lang="en-US" sz="1200" dirty="0" smtClean="0"/>
                        <a:t>Y</a:t>
                      </a:r>
                      <a:endParaRPr lang="en-US" sz="1200" dirty="0"/>
                    </a:p>
                  </a:txBody>
                  <a:tcPr/>
                </a:tc>
              </a:tr>
              <a:tr h="155723">
                <a:tc>
                  <a:txBody>
                    <a:bodyPr/>
                    <a:lstStyle/>
                    <a:p>
                      <a:r>
                        <a:rPr lang="en-US" sz="1200" dirty="0" smtClean="0"/>
                        <a:t>Monza 4E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32-bit</a:t>
                      </a:r>
                      <a:r>
                        <a:rPr lang="en-US" sz="1200" baseline="0" dirty="0" smtClean="0"/>
                        <a:t> </a:t>
                      </a:r>
                      <a:r>
                        <a:rPr lang="en-US" sz="1200" baseline="0" dirty="0" err="1" smtClean="0"/>
                        <a:t>BlockWrite</a:t>
                      </a:r>
                      <a:endParaRPr lang="en-US" sz="1200" dirty="0" smtClean="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 (32-bit)</a:t>
                      </a:r>
                    </a:p>
                  </a:txBody>
                  <a:tcPr/>
                </a:tc>
                <a:tc>
                  <a:txBody>
                    <a:bodyPr/>
                    <a:lstStyle/>
                    <a:p>
                      <a:pPr algn="ctr"/>
                      <a:r>
                        <a:rPr lang="en-US" sz="1200" dirty="0" smtClean="0"/>
                        <a:t>Y</a:t>
                      </a:r>
                      <a:endParaRPr lang="en-US" sz="1200" dirty="0"/>
                    </a:p>
                  </a:txBody>
                  <a:tcPr/>
                </a:tc>
              </a:tr>
              <a:tr h="155723">
                <a:tc>
                  <a:txBody>
                    <a:bodyPr/>
                    <a:lstStyle/>
                    <a:p>
                      <a:r>
                        <a:rPr lang="en-US" sz="1200" dirty="0" smtClean="0"/>
                        <a:t>Monza 4QT</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32-bit</a:t>
                      </a:r>
                      <a:r>
                        <a:rPr lang="en-US" sz="1200" baseline="0" dirty="0" smtClean="0"/>
                        <a:t> </a:t>
                      </a:r>
                      <a:r>
                        <a:rPr lang="en-US" sz="1200" baseline="0" dirty="0" err="1" smtClean="0"/>
                        <a:t>BlockWrite</a:t>
                      </a:r>
                      <a:endParaRPr lang="en-US" sz="1200" dirty="0" smtClean="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Y</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 (32-bit)</a:t>
                      </a:r>
                    </a:p>
                  </a:txBody>
                  <a:tcPr/>
                </a:tc>
                <a:tc>
                  <a:txBody>
                    <a:bodyPr/>
                    <a:lstStyle/>
                    <a:p>
                      <a:pPr algn="ctr"/>
                      <a:r>
                        <a:rPr lang="en-US" sz="1200" dirty="0" smtClean="0"/>
                        <a:t>Y</a:t>
                      </a:r>
                      <a:endParaRPr lang="en-US" sz="1200" dirty="0"/>
                    </a:p>
                  </a:txBody>
                  <a:tcPr/>
                </a:tc>
              </a:tr>
            </a:tbl>
          </a:graphicData>
        </a:graphic>
      </p:graphicFrame>
      <p:sp>
        <p:nvSpPr>
          <p:cNvPr id="271413" name="TextBox 2"/>
          <p:cNvSpPr txBox="1">
            <a:spLocks noChangeArrowheads="1"/>
          </p:cNvSpPr>
          <p:nvPr/>
        </p:nvSpPr>
        <p:spPr bwMode="auto">
          <a:xfrm>
            <a:off x="520700" y="3619500"/>
            <a:ext cx="24860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ea typeface="宋体" charset="-122"/>
              </a:rPr>
              <a:t>目前仅支持</a:t>
            </a:r>
            <a:r>
              <a:rPr lang="en-US" altLang="zh-CN">
                <a:ea typeface="宋体" charset="-122"/>
              </a:rPr>
              <a:t>Monza</a:t>
            </a:r>
            <a:r>
              <a:rPr lang="zh-CN" altLang="en-US">
                <a:ea typeface="宋体" charset="-122"/>
              </a:rPr>
              <a:t> </a:t>
            </a:r>
            <a:r>
              <a:rPr lang="en-US" altLang="zh-CN">
                <a:ea typeface="宋体" charset="-122"/>
              </a:rPr>
              <a:t>5</a:t>
            </a:r>
            <a:endParaRPr lang="en-US"/>
          </a:p>
        </p:txBody>
      </p:sp>
    </p:spTree>
    <p:extLst>
      <p:ext uri="{BB962C8B-B14F-4D97-AF65-F5344CB8AC3E}">
        <p14:creationId xmlns:p14="http://schemas.microsoft.com/office/powerpoint/2010/main" xmlns="" val="2686130361"/>
      </p:ext>
    </p:extLst>
  </p:cSld>
  <p:clrMapOvr>
    <a:masterClrMapping/>
  </p:clrMapOvr>
  <p:transition spd="med">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a:spLocks noChangeArrowheads="1"/>
          </p:cNvSpPr>
          <p:nvPr/>
        </p:nvSpPr>
        <p:spPr bwMode="auto">
          <a:xfrm>
            <a:off x="885825" y="5253038"/>
            <a:ext cx="41878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urn:epc:id:sgtin:0012345.067890.</a:t>
            </a:r>
            <a:r>
              <a:rPr lang="en-US" sz="1400">
                <a:solidFill>
                  <a:srgbClr val="FF0000"/>
                </a:solidFill>
              </a:rPr>
              <a:t>144743695104</a:t>
            </a:r>
          </a:p>
        </p:txBody>
      </p:sp>
      <p:sp>
        <p:nvSpPr>
          <p:cNvPr id="3" name="TextBox 2"/>
          <p:cNvSpPr txBox="1">
            <a:spLocks noChangeArrowheads="1"/>
          </p:cNvSpPr>
          <p:nvPr/>
        </p:nvSpPr>
        <p:spPr bwMode="auto">
          <a:xfrm>
            <a:off x="885825" y="5253038"/>
            <a:ext cx="383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urn:epc:id:sgtin:0012345.067890.</a:t>
            </a:r>
            <a:r>
              <a:rPr lang="en-US" sz="1400">
                <a:solidFill>
                  <a:srgbClr val="FF0000"/>
                </a:solidFill>
              </a:rPr>
              <a:t>7304741632</a:t>
            </a:r>
          </a:p>
        </p:txBody>
      </p:sp>
      <p:sp>
        <p:nvSpPr>
          <p:cNvPr id="62" name="TextBox 61"/>
          <p:cNvSpPr txBox="1">
            <a:spLocks noChangeArrowheads="1"/>
          </p:cNvSpPr>
          <p:nvPr/>
        </p:nvSpPr>
        <p:spPr bwMode="auto">
          <a:xfrm>
            <a:off x="885825" y="5253038"/>
            <a:ext cx="4087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urn:epc:id:sgtin:0012345.067890.</a:t>
            </a:r>
            <a:r>
              <a:rPr lang="en-US" sz="1400">
                <a:solidFill>
                  <a:srgbClr val="FF0000"/>
                </a:solidFill>
              </a:rPr>
              <a:t>76024218368</a:t>
            </a:r>
          </a:p>
        </p:txBody>
      </p:sp>
      <p:grpSp>
        <p:nvGrpSpPr>
          <p:cNvPr id="12" name="Group 11"/>
          <p:cNvGrpSpPr>
            <a:grpSpLocks/>
          </p:cNvGrpSpPr>
          <p:nvPr/>
        </p:nvGrpSpPr>
        <p:grpSpPr bwMode="auto">
          <a:xfrm>
            <a:off x="1512888" y="2579688"/>
            <a:ext cx="4049712" cy="230187"/>
            <a:chOff x="1512410" y="2579365"/>
            <a:chExt cx="4049494" cy="230188"/>
          </a:xfrm>
        </p:grpSpPr>
        <p:grpSp>
          <p:nvGrpSpPr>
            <p:cNvPr id="278589" name="Group 6"/>
            <p:cNvGrpSpPr>
              <a:grpSpLocks/>
            </p:cNvGrpSpPr>
            <p:nvPr/>
          </p:nvGrpSpPr>
          <p:grpSpPr bwMode="auto">
            <a:xfrm>
              <a:off x="1512410" y="2579365"/>
              <a:ext cx="4040868" cy="230188"/>
              <a:chOff x="1512410" y="2622495"/>
              <a:chExt cx="4040868" cy="230188"/>
            </a:xfrm>
          </p:grpSpPr>
          <p:cxnSp>
            <p:nvCxnSpPr>
              <p:cNvPr id="28" name="Straight Arrow Connector 27"/>
              <p:cNvCxnSpPr/>
              <p:nvPr/>
            </p:nvCxnSpPr>
            <p:spPr>
              <a:xfrm flipV="1">
                <a:off x="1520347" y="2735207"/>
                <a:ext cx="4033620" cy="4763"/>
              </a:xfrm>
              <a:prstGeom prst="straightConnector1">
                <a:avLst/>
              </a:prstGeom>
              <a:ln>
                <a:solidFill>
                  <a:schemeClr val="bg1">
                    <a:lumMod val="50000"/>
                  </a:schemeClr>
                </a:solidFill>
                <a:prstDash val="sysDash"/>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78592" name="Rectangle 28"/>
              <p:cNvSpPr>
                <a:spLocks noChangeArrowheads="1"/>
              </p:cNvSpPr>
              <p:nvPr/>
            </p:nvSpPr>
            <p:spPr bwMode="auto">
              <a:xfrm>
                <a:off x="2880726" y="2622495"/>
                <a:ext cx="1312862" cy="2301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900">
                    <a:latin typeface="Calibri" pitchFamily="34" charset="0"/>
                  </a:rPr>
                  <a:t>58-bit Header and GTIN</a:t>
                </a:r>
              </a:p>
            </p:txBody>
          </p:sp>
          <p:cxnSp>
            <p:nvCxnSpPr>
              <p:cNvPr id="30" name="Straight Connector 29"/>
              <p:cNvCxnSpPr/>
              <p:nvPr/>
            </p:nvCxnSpPr>
            <p:spPr>
              <a:xfrm>
                <a:off x="1512410" y="2670120"/>
                <a:ext cx="0" cy="136526"/>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5561904" y="2626990"/>
              <a:ext cx="0" cy="136526"/>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a:grpSpLocks/>
          </p:cNvGrpSpPr>
          <p:nvPr/>
        </p:nvGrpSpPr>
        <p:grpSpPr bwMode="auto">
          <a:xfrm>
            <a:off x="5573713" y="2579688"/>
            <a:ext cx="2646362" cy="230187"/>
            <a:chOff x="5574431" y="2622495"/>
            <a:chExt cx="2646044" cy="230188"/>
          </a:xfrm>
        </p:grpSpPr>
        <p:cxnSp>
          <p:nvCxnSpPr>
            <p:cNvPr id="32" name="Straight Connector 31"/>
            <p:cNvCxnSpPr/>
            <p:nvPr/>
          </p:nvCxnSpPr>
          <p:spPr>
            <a:xfrm>
              <a:off x="8220475" y="2670120"/>
              <a:ext cx="0" cy="136526"/>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574431" y="2738383"/>
              <a:ext cx="2638108" cy="1588"/>
            </a:xfrm>
            <a:prstGeom prst="straightConnector1">
              <a:avLst/>
            </a:prstGeom>
            <a:ln>
              <a:solidFill>
                <a:schemeClr val="bg1">
                  <a:lumMod val="50000"/>
                </a:schemeClr>
              </a:solidFill>
              <a:prstDash val="sysDash"/>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78588" name="Rectangle 33"/>
            <p:cNvSpPr>
              <a:spLocks noChangeArrowheads="1"/>
            </p:cNvSpPr>
            <p:nvPr/>
          </p:nvSpPr>
          <p:spPr bwMode="auto">
            <a:xfrm>
              <a:off x="6299846" y="2622495"/>
              <a:ext cx="1182687" cy="2301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900">
                  <a:latin typeface="Calibri" pitchFamily="34" charset="0"/>
                </a:rPr>
                <a:t>38-bit Serial Number</a:t>
              </a:r>
            </a:p>
          </p:txBody>
        </p:sp>
      </p:grpSp>
      <p:sp>
        <p:nvSpPr>
          <p:cNvPr id="278535" name="Title 1"/>
          <p:cNvSpPr>
            <a:spLocks noGrp="1"/>
          </p:cNvSpPr>
          <p:nvPr>
            <p:ph type="title"/>
          </p:nvPr>
        </p:nvSpPr>
        <p:spPr/>
        <p:txBody>
          <a:bodyPr/>
          <a:lstStyle/>
          <a:p>
            <a:r>
              <a:rPr lang="zh-CN" altLang="en-US" sz="2400" smtClean="0">
                <a:ea typeface="宋体" charset="-122"/>
              </a:rPr>
              <a:t>采用</a:t>
            </a:r>
            <a:r>
              <a:rPr lang="en-US" altLang="zh-CN" sz="2400" smtClean="0">
                <a:ea typeface="宋体" charset="-122"/>
              </a:rPr>
              <a:t>Monza</a:t>
            </a:r>
            <a:r>
              <a:rPr lang="zh-CN" altLang="en-US" sz="2400" smtClean="0">
                <a:ea typeface="宋体" charset="-122"/>
              </a:rPr>
              <a:t>自序列化对标签进行</a:t>
            </a:r>
            <a:r>
              <a:rPr lang="en-US" sz="2400" smtClean="0"/>
              <a:t>SGTIN-96</a:t>
            </a:r>
            <a:r>
              <a:rPr lang="zh-CN" altLang="en-US" sz="2400" smtClean="0">
                <a:ea typeface="宋体" charset="-122"/>
              </a:rPr>
              <a:t>编码</a:t>
            </a:r>
            <a:endParaRPr lang="en-US" sz="2400" smtClean="0"/>
          </a:p>
        </p:txBody>
      </p:sp>
      <p:sp>
        <p:nvSpPr>
          <p:cNvPr id="8" name="Rectangle 7"/>
          <p:cNvSpPr/>
          <p:nvPr/>
        </p:nvSpPr>
        <p:spPr>
          <a:xfrm>
            <a:off x="1135063" y="2381250"/>
            <a:ext cx="393700" cy="254000"/>
          </a:xfrm>
          <a:prstGeom prst="rect">
            <a:avLst/>
          </a:prstGeom>
          <a:solidFill>
            <a:schemeClr val="bg1"/>
          </a:solidFill>
        </p:spPr>
        <p:txBody>
          <a:bodyPr wrap="none">
            <a:spAutoFit/>
          </a:bodyPr>
          <a:lstStyle/>
          <a:p>
            <a:pPr algn="ctr">
              <a:defRPr/>
            </a:pPr>
            <a:r>
              <a:rPr lang="en-US" sz="1050" dirty="0">
                <a:latin typeface="Calibri" pitchFamily="34" charset="0"/>
              </a:rPr>
              <a:t>EPC</a:t>
            </a:r>
          </a:p>
        </p:txBody>
      </p:sp>
      <p:sp>
        <p:nvSpPr>
          <p:cNvPr id="9" name="Rectangle 8"/>
          <p:cNvSpPr/>
          <p:nvPr/>
        </p:nvSpPr>
        <p:spPr>
          <a:xfrm>
            <a:off x="1157288" y="1993900"/>
            <a:ext cx="371475" cy="252413"/>
          </a:xfrm>
          <a:prstGeom prst="rect">
            <a:avLst/>
          </a:prstGeom>
          <a:solidFill>
            <a:schemeClr val="bg1"/>
          </a:solidFill>
        </p:spPr>
        <p:txBody>
          <a:bodyPr wrap="none">
            <a:spAutoFit/>
          </a:bodyPr>
          <a:lstStyle/>
          <a:p>
            <a:pPr algn="ctr">
              <a:defRPr/>
            </a:pPr>
            <a:r>
              <a:rPr lang="en-US" sz="1050" dirty="0">
                <a:latin typeface="Calibri" pitchFamily="34" charset="0"/>
              </a:rPr>
              <a:t>TID</a:t>
            </a:r>
          </a:p>
        </p:txBody>
      </p:sp>
      <p:pic>
        <p:nvPicPr>
          <p:cNvPr id="10" name="Picture 21"/>
          <p:cNvPicPr>
            <a:picLocks noChangeAspect="1"/>
          </p:cNvPicPr>
          <p:nvPr/>
        </p:nvPicPr>
        <p:blipFill>
          <a:blip r:embed="rId2" cstate="print"/>
          <a:srcRect/>
          <a:stretch>
            <a:fillRect/>
          </a:stretch>
        </p:blipFill>
        <p:spPr bwMode="auto">
          <a:xfrm>
            <a:off x="179388" y="1854200"/>
            <a:ext cx="977900" cy="9144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42003" name="Text Box 11"/>
          <p:cNvSpPr txBox="1">
            <a:spLocks noChangeArrowheads="1"/>
          </p:cNvSpPr>
          <p:nvPr/>
        </p:nvSpPr>
        <p:spPr bwMode="auto">
          <a:xfrm>
            <a:off x="547688" y="1585913"/>
            <a:ext cx="241300"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4008" tIns="64008" rIns="64008" bIns="64008" anchorCtr="1">
            <a:spAutoFit/>
          </a:bodyPr>
          <a:lstStyle>
            <a:lvl1pPr marL="271463" indent="-271463">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800">
                <a:solidFill>
                  <a:schemeClr val="accent1"/>
                </a:solidFill>
                <a:latin typeface="Calibri" pitchFamily="34" charset="0"/>
              </a:rPr>
              <a:t>+</a:t>
            </a:r>
          </a:p>
        </p:txBody>
      </p:sp>
      <p:sp>
        <p:nvSpPr>
          <p:cNvPr id="16" name="Rectangle 15"/>
          <p:cNvSpPr/>
          <p:nvPr/>
        </p:nvSpPr>
        <p:spPr>
          <a:xfrm>
            <a:off x="1066800" y="1230313"/>
            <a:ext cx="461963" cy="254000"/>
          </a:xfrm>
          <a:prstGeom prst="rect">
            <a:avLst/>
          </a:prstGeom>
          <a:solidFill>
            <a:schemeClr val="bg1"/>
          </a:solidFill>
        </p:spPr>
        <p:txBody>
          <a:bodyPr wrap="none">
            <a:spAutoFit/>
          </a:bodyPr>
          <a:lstStyle/>
          <a:p>
            <a:pPr algn="r">
              <a:defRPr/>
            </a:pPr>
            <a:r>
              <a:rPr lang="en-US" sz="1050" dirty="0">
                <a:latin typeface="Calibri" pitchFamily="34" charset="0"/>
              </a:rPr>
              <a:t>GTIN</a:t>
            </a:r>
          </a:p>
        </p:txBody>
      </p:sp>
      <p:grpSp>
        <p:nvGrpSpPr>
          <p:cNvPr id="35" name="Group 34"/>
          <p:cNvGrpSpPr>
            <a:grpSpLocks/>
          </p:cNvGrpSpPr>
          <p:nvPr/>
        </p:nvGrpSpPr>
        <p:grpSpPr bwMode="auto">
          <a:xfrm>
            <a:off x="6854825" y="3313113"/>
            <a:ext cx="1371600" cy="2765425"/>
            <a:chOff x="2701135" y="3183427"/>
            <a:chExt cx="1371600" cy="2764146"/>
          </a:xfrm>
        </p:grpSpPr>
        <p:sp>
          <p:nvSpPr>
            <p:cNvPr id="278577" name="TextBox 35"/>
            <p:cNvSpPr txBox="1">
              <a:spLocks noChangeArrowheads="1"/>
            </p:cNvSpPr>
            <p:nvPr/>
          </p:nvSpPr>
          <p:spPr bwMode="auto">
            <a:xfrm>
              <a:off x="2701135" y="3183427"/>
              <a:ext cx="117211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0</a:t>
              </a:r>
            </a:p>
            <a:p>
              <a:r>
                <a:rPr lang="en-US" sz="1000">
                  <a:latin typeface="Consolas" pitchFamily="49" charset="0"/>
                </a:rPr>
                <a:t>.</a:t>
              </a:r>
            </a:p>
            <a:p>
              <a:r>
                <a:rPr lang="en-US" sz="1000">
                  <a:latin typeface="Consolas" pitchFamily="49" charset="0"/>
                </a:rPr>
                <a:t>.</a:t>
              </a:r>
            </a:p>
            <a:p>
              <a:r>
                <a:rPr lang="en-US" sz="1000">
                  <a:latin typeface="Consolas" pitchFamily="49" charset="0"/>
                </a:rPr>
                <a:t>68,719,476,735</a:t>
              </a:r>
            </a:p>
          </p:txBody>
        </p:sp>
        <p:sp>
          <p:nvSpPr>
            <p:cNvPr id="278578" name="TextBox 36"/>
            <p:cNvSpPr txBox="1">
              <a:spLocks noChangeArrowheads="1"/>
            </p:cNvSpPr>
            <p:nvPr/>
          </p:nvSpPr>
          <p:spPr bwMode="auto">
            <a:xfrm>
              <a:off x="2701135" y="4554267"/>
              <a:ext cx="124264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137,438,953,472</a:t>
              </a:r>
            </a:p>
            <a:p>
              <a:r>
                <a:rPr lang="en-US" sz="1000">
                  <a:latin typeface="Consolas" pitchFamily="49" charset="0"/>
                </a:rPr>
                <a:t>.</a:t>
              </a:r>
            </a:p>
            <a:p>
              <a:r>
                <a:rPr lang="en-US" sz="1000">
                  <a:latin typeface="Consolas" pitchFamily="49" charset="0"/>
                </a:rPr>
                <a:t>.</a:t>
              </a:r>
            </a:p>
            <a:p>
              <a:r>
                <a:rPr lang="en-US" sz="1000">
                  <a:latin typeface="Consolas" pitchFamily="49" charset="0"/>
                </a:rPr>
                <a:t>206,158,430,207</a:t>
              </a:r>
            </a:p>
          </p:txBody>
        </p:sp>
        <p:sp>
          <p:nvSpPr>
            <p:cNvPr id="278579" name="TextBox 37"/>
            <p:cNvSpPr txBox="1">
              <a:spLocks noChangeArrowheads="1"/>
            </p:cNvSpPr>
            <p:nvPr/>
          </p:nvSpPr>
          <p:spPr bwMode="auto">
            <a:xfrm>
              <a:off x="2701135" y="3868847"/>
              <a:ext cx="124264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68,719,476,736</a:t>
              </a:r>
            </a:p>
            <a:p>
              <a:r>
                <a:rPr lang="en-US" sz="1000">
                  <a:latin typeface="Consolas" pitchFamily="49" charset="0"/>
                </a:rPr>
                <a:t>.</a:t>
              </a:r>
            </a:p>
            <a:p>
              <a:r>
                <a:rPr lang="en-US" sz="1000">
                  <a:latin typeface="Consolas" pitchFamily="49" charset="0"/>
                </a:rPr>
                <a:t>.</a:t>
              </a:r>
            </a:p>
            <a:p>
              <a:r>
                <a:rPr lang="en-US" sz="1000">
                  <a:latin typeface="Consolas" pitchFamily="49" charset="0"/>
                </a:rPr>
                <a:t>137,438,953,471</a:t>
              </a:r>
            </a:p>
          </p:txBody>
        </p:sp>
        <p:sp>
          <p:nvSpPr>
            <p:cNvPr id="278580" name="TextBox 38"/>
            <p:cNvSpPr txBox="1">
              <a:spLocks noChangeArrowheads="1"/>
            </p:cNvSpPr>
            <p:nvPr/>
          </p:nvSpPr>
          <p:spPr bwMode="auto">
            <a:xfrm>
              <a:off x="2701135" y="5239687"/>
              <a:ext cx="124264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206,158,430,208</a:t>
              </a:r>
            </a:p>
            <a:p>
              <a:r>
                <a:rPr lang="en-US" sz="1000">
                  <a:latin typeface="Consolas" pitchFamily="49" charset="0"/>
                </a:rPr>
                <a:t>.</a:t>
              </a:r>
            </a:p>
            <a:p>
              <a:r>
                <a:rPr lang="en-US" sz="1000">
                  <a:latin typeface="Consolas" pitchFamily="49" charset="0"/>
                </a:rPr>
                <a:t>.</a:t>
              </a:r>
            </a:p>
            <a:p>
              <a:r>
                <a:rPr lang="en-US" sz="1000">
                  <a:latin typeface="Consolas" pitchFamily="49" charset="0"/>
                </a:rPr>
                <a:t>274,877,906,943</a:t>
              </a:r>
            </a:p>
          </p:txBody>
        </p:sp>
        <p:cxnSp>
          <p:nvCxnSpPr>
            <p:cNvPr id="40" name="Straight Connector 39"/>
            <p:cNvCxnSpPr/>
            <p:nvPr/>
          </p:nvCxnSpPr>
          <p:spPr>
            <a:xfrm>
              <a:off x="2701135" y="3880017"/>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701135" y="4565500"/>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701135" y="5250982"/>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701135" y="3194534"/>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01135" y="5936465"/>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5" name="Round Diagonal Corner Rectangle 44"/>
          <p:cNvSpPr/>
          <p:nvPr/>
        </p:nvSpPr>
        <p:spPr>
          <a:xfrm>
            <a:off x="6357938" y="3325813"/>
            <a:ext cx="457200" cy="2743200"/>
          </a:xfrm>
          <a:prstGeom prst="round2DiagRect">
            <a:avLst>
              <a:gd name="adj1" fmla="val 9460"/>
              <a:gd name="adj2" fmla="val 0"/>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1" name="Group 50"/>
          <p:cNvGrpSpPr>
            <a:grpSpLocks/>
          </p:cNvGrpSpPr>
          <p:nvPr/>
        </p:nvGrpSpPr>
        <p:grpSpPr bwMode="auto">
          <a:xfrm>
            <a:off x="6854825" y="3309938"/>
            <a:ext cx="1371600" cy="2762250"/>
            <a:chOff x="3814880" y="3178755"/>
            <a:chExt cx="1371600" cy="2762361"/>
          </a:xfrm>
        </p:grpSpPr>
        <p:sp>
          <p:nvSpPr>
            <p:cNvPr id="278573" name="TextBox 51"/>
            <p:cNvSpPr txBox="1">
              <a:spLocks noChangeArrowheads="1"/>
            </p:cNvSpPr>
            <p:nvPr/>
          </p:nvSpPr>
          <p:spPr bwMode="auto">
            <a:xfrm>
              <a:off x="3814880" y="3178755"/>
              <a:ext cx="255198"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onsolas" pitchFamily="49" charset="0"/>
                </a:rPr>
                <a:t>0</a:t>
              </a:r>
            </a:p>
            <a:p>
              <a:r>
                <a:rPr lang="en-US" sz="1000">
                  <a:latin typeface="Consolas" pitchFamily="49" charset="0"/>
                </a:rPr>
                <a:t>1</a:t>
              </a:r>
            </a:p>
            <a:p>
              <a:r>
                <a:rPr lang="en-US" sz="1000">
                  <a:latin typeface="Consolas" pitchFamily="49" charset="0"/>
                </a:rPr>
                <a:t>2</a:t>
              </a:r>
            </a:p>
            <a:p>
              <a:r>
                <a:rPr lang="en-US" sz="1000">
                  <a:latin typeface="Consolas" pitchFamily="49" charset="0"/>
                </a:rPr>
                <a:t>3</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a:p>
              <a:r>
                <a:rPr lang="en-US" sz="1000">
                  <a:latin typeface="Consolas" pitchFamily="49" charset="0"/>
                </a:rPr>
                <a:t>.</a:t>
              </a:r>
            </a:p>
          </p:txBody>
        </p:sp>
        <p:sp>
          <p:nvSpPr>
            <p:cNvPr id="278574" name="Rectangle 52"/>
            <p:cNvSpPr>
              <a:spLocks noChangeArrowheads="1"/>
            </p:cNvSpPr>
            <p:nvPr/>
          </p:nvSpPr>
          <p:spPr bwMode="auto">
            <a:xfrm>
              <a:off x="3814880" y="5694895"/>
              <a:ext cx="1242648"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000">
                  <a:latin typeface="Consolas" pitchFamily="49" charset="0"/>
                </a:rPr>
                <a:t>274,877,906,943</a:t>
              </a:r>
            </a:p>
          </p:txBody>
        </p:sp>
        <p:cxnSp>
          <p:nvCxnSpPr>
            <p:cNvPr id="54" name="Straight Connector 53"/>
            <p:cNvCxnSpPr/>
            <p:nvPr/>
          </p:nvCxnSpPr>
          <p:spPr>
            <a:xfrm>
              <a:off x="3814880" y="3197806"/>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4880" y="5939528"/>
              <a:ext cx="13716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a:grpSpLocks/>
          </p:cNvGrpSpPr>
          <p:nvPr/>
        </p:nvGrpSpPr>
        <p:grpSpPr bwMode="auto">
          <a:xfrm>
            <a:off x="6354763" y="3513138"/>
            <a:ext cx="463550" cy="2335212"/>
            <a:chOff x="1722710" y="3383481"/>
            <a:chExt cx="658034" cy="2333102"/>
          </a:xfrm>
        </p:grpSpPr>
        <p:cxnSp>
          <p:nvCxnSpPr>
            <p:cNvPr id="57" name="Straight Connector 56"/>
            <p:cNvCxnSpPr/>
            <p:nvPr/>
          </p:nvCxnSpPr>
          <p:spPr>
            <a:xfrm>
              <a:off x="1722710" y="3873575"/>
              <a:ext cx="6490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722710" y="5258211"/>
              <a:ext cx="6490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731724" y="4565099"/>
              <a:ext cx="6490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8569" name="TextBox 59"/>
            <p:cNvSpPr txBox="1">
              <a:spLocks noChangeArrowheads="1"/>
            </p:cNvSpPr>
            <p:nvPr/>
          </p:nvSpPr>
          <p:spPr bwMode="auto">
            <a:xfrm>
              <a:off x="1809589" y="3383481"/>
              <a:ext cx="504179" cy="276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00</a:t>
              </a:r>
            </a:p>
          </p:txBody>
        </p:sp>
        <p:sp>
          <p:nvSpPr>
            <p:cNvPr id="278570" name="TextBox 60"/>
            <p:cNvSpPr txBox="1">
              <a:spLocks noChangeArrowheads="1"/>
            </p:cNvSpPr>
            <p:nvPr/>
          </p:nvSpPr>
          <p:spPr bwMode="auto">
            <a:xfrm>
              <a:off x="1809589" y="4068901"/>
              <a:ext cx="504179" cy="276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01</a:t>
              </a:r>
            </a:p>
          </p:txBody>
        </p:sp>
        <p:sp>
          <p:nvSpPr>
            <p:cNvPr id="278571" name="TextBox 61"/>
            <p:cNvSpPr txBox="1">
              <a:spLocks noChangeArrowheads="1"/>
            </p:cNvSpPr>
            <p:nvPr/>
          </p:nvSpPr>
          <p:spPr bwMode="auto">
            <a:xfrm>
              <a:off x="1809589" y="4754321"/>
              <a:ext cx="504179" cy="276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10</a:t>
              </a:r>
            </a:p>
          </p:txBody>
        </p:sp>
        <p:sp>
          <p:nvSpPr>
            <p:cNvPr id="278572" name="TextBox 62"/>
            <p:cNvSpPr txBox="1">
              <a:spLocks noChangeArrowheads="1"/>
            </p:cNvSpPr>
            <p:nvPr/>
          </p:nvSpPr>
          <p:spPr bwMode="auto">
            <a:xfrm>
              <a:off x="1809589" y="5439741"/>
              <a:ext cx="504179" cy="276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200">
                  <a:latin typeface="Consolas" pitchFamily="49" charset="0"/>
                </a:rPr>
                <a:t>11</a:t>
              </a:r>
            </a:p>
          </p:txBody>
        </p:sp>
      </p:grpSp>
      <p:cxnSp>
        <p:nvCxnSpPr>
          <p:cNvPr id="68" name="Straight Arrow Connector 67"/>
          <p:cNvCxnSpPr/>
          <p:nvPr/>
        </p:nvCxnSpPr>
        <p:spPr>
          <a:xfrm>
            <a:off x="6197600" y="4354513"/>
            <a:ext cx="136525" cy="0"/>
          </a:xfrm>
          <a:prstGeom prst="straightConnector1">
            <a:avLst/>
          </a:prstGeom>
          <a:ln w="44450">
            <a:solidFill>
              <a:schemeClr val="tx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197600" y="5038725"/>
            <a:ext cx="136525" cy="0"/>
          </a:xfrm>
          <a:prstGeom prst="straightConnector1">
            <a:avLst/>
          </a:prstGeom>
          <a:ln w="44450">
            <a:solidFill>
              <a:schemeClr val="tx2"/>
            </a:solidFill>
            <a:tailEnd type="triangle" w="med" len="sm"/>
          </a:ln>
        </p:spPr>
        <p:style>
          <a:lnRef idx="1">
            <a:schemeClr val="accent1"/>
          </a:lnRef>
          <a:fillRef idx="0">
            <a:schemeClr val="accent1"/>
          </a:fillRef>
          <a:effectRef idx="0">
            <a:schemeClr val="accent1"/>
          </a:effectRef>
          <a:fontRef idx="minor">
            <a:schemeClr val="tx1"/>
          </a:fontRef>
        </p:style>
      </p:cxnSp>
      <p:sp>
        <p:nvSpPr>
          <p:cNvPr id="71" name="Content Placeholder 2"/>
          <p:cNvSpPr>
            <a:spLocks noGrp="1"/>
          </p:cNvSpPr>
          <p:nvPr>
            <p:ph idx="1"/>
          </p:nvPr>
        </p:nvSpPr>
        <p:spPr>
          <a:xfrm>
            <a:off x="231775" y="3198813"/>
            <a:ext cx="5710238" cy="1285875"/>
          </a:xfrm>
        </p:spPr>
        <p:txBody>
          <a:bodyPr>
            <a:normAutofit fontScale="92500" lnSpcReduction="10000"/>
          </a:bodyPr>
          <a:lstStyle/>
          <a:p>
            <a:pPr marL="228600" indent="-228600">
              <a:buFont typeface="Tahoma" pitchFamily="34" charset="0"/>
              <a:buAutoNum type="arabicPeriod"/>
            </a:pPr>
            <a:r>
              <a:rPr lang="zh-CN" altLang="en-US" sz="1400" smtClean="0">
                <a:ea typeface="宋体" charset="-122"/>
              </a:rPr>
              <a:t>由编码系统产生</a:t>
            </a:r>
            <a:r>
              <a:rPr lang="en-US" sz="1400" smtClean="0"/>
              <a:t> 58-bits </a:t>
            </a:r>
            <a:r>
              <a:rPr lang="en-US" altLang="zh-CN" sz="1400" smtClean="0">
                <a:ea typeface="宋体" charset="-122"/>
              </a:rPr>
              <a:t>GTIN</a:t>
            </a:r>
            <a:endParaRPr lang="en-US" sz="1400" smtClean="0"/>
          </a:p>
          <a:p>
            <a:pPr marL="228600" indent="-228600">
              <a:buFont typeface="Tahoma" pitchFamily="34" charset="0"/>
              <a:buAutoNum type="arabicPeriod"/>
            </a:pPr>
            <a:r>
              <a:rPr lang="zh-CN" altLang="en-US" sz="1400" smtClean="0">
                <a:ea typeface="宋体" charset="-122"/>
              </a:rPr>
              <a:t>由标签</a:t>
            </a:r>
            <a:r>
              <a:rPr lang="en-US" altLang="zh-CN" sz="1400" smtClean="0">
                <a:ea typeface="宋体" charset="-122"/>
              </a:rPr>
              <a:t>TID</a:t>
            </a:r>
            <a:r>
              <a:rPr lang="zh-CN" altLang="en-US" sz="1400" smtClean="0">
                <a:ea typeface="宋体" charset="-122"/>
              </a:rPr>
              <a:t>产生</a:t>
            </a:r>
            <a:r>
              <a:rPr lang="en-US" sz="1400" smtClean="0"/>
              <a:t> 38-bit serial </a:t>
            </a:r>
            <a:r>
              <a:rPr lang="zh-CN" altLang="en-US" sz="1400" smtClean="0">
                <a:ea typeface="宋体" charset="-122"/>
              </a:rPr>
              <a:t>序列码</a:t>
            </a:r>
            <a:endParaRPr lang="en-US" sz="1400" smtClean="0"/>
          </a:p>
          <a:p>
            <a:pPr marL="228600" indent="-228600">
              <a:buFont typeface="Tahoma" pitchFamily="34" charset="0"/>
              <a:buAutoNum type="arabicPeriod"/>
            </a:pPr>
            <a:r>
              <a:rPr lang="zh-CN" altLang="en-US" sz="1400" smtClean="0">
                <a:ea typeface="宋体" charset="-122"/>
              </a:rPr>
              <a:t>选择序列化码所对应的分区</a:t>
            </a:r>
            <a:endParaRPr lang="en-US" sz="1400" smtClean="0"/>
          </a:p>
          <a:p>
            <a:pPr marL="228600" indent="-228600">
              <a:buFont typeface="Tahoma" pitchFamily="34" charset="0"/>
              <a:buAutoNum type="arabicPeriod"/>
            </a:pPr>
            <a:r>
              <a:rPr lang="zh-CN" altLang="en-US" sz="1400" smtClean="0">
                <a:ea typeface="宋体" charset="-122"/>
              </a:rPr>
              <a:t>写</a:t>
            </a:r>
            <a:r>
              <a:rPr lang="en-US" altLang="zh-CN" sz="1400" smtClean="0">
                <a:ea typeface="宋体" charset="-122"/>
              </a:rPr>
              <a:t>EPC</a:t>
            </a:r>
            <a:r>
              <a:rPr lang="zh-CN" altLang="en-US" sz="1400" smtClean="0">
                <a:ea typeface="宋体" charset="-122"/>
              </a:rPr>
              <a:t>码并进行锁定等操作</a:t>
            </a:r>
            <a:endParaRPr lang="en-US" sz="1400" smtClean="0"/>
          </a:p>
          <a:p>
            <a:pPr marL="228600" indent="-228600">
              <a:buFont typeface="Tahoma" pitchFamily="34" charset="0"/>
              <a:buAutoNum type="arabicPeriod"/>
            </a:pPr>
            <a:endParaRPr lang="en-US" sz="1400" smtClean="0"/>
          </a:p>
        </p:txBody>
      </p:sp>
      <p:pic>
        <p:nvPicPr>
          <p:cNvPr id="5127" name="Picture 7" descr="C:\Users\dbowman\Desktop\MSS Images\02112012\GTI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00188" y="1285875"/>
            <a:ext cx="3273425" cy="14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8549" name="Picture 9" descr="C:\Users\dbowman\Desktop\MSS Images\02112012\96TID with Series.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00188" y="2051050"/>
            <a:ext cx="6719887" cy="13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0" name="Picture 10" descr="C:\Users\dbowman\Desktop\MSS Images\02112012\SGTIN-96 Blank.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00188" y="2455863"/>
            <a:ext cx="6719887"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1" name="Picture 11" descr="C:\Users\dbowman\Desktop\MSS Images\02112012\SGTIN-96 Header and GTI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00188" y="2455863"/>
            <a:ext cx="6719887"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2" name="Picture 12" descr="C:\Users\dbowman\Desktop\MSS Images\02112012\SN 16b.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919788" y="2195513"/>
            <a:ext cx="1136650"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Picture 13" descr="C:\Users\dbowman\Desktop\MSS Images\02112012\SN 11b.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429500" y="2195513"/>
            <a:ext cx="79057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4" name="Picture 14" descr="C:\Users\dbowman\Desktop\MSS Images\02112012\SGTIN-96 Header GTIN and Serial Number.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500188" y="2451100"/>
            <a:ext cx="6719887"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5" name="Picture 15" descr="C:\Users\dbowman\Desktop\MSS Images\02112012\SGTIN-96 Header GTIN Serial Number and SN Partition.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500188" y="2451100"/>
            <a:ext cx="6719887"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13" descr="C:\Users\dbowman\Desktop\MSS Images\02112012\SN 11b.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099050" y="2195513"/>
            <a:ext cx="79057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a:spLocks noChangeArrowheads="1"/>
          </p:cNvSpPr>
          <p:nvPr/>
        </p:nvSpPr>
        <p:spPr bwMode="auto">
          <a:xfrm>
            <a:off x="1809750" y="1157288"/>
            <a:ext cx="2060575" cy="40005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solidFill>
                  <a:schemeClr val="bg1"/>
                </a:solidFill>
                <a:ea typeface="宋体" charset="-122"/>
              </a:rPr>
              <a:t>由编码系统产生</a:t>
            </a:r>
            <a:r>
              <a:rPr lang="en-US">
                <a:solidFill>
                  <a:schemeClr val="bg1"/>
                </a:solidFill>
              </a:rPr>
              <a:t> </a:t>
            </a:r>
          </a:p>
        </p:txBody>
      </p:sp>
      <p:pic>
        <p:nvPicPr>
          <p:cNvPr id="60" name="Content Placeholder 3"/>
          <p:cNvPicPr>
            <a:picLocks noChangeAspect="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34963" y="1128713"/>
            <a:ext cx="6667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64" name="TextBox 63"/>
          <p:cNvSpPr txBox="1">
            <a:spLocks noChangeArrowheads="1"/>
          </p:cNvSpPr>
          <p:nvPr/>
        </p:nvSpPr>
        <p:spPr bwMode="auto">
          <a:xfrm>
            <a:off x="885825" y="5253038"/>
            <a:ext cx="29956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400"/>
              <a:t>urn:epc:id:sgtin:0012345.067890</a:t>
            </a:r>
          </a:p>
        </p:txBody>
      </p:sp>
      <p:sp>
        <p:nvSpPr>
          <p:cNvPr id="4" name="TextBox 3"/>
          <p:cNvSpPr txBox="1">
            <a:spLocks noChangeArrowheads="1"/>
          </p:cNvSpPr>
          <p:nvPr/>
        </p:nvSpPr>
        <p:spPr bwMode="auto">
          <a:xfrm>
            <a:off x="1971675" y="5783263"/>
            <a:ext cx="4276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latin typeface="Courier New" pitchFamily="49" charset="0"/>
                <a:cs typeface="Courier New" pitchFamily="49" charset="0"/>
              </a:rPr>
              <a:t>0001 1011 0011 0110 0101 1000 0011 0000 0000</a:t>
            </a:r>
          </a:p>
        </p:txBody>
      </p:sp>
      <p:sp>
        <p:nvSpPr>
          <p:cNvPr id="65" name="TextBox 64"/>
          <p:cNvSpPr txBox="1">
            <a:spLocks noChangeArrowheads="1"/>
          </p:cNvSpPr>
          <p:nvPr/>
        </p:nvSpPr>
        <p:spPr bwMode="auto">
          <a:xfrm>
            <a:off x="1506538" y="5783263"/>
            <a:ext cx="47418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solidFill>
                  <a:srgbClr val="FF0000"/>
                </a:solidFill>
                <a:latin typeface="Courier New" pitchFamily="49" charset="0"/>
                <a:cs typeface="Courier New" pitchFamily="49" charset="0"/>
              </a:rPr>
              <a:t>0001</a:t>
            </a:r>
            <a:r>
              <a:rPr lang="en-US" sz="1200">
                <a:latin typeface="Courier New" pitchFamily="49" charset="0"/>
                <a:cs typeface="Courier New" pitchFamily="49" charset="0"/>
              </a:rPr>
              <a:t> 0001 1011 0011 0110 0101 1000 0011 0000 0000</a:t>
            </a:r>
          </a:p>
        </p:txBody>
      </p:sp>
      <p:sp>
        <p:nvSpPr>
          <p:cNvPr id="66" name="TextBox 65"/>
          <p:cNvSpPr txBox="1">
            <a:spLocks noChangeArrowheads="1"/>
          </p:cNvSpPr>
          <p:nvPr/>
        </p:nvSpPr>
        <p:spPr bwMode="auto">
          <a:xfrm>
            <a:off x="1506538" y="5783263"/>
            <a:ext cx="47418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solidFill>
                  <a:srgbClr val="FF0000"/>
                </a:solidFill>
                <a:latin typeface="Courier New" pitchFamily="49" charset="0"/>
                <a:cs typeface="Courier New" pitchFamily="49" charset="0"/>
              </a:rPr>
              <a:t>0010</a:t>
            </a:r>
            <a:r>
              <a:rPr lang="en-US" sz="1200">
                <a:latin typeface="Courier New" pitchFamily="49" charset="0"/>
                <a:cs typeface="Courier New" pitchFamily="49" charset="0"/>
              </a:rPr>
              <a:t> 0001 1011 0011 0110 0101 1000 0011 0000 0000</a:t>
            </a:r>
          </a:p>
        </p:txBody>
      </p:sp>
      <p:sp>
        <p:nvSpPr>
          <p:cNvPr id="5" name="Left Brace 4"/>
          <p:cNvSpPr/>
          <p:nvPr/>
        </p:nvSpPr>
        <p:spPr>
          <a:xfrm rot="5400000">
            <a:off x="3998118" y="3672682"/>
            <a:ext cx="188913" cy="403225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7" name="Left Brace 66"/>
          <p:cNvSpPr/>
          <p:nvPr/>
        </p:nvSpPr>
        <p:spPr>
          <a:xfrm rot="5400000">
            <a:off x="3765550" y="3443288"/>
            <a:ext cx="188913" cy="4491037"/>
          </a:xfrm>
          <a:prstGeom prst="leftBrace">
            <a:avLst>
              <a:gd name="adj1" fmla="val 8333"/>
              <a:gd name="adj2" fmla="val 44956"/>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9" name="Left Brace 68"/>
          <p:cNvSpPr/>
          <p:nvPr/>
        </p:nvSpPr>
        <p:spPr>
          <a:xfrm rot="5400000">
            <a:off x="3757613" y="3444875"/>
            <a:ext cx="188912" cy="4491038"/>
          </a:xfrm>
          <a:prstGeom prst="leftBrace">
            <a:avLst>
              <a:gd name="adj1" fmla="val 8333"/>
              <a:gd name="adj2" fmla="val 44956"/>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xmlns="" val="27771014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4.44444E-6 3.33333E-6 L 0.08559 0.17338 " pathEditMode="relative" rAng="0" ptsTypes="AA">
                                      <p:cBhvr>
                                        <p:cTn id="10" dur="500" fill="hold"/>
                                        <p:tgtEl>
                                          <p:spTgt spid="5127"/>
                                        </p:tgtEl>
                                        <p:attrNameLst>
                                          <p:attrName>ppt_x</p:attrName>
                                          <p:attrName>ppt_y</p:attrName>
                                        </p:attrNameLst>
                                      </p:cBhvr>
                                      <p:rCtr x="4271" y="8657"/>
                                    </p:animMotion>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5127"/>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5130"/>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51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60"/>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42003"/>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1">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133"/>
                                        </p:tgtEl>
                                        <p:attrNameLst>
                                          <p:attrName>style.visibility</p:attrName>
                                        </p:attrNameLst>
                                      </p:cBhvr>
                                      <p:to>
                                        <p:strVal val="visible"/>
                                      </p:to>
                                    </p:set>
                                  </p:childTnLst>
                                </p:cTn>
                              </p:par>
                              <p:par>
                                <p:cTn id="42" presetID="42" presetClass="path" presetSubtype="0" fill="hold" nodeType="withEffect">
                                  <p:stCondLst>
                                    <p:cond delay="0"/>
                                  </p:stCondLst>
                                  <p:childTnLst>
                                    <p:animMotion origin="layout" path="M 8.33333E-7 -2.59259E-6 L -0.20451 0.04121 " pathEditMode="relative" rAng="0" ptsTypes="AA">
                                      <p:cBhvr>
                                        <p:cTn id="43" dur="500" fill="hold"/>
                                        <p:tgtEl>
                                          <p:spTgt spid="5133"/>
                                        </p:tgtEl>
                                        <p:attrNameLst>
                                          <p:attrName>ppt_x</p:attrName>
                                          <p:attrName>ppt_y</p:attrName>
                                        </p:attrNameLst>
                                      </p:cBhvr>
                                      <p:rCtr x="-10226" y="2060"/>
                                    </p:animMotion>
                                  </p:childTnLst>
                                </p:cTn>
                              </p:par>
                            </p:childTnLst>
                          </p:cTn>
                        </p:par>
                        <p:par>
                          <p:cTn id="44" fill="hold" nodeType="afterGroup">
                            <p:stCondLst>
                              <p:cond delay="500"/>
                            </p:stCondLst>
                            <p:childTnLst>
                              <p:par>
                                <p:cTn id="45" presetID="1" presetClass="exit" presetSubtype="0" fill="hold" nodeType="afterEffect">
                                  <p:stCondLst>
                                    <p:cond delay="0"/>
                                  </p:stCondLst>
                                  <p:childTnLst>
                                    <p:set>
                                      <p:cBhvr>
                                        <p:cTn id="46" dur="1" fill="hold">
                                          <p:stCondLst>
                                            <p:cond delay="0"/>
                                          </p:stCondLst>
                                        </p:cTn>
                                        <p:tgtEl>
                                          <p:spTgt spid="5133"/>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132"/>
                                        </p:tgtEl>
                                        <p:attrNameLst>
                                          <p:attrName>style.visibility</p:attrName>
                                        </p:attrNameLst>
                                      </p:cBhvr>
                                      <p:to>
                                        <p:strVal val="visible"/>
                                      </p:to>
                                    </p:set>
                                  </p:childTnLst>
                                </p:cTn>
                              </p:par>
                              <p:par>
                                <p:cTn id="49" presetID="42" presetClass="path" presetSubtype="0" fill="hold" nodeType="withEffect">
                                  <p:stCondLst>
                                    <p:cond delay="0"/>
                                  </p:stCondLst>
                                  <p:childTnLst>
                                    <p:animMotion origin="layout" path="M 1.38889E-6 -2.59259E-6 L 0.05087 0.04121 " pathEditMode="relative" rAng="0" ptsTypes="AA">
                                      <p:cBhvr>
                                        <p:cTn id="50" dur="500" fill="hold"/>
                                        <p:tgtEl>
                                          <p:spTgt spid="5132"/>
                                        </p:tgtEl>
                                        <p:attrNameLst>
                                          <p:attrName>ppt_x</p:attrName>
                                          <p:attrName>ppt_y</p:attrName>
                                        </p:attrNameLst>
                                      </p:cBhvr>
                                      <p:rCtr x="2535" y="2060"/>
                                    </p:animMotion>
                                  </p:childTnLst>
                                </p:cTn>
                              </p:par>
                            </p:childTnLst>
                          </p:cTn>
                        </p:par>
                        <p:par>
                          <p:cTn id="51" fill="hold" nodeType="afterGroup">
                            <p:stCondLst>
                              <p:cond delay="1000"/>
                            </p:stCondLst>
                            <p:childTnLst>
                              <p:par>
                                <p:cTn id="52" presetID="1" presetClass="exit" presetSubtype="0" fill="hold" nodeType="afterEffect">
                                  <p:stCondLst>
                                    <p:cond delay="0"/>
                                  </p:stCondLst>
                                  <p:childTnLst>
                                    <p:set>
                                      <p:cBhvr>
                                        <p:cTn id="53" dur="1" fill="hold">
                                          <p:stCondLst>
                                            <p:cond delay="0"/>
                                          </p:stCondLst>
                                        </p:cTn>
                                        <p:tgtEl>
                                          <p:spTgt spid="5132"/>
                                        </p:tgtEl>
                                        <p:attrNameLst>
                                          <p:attrName>style.visibility</p:attrName>
                                        </p:attrNameLst>
                                      </p:cBhvr>
                                      <p:to>
                                        <p:strVal val="hidden"/>
                                      </p:to>
                                    </p:set>
                                  </p:childTnLst>
                                </p:cTn>
                              </p:par>
                            </p:childTnLst>
                          </p:cTn>
                        </p:par>
                        <p:par>
                          <p:cTn id="54" fill="hold" nodeType="afterGroup">
                            <p:stCondLst>
                              <p:cond delay="1000"/>
                            </p:stCondLst>
                            <p:childTnLst>
                              <p:par>
                                <p:cTn id="55" presetID="1" presetClass="entr" presetSubtype="0"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42" presetClass="path" presetSubtype="0" fill="hold" nodeType="withEffect">
                                  <p:stCondLst>
                                    <p:cond delay="0"/>
                                  </p:stCondLst>
                                  <p:childTnLst>
                                    <p:animMotion origin="layout" path="M 0.01128 -2.59259E-6 L 0.25486 0.04121 " pathEditMode="relative" rAng="0" ptsTypes="AA">
                                      <p:cBhvr>
                                        <p:cTn id="58" dur="500" fill="hold"/>
                                        <p:tgtEl>
                                          <p:spTgt spid="61"/>
                                        </p:tgtEl>
                                        <p:attrNameLst>
                                          <p:attrName>ppt_x</p:attrName>
                                          <p:attrName>ppt_y</p:attrName>
                                        </p:attrNameLst>
                                      </p:cBhvr>
                                      <p:rCtr x="12170" y="2060"/>
                                    </p:animMotion>
                                  </p:childTnLst>
                                </p:cTn>
                              </p:par>
                            </p:childTnLst>
                          </p:cTn>
                        </p:par>
                        <p:par>
                          <p:cTn id="59" fill="hold" nodeType="afterGroup">
                            <p:stCondLst>
                              <p:cond delay="1500"/>
                            </p:stCondLst>
                            <p:childTnLst>
                              <p:par>
                                <p:cTn id="60" presetID="1" presetClass="exit" presetSubtype="0" fill="hold" nodeType="afterEffect">
                                  <p:stCondLst>
                                    <p:cond delay="0"/>
                                  </p:stCondLst>
                                  <p:childTnLst>
                                    <p:set>
                                      <p:cBhvr>
                                        <p:cTn id="61" dur="1" fill="hold">
                                          <p:stCondLst>
                                            <p:cond delay="0"/>
                                          </p:stCondLst>
                                        </p:cTn>
                                        <p:tgtEl>
                                          <p:spTgt spid="61"/>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513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childTnLst>
                                </p:cTn>
                              </p:par>
                            </p:childTnLst>
                          </p:cTn>
                        </p:par>
                        <p:par>
                          <p:cTn id="66" fill="hold" nodeType="afterGroup">
                            <p:stCondLst>
                              <p:cond delay="1500"/>
                            </p:stCondLst>
                            <p:childTnLst>
                              <p:par>
                                <p:cTn id="67" presetID="1" presetClass="entr" presetSubtype="0"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513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6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9" presetID="1"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81" presetID="1" presetClass="exit" presetSubtype="0" fill="hold" nodeType="withEffect">
                                  <p:stCondLst>
                                    <p:cond delay="0"/>
                                  </p:stCondLst>
                                  <p:childTnLst>
                                    <p:set>
                                      <p:cBhvr>
                                        <p:cTn id="82" dur="1" fill="hold">
                                          <p:stCondLst>
                                            <p:cond delay="0"/>
                                          </p:stCondLst>
                                        </p:cTn>
                                        <p:tgtEl>
                                          <p:spTgt spid="5134"/>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5135"/>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3"/>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nodeType="clickEffect">
                                  <p:stCondLst>
                                    <p:cond delay="0"/>
                                  </p:stCondLst>
                                  <p:childTnLst>
                                    <p:set>
                                      <p:cBhvr>
                                        <p:cTn id="104" dur="1" fill="hold">
                                          <p:stCondLst>
                                            <p:cond delay="0"/>
                                          </p:stCondLst>
                                        </p:cTn>
                                        <p:tgtEl>
                                          <p:spTgt spid="68"/>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113" presetID="1" presetClass="entr" presetSubtype="0" fill="hold" grpId="0" nodeType="withEffect">
                                  <p:stCondLst>
                                    <p:cond delay="0"/>
                                  </p:stCondLst>
                                  <p:childTnLst>
                                    <p:set>
                                      <p:cBhvr>
                                        <p:cTn id="114"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3" grpId="0"/>
      <p:bldP spid="3" grpId="1"/>
      <p:bldP spid="62" grpId="0"/>
      <p:bldP spid="62" grpId="1"/>
      <p:bldP spid="42003" grpId="0"/>
      <p:bldP spid="16" grpId="0" animBg="1"/>
      <p:bldP spid="71" grpId="0" build="p"/>
      <p:bldP spid="2" grpId="0" animBg="1"/>
      <p:bldP spid="64" grpId="0"/>
      <p:bldP spid="64" grpId="1"/>
      <p:bldP spid="4" grpId="0"/>
      <p:bldP spid="65" grpId="0"/>
      <p:bldP spid="66" grpId="0"/>
      <p:bldP spid="5" grpId="0" animBg="1"/>
      <p:bldP spid="67" grpId="0" animBg="1"/>
      <p:bldP spid="69"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tle 1"/>
          <p:cNvSpPr>
            <a:spLocks noGrp="1"/>
          </p:cNvSpPr>
          <p:nvPr>
            <p:ph type="title"/>
          </p:nvPr>
        </p:nvSpPr>
        <p:spPr/>
        <p:txBody>
          <a:bodyPr/>
          <a:lstStyle/>
          <a:p>
            <a:r>
              <a:rPr lang="en-US" smtClean="0"/>
              <a:t>Monza 5 </a:t>
            </a:r>
            <a:r>
              <a:rPr lang="zh-CN" altLang="en-US" smtClean="0">
                <a:ea typeface="宋体" charset="-122"/>
              </a:rPr>
              <a:t>公式</a:t>
            </a:r>
            <a:endParaRPr lang="en-US" smtClean="0"/>
          </a:p>
        </p:txBody>
      </p:sp>
      <p:pic>
        <p:nvPicPr>
          <p:cNvPr id="279555" name="Picture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0988" y="987425"/>
            <a:ext cx="8582025" cy="500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63974003"/>
      </p:ext>
    </p:extLst>
  </p:cSld>
  <p:clrMapOvr>
    <a:masterClrMapping/>
  </p:clrMapOvr>
  <p:transition spd="med">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zh-CN" altLang="en-US" smtClean="0">
                <a:ea typeface="宋体" charset="-122"/>
              </a:rPr>
              <a:t>管道式编码</a:t>
            </a:r>
            <a:endParaRPr lang="en-US" smtClean="0"/>
          </a:p>
        </p:txBody>
      </p:sp>
      <p:sp>
        <p:nvSpPr>
          <p:cNvPr id="280579" name="Rectangle 3"/>
          <p:cNvSpPr>
            <a:spLocks noGrp="1" noChangeArrowheads="1"/>
          </p:cNvSpPr>
          <p:nvPr>
            <p:ph type="body" idx="1"/>
          </p:nvPr>
        </p:nvSpPr>
        <p:spPr>
          <a:xfrm>
            <a:off x="385763" y="4581525"/>
            <a:ext cx="8439150" cy="1597025"/>
          </a:xfrm>
        </p:spPr>
        <p:txBody>
          <a:bodyPr/>
          <a:lstStyle/>
          <a:p>
            <a:r>
              <a:rPr lang="zh-CN" altLang="en-US" sz="1800" smtClean="0">
                <a:ea typeface="宋体" charset="-122"/>
              </a:rPr>
              <a:t>多读写器分段编程</a:t>
            </a:r>
            <a:endParaRPr lang="en-US" sz="1800" smtClean="0"/>
          </a:p>
          <a:p>
            <a:r>
              <a:rPr lang="zh-CN" altLang="en-US" sz="1800" smtClean="0">
                <a:ea typeface="宋体" charset="-122"/>
              </a:rPr>
              <a:t>达到单读写器编码的</a:t>
            </a:r>
            <a:r>
              <a:rPr lang="en-US" altLang="zh-CN" sz="1800" smtClean="0">
                <a:ea typeface="宋体" charset="-122"/>
              </a:rPr>
              <a:t>2.5</a:t>
            </a:r>
            <a:r>
              <a:rPr lang="zh-CN" altLang="en-US" sz="1800" smtClean="0">
                <a:ea typeface="宋体" charset="-122"/>
              </a:rPr>
              <a:t>倍</a:t>
            </a:r>
          </a:p>
        </p:txBody>
      </p:sp>
      <p:pic>
        <p:nvPicPr>
          <p:cNvPr id="280580" name="Picture 4" descr="sgtin96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69963" y="1646238"/>
            <a:ext cx="5484812"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0581" name="Picture 5" descr="sgtin9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69963" y="1085850"/>
            <a:ext cx="5484812"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0582" name="Rectangle 13"/>
          <p:cNvSpPr>
            <a:spLocks noChangeArrowheads="1"/>
          </p:cNvSpPr>
          <p:nvPr/>
        </p:nvSpPr>
        <p:spPr bwMode="auto">
          <a:xfrm>
            <a:off x="977900" y="3414713"/>
            <a:ext cx="1828800" cy="182562"/>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sp>
        <p:nvSpPr>
          <p:cNvPr id="280583" name="Rectangle 14"/>
          <p:cNvSpPr>
            <a:spLocks noChangeArrowheads="1"/>
          </p:cNvSpPr>
          <p:nvPr/>
        </p:nvSpPr>
        <p:spPr bwMode="auto">
          <a:xfrm>
            <a:off x="2806700" y="3414713"/>
            <a:ext cx="1828800" cy="182562"/>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sp>
        <p:nvSpPr>
          <p:cNvPr id="280584" name="Rectangle 15"/>
          <p:cNvSpPr>
            <a:spLocks noChangeArrowheads="1"/>
          </p:cNvSpPr>
          <p:nvPr/>
        </p:nvSpPr>
        <p:spPr bwMode="auto">
          <a:xfrm>
            <a:off x="4625975" y="3414713"/>
            <a:ext cx="1828800" cy="182562"/>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grpSp>
        <p:nvGrpSpPr>
          <p:cNvPr id="280585" name="Group 27"/>
          <p:cNvGrpSpPr>
            <a:grpSpLocks/>
          </p:cNvGrpSpPr>
          <p:nvPr/>
        </p:nvGrpSpPr>
        <p:grpSpPr bwMode="auto">
          <a:xfrm>
            <a:off x="385763" y="3392488"/>
            <a:ext cx="433387" cy="228600"/>
            <a:chOff x="460" y="1371"/>
            <a:chExt cx="273" cy="144"/>
          </a:xfrm>
        </p:grpSpPr>
        <p:sp>
          <p:nvSpPr>
            <p:cNvPr id="280608" name="AutoShape 28"/>
            <p:cNvSpPr>
              <a:spLocks noChangeArrowheads="1"/>
            </p:cNvSpPr>
            <p:nvPr/>
          </p:nvSpPr>
          <p:spPr bwMode="auto">
            <a:xfrm>
              <a:off x="460" y="1371"/>
              <a:ext cx="144" cy="144"/>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E3</a:t>
              </a:r>
            </a:p>
          </p:txBody>
        </p:sp>
        <p:sp>
          <p:nvSpPr>
            <p:cNvPr id="280609" name="Line 29"/>
            <p:cNvSpPr>
              <a:spLocks noChangeShapeType="1"/>
            </p:cNvSpPr>
            <p:nvPr/>
          </p:nvSpPr>
          <p:spPr bwMode="auto">
            <a:xfrm flipH="1">
              <a:off x="606" y="1443"/>
              <a:ext cx="86" cy="0"/>
            </a:xfrm>
            <a:prstGeom prst="line">
              <a:avLst/>
            </a:prstGeom>
            <a:noFill/>
            <a:ln w="1905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610" name="AutoShape 30"/>
            <p:cNvSpPr>
              <a:spLocks noChangeArrowheads="1"/>
            </p:cNvSpPr>
            <p:nvPr/>
          </p:nvSpPr>
          <p:spPr bwMode="auto">
            <a:xfrm rot="-5400000">
              <a:off x="693" y="1423"/>
              <a:ext cx="40" cy="40"/>
            </a:xfrm>
            <a:prstGeom prst="triangle">
              <a:avLst>
                <a:gd name="adj" fmla="val 50000"/>
              </a:avLst>
            </a:prstGeom>
            <a:solidFill>
              <a:schemeClr val="bg1"/>
            </a:solidFill>
            <a:ln w="19050">
              <a:solidFill>
                <a:schemeClr val="hlink"/>
              </a:solidFill>
              <a:miter lim="800000"/>
              <a:headEnd/>
              <a:tailEnd/>
            </a:ln>
          </p:spPr>
          <p:txBody>
            <a:bodyPr wrap="none" anchor="ctr"/>
            <a:lstStyle/>
            <a:p>
              <a:endParaRPr lang="en-US"/>
            </a:p>
          </p:txBody>
        </p:sp>
      </p:grpSp>
      <p:sp>
        <p:nvSpPr>
          <p:cNvPr id="280586" name="Rectangle 31"/>
          <p:cNvSpPr>
            <a:spLocks noChangeArrowheads="1"/>
          </p:cNvSpPr>
          <p:nvPr/>
        </p:nvSpPr>
        <p:spPr bwMode="auto">
          <a:xfrm>
            <a:off x="6569075" y="3414713"/>
            <a:ext cx="1828800" cy="182562"/>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Permalock</a:t>
            </a:r>
          </a:p>
        </p:txBody>
      </p:sp>
      <p:grpSp>
        <p:nvGrpSpPr>
          <p:cNvPr id="280587" name="Group 1"/>
          <p:cNvGrpSpPr>
            <a:grpSpLocks/>
          </p:cNvGrpSpPr>
          <p:nvPr/>
        </p:nvGrpSpPr>
        <p:grpSpPr bwMode="auto">
          <a:xfrm>
            <a:off x="385763" y="2157413"/>
            <a:ext cx="8039100" cy="833437"/>
            <a:chOff x="385763" y="2157413"/>
            <a:chExt cx="8039100" cy="833437"/>
          </a:xfrm>
        </p:grpSpPr>
        <p:sp>
          <p:nvSpPr>
            <p:cNvPr id="280592" name="Rectangle 6"/>
            <p:cNvSpPr>
              <a:spLocks noChangeArrowheads="1"/>
            </p:cNvSpPr>
            <p:nvPr/>
          </p:nvSpPr>
          <p:spPr bwMode="auto">
            <a:xfrm>
              <a:off x="977900" y="2200275"/>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sp>
          <p:nvSpPr>
            <p:cNvPr id="280593" name="Rectangle 7"/>
            <p:cNvSpPr>
              <a:spLocks noChangeArrowheads="1"/>
            </p:cNvSpPr>
            <p:nvPr/>
          </p:nvSpPr>
          <p:spPr bwMode="auto">
            <a:xfrm>
              <a:off x="2806700" y="2200275"/>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grpSp>
          <p:nvGrpSpPr>
            <p:cNvPr id="280594" name="Group 20"/>
            <p:cNvGrpSpPr>
              <a:grpSpLocks/>
            </p:cNvGrpSpPr>
            <p:nvPr/>
          </p:nvGrpSpPr>
          <p:grpSpPr bwMode="auto">
            <a:xfrm>
              <a:off x="385763" y="2176463"/>
              <a:ext cx="433387" cy="228600"/>
              <a:chOff x="460" y="1371"/>
              <a:chExt cx="273" cy="144"/>
            </a:xfrm>
          </p:grpSpPr>
          <p:sp>
            <p:nvSpPr>
              <p:cNvPr id="280605" name="AutoShape 10"/>
              <p:cNvSpPr>
                <a:spLocks noChangeArrowheads="1"/>
              </p:cNvSpPr>
              <p:nvPr/>
            </p:nvSpPr>
            <p:spPr bwMode="auto">
              <a:xfrm>
                <a:off x="460" y="1371"/>
                <a:ext cx="144" cy="144"/>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E1</a:t>
                </a:r>
              </a:p>
            </p:txBody>
          </p:sp>
          <p:sp>
            <p:nvSpPr>
              <p:cNvPr id="280606" name="Line 11"/>
              <p:cNvSpPr>
                <a:spLocks noChangeShapeType="1"/>
              </p:cNvSpPr>
              <p:nvPr/>
            </p:nvSpPr>
            <p:spPr bwMode="auto">
              <a:xfrm flipH="1">
                <a:off x="606" y="1443"/>
                <a:ext cx="86" cy="0"/>
              </a:xfrm>
              <a:prstGeom prst="line">
                <a:avLst/>
              </a:prstGeom>
              <a:noFill/>
              <a:ln w="1905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607" name="AutoShape 12"/>
              <p:cNvSpPr>
                <a:spLocks noChangeArrowheads="1"/>
              </p:cNvSpPr>
              <p:nvPr/>
            </p:nvSpPr>
            <p:spPr bwMode="auto">
              <a:xfrm rot="-5400000">
                <a:off x="693" y="1423"/>
                <a:ext cx="40" cy="40"/>
              </a:xfrm>
              <a:prstGeom prst="triangle">
                <a:avLst>
                  <a:gd name="adj" fmla="val 50000"/>
                </a:avLst>
              </a:prstGeom>
              <a:solidFill>
                <a:schemeClr val="bg1"/>
              </a:solidFill>
              <a:ln w="19050">
                <a:solidFill>
                  <a:schemeClr val="hlink"/>
                </a:solidFill>
                <a:miter lim="800000"/>
                <a:headEnd/>
                <a:tailEnd/>
              </a:ln>
            </p:spPr>
            <p:txBody>
              <a:bodyPr wrap="none" anchor="ctr"/>
              <a:lstStyle/>
              <a:p>
                <a:endParaRPr lang="en-US"/>
              </a:p>
            </p:txBody>
          </p:sp>
        </p:grpSp>
        <p:grpSp>
          <p:nvGrpSpPr>
            <p:cNvPr id="280595" name="Group 21"/>
            <p:cNvGrpSpPr>
              <a:grpSpLocks/>
            </p:cNvGrpSpPr>
            <p:nvPr/>
          </p:nvGrpSpPr>
          <p:grpSpPr bwMode="auto">
            <a:xfrm>
              <a:off x="385763" y="2762250"/>
              <a:ext cx="433387" cy="228600"/>
              <a:chOff x="460" y="1371"/>
              <a:chExt cx="273" cy="144"/>
            </a:xfrm>
          </p:grpSpPr>
          <p:sp>
            <p:nvSpPr>
              <p:cNvPr id="280602" name="AutoShape 22"/>
              <p:cNvSpPr>
                <a:spLocks noChangeArrowheads="1"/>
              </p:cNvSpPr>
              <p:nvPr/>
            </p:nvSpPr>
            <p:spPr bwMode="auto">
              <a:xfrm>
                <a:off x="460" y="1371"/>
                <a:ext cx="144" cy="144"/>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E2</a:t>
                </a:r>
              </a:p>
            </p:txBody>
          </p:sp>
          <p:sp>
            <p:nvSpPr>
              <p:cNvPr id="280603" name="Line 23"/>
              <p:cNvSpPr>
                <a:spLocks noChangeShapeType="1"/>
              </p:cNvSpPr>
              <p:nvPr/>
            </p:nvSpPr>
            <p:spPr bwMode="auto">
              <a:xfrm flipH="1">
                <a:off x="606" y="1443"/>
                <a:ext cx="86" cy="0"/>
              </a:xfrm>
              <a:prstGeom prst="line">
                <a:avLst/>
              </a:prstGeom>
              <a:noFill/>
              <a:ln w="1905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0604" name="AutoShape 24"/>
              <p:cNvSpPr>
                <a:spLocks noChangeArrowheads="1"/>
              </p:cNvSpPr>
              <p:nvPr/>
            </p:nvSpPr>
            <p:spPr bwMode="auto">
              <a:xfrm rot="-5400000">
                <a:off x="693" y="1423"/>
                <a:ext cx="40" cy="40"/>
              </a:xfrm>
              <a:prstGeom prst="triangle">
                <a:avLst>
                  <a:gd name="adj" fmla="val 50000"/>
                </a:avLst>
              </a:prstGeom>
              <a:solidFill>
                <a:schemeClr val="bg1"/>
              </a:solidFill>
              <a:ln w="19050">
                <a:solidFill>
                  <a:schemeClr val="hlink"/>
                </a:solidFill>
                <a:miter lim="800000"/>
                <a:headEnd/>
                <a:tailEnd/>
              </a:ln>
            </p:spPr>
            <p:txBody>
              <a:bodyPr wrap="none" anchor="ctr"/>
              <a:lstStyle/>
              <a:p>
                <a:endParaRPr lang="en-US"/>
              </a:p>
            </p:txBody>
          </p:sp>
        </p:grpSp>
        <p:sp>
          <p:nvSpPr>
            <p:cNvPr id="280596" name="Rectangle 25"/>
            <p:cNvSpPr>
              <a:spLocks noChangeArrowheads="1"/>
            </p:cNvSpPr>
            <p:nvPr/>
          </p:nvSpPr>
          <p:spPr bwMode="auto">
            <a:xfrm>
              <a:off x="2806700" y="2784475"/>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sp>
          <p:nvSpPr>
            <p:cNvPr id="280597" name="Rectangle 26"/>
            <p:cNvSpPr>
              <a:spLocks noChangeArrowheads="1"/>
            </p:cNvSpPr>
            <p:nvPr/>
          </p:nvSpPr>
          <p:spPr bwMode="auto">
            <a:xfrm>
              <a:off x="4625975" y="2784475"/>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BlockWrite</a:t>
              </a:r>
            </a:p>
          </p:txBody>
        </p:sp>
        <p:sp>
          <p:nvSpPr>
            <p:cNvPr id="280598" name="Line 32"/>
            <p:cNvSpPr>
              <a:spLocks noChangeShapeType="1"/>
            </p:cNvSpPr>
            <p:nvPr/>
          </p:nvSpPr>
          <p:spPr bwMode="auto">
            <a:xfrm flipH="1">
              <a:off x="4740275" y="2290763"/>
              <a:ext cx="2286000" cy="0"/>
            </a:xfrm>
            <a:prstGeom prst="line">
              <a:avLst/>
            </a:prstGeom>
            <a:noFill/>
            <a:ln w="28575">
              <a:solidFill>
                <a:srgbClr val="808080"/>
              </a:solidFill>
              <a:round/>
              <a:headEnd/>
              <a:tailEnd type="triangle" w="med" len="sm"/>
            </a:ln>
            <a:extLst>
              <a:ext uri="{909E8E84-426E-40DD-AFC4-6F175D3DCCD1}">
                <a14:hiddenFill xmlns:a14="http://schemas.microsoft.com/office/drawing/2010/main" xmlns="">
                  <a:noFill/>
                </a14:hiddenFill>
              </a:ext>
            </a:extLst>
          </p:spPr>
          <p:txBody>
            <a:bodyPr/>
            <a:lstStyle/>
            <a:p>
              <a:endParaRPr lang="en-US"/>
            </a:p>
          </p:txBody>
        </p:sp>
        <p:sp>
          <p:nvSpPr>
            <p:cNvPr id="280599" name="Line 33"/>
            <p:cNvSpPr>
              <a:spLocks noChangeShapeType="1"/>
            </p:cNvSpPr>
            <p:nvPr/>
          </p:nvSpPr>
          <p:spPr bwMode="auto">
            <a:xfrm flipH="1">
              <a:off x="6569075" y="2876550"/>
              <a:ext cx="457200" cy="0"/>
            </a:xfrm>
            <a:prstGeom prst="line">
              <a:avLst/>
            </a:prstGeom>
            <a:noFill/>
            <a:ln w="28575">
              <a:solidFill>
                <a:srgbClr val="808080"/>
              </a:solidFill>
              <a:round/>
              <a:headEnd/>
              <a:tailEnd type="triangle" w="med" len="sm"/>
            </a:ln>
            <a:extLst>
              <a:ext uri="{909E8E84-426E-40DD-AFC4-6F175D3DCCD1}">
                <a14:hiddenFill xmlns:a14="http://schemas.microsoft.com/office/drawing/2010/main" xmlns="">
                  <a:noFill/>
                </a14:hiddenFill>
              </a:ext>
            </a:extLst>
          </p:spPr>
          <p:txBody>
            <a:bodyPr/>
            <a:lstStyle/>
            <a:p>
              <a:endParaRPr lang="en-US"/>
            </a:p>
          </p:txBody>
        </p:sp>
        <p:sp>
          <p:nvSpPr>
            <p:cNvPr id="280600" name="Text Box 34"/>
            <p:cNvSpPr txBox="1">
              <a:spLocks noChangeArrowheads="1"/>
            </p:cNvSpPr>
            <p:nvPr/>
          </p:nvSpPr>
          <p:spPr bwMode="auto">
            <a:xfrm>
              <a:off x="7053263" y="2157413"/>
              <a:ext cx="13716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alibri" pitchFamily="34" charset="0"/>
                </a:rPr>
                <a:t>E1 - First 64-bits of EPC</a:t>
              </a:r>
            </a:p>
          </p:txBody>
        </p:sp>
        <p:sp>
          <p:nvSpPr>
            <p:cNvPr id="280601" name="Text Box 35"/>
            <p:cNvSpPr txBox="1">
              <a:spLocks noChangeArrowheads="1"/>
            </p:cNvSpPr>
            <p:nvPr/>
          </p:nvSpPr>
          <p:spPr bwMode="auto">
            <a:xfrm>
              <a:off x="7053263" y="2746375"/>
              <a:ext cx="135413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000">
                  <a:latin typeface="Calibri" pitchFamily="34" charset="0"/>
                </a:rPr>
                <a:t>E2 - Last 64-bits of EPC</a:t>
              </a:r>
            </a:p>
          </p:txBody>
        </p:sp>
      </p:grpSp>
      <p:sp>
        <p:nvSpPr>
          <p:cNvPr id="280588" name="AutoShape 37"/>
          <p:cNvSpPr>
            <a:spLocks/>
          </p:cNvSpPr>
          <p:nvPr/>
        </p:nvSpPr>
        <p:spPr bwMode="auto">
          <a:xfrm rot="-5400000">
            <a:off x="3659981" y="1027907"/>
            <a:ext cx="115887" cy="5454650"/>
          </a:xfrm>
          <a:prstGeom prst="leftBrace">
            <a:avLst>
              <a:gd name="adj1" fmla="val 47940"/>
              <a:gd name="adj2" fmla="val 50000"/>
            </a:avLst>
          </a:prstGeom>
          <a:noFill/>
          <a:ln w="2857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80589" name="AutoShape 39"/>
          <p:cNvSpPr>
            <a:spLocks/>
          </p:cNvSpPr>
          <p:nvPr/>
        </p:nvSpPr>
        <p:spPr bwMode="auto">
          <a:xfrm rot="-5400000">
            <a:off x="7425531" y="2832894"/>
            <a:ext cx="115888" cy="1828800"/>
          </a:xfrm>
          <a:prstGeom prst="leftBrace">
            <a:avLst>
              <a:gd name="adj1" fmla="val 16073"/>
              <a:gd name="adj2" fmla="val 50000"/>
            </a:avLst>
          </a:prstGeom>
          <a:noFill/>
          <a:ln w="2857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80590" name="Text Box 40"/>
          <p:cNvSpPr txBox="1">
            <a:spLocks noChangeArrowheads="1"/>
          </p:cNvSpPr>
          <p:nvPr/>
        </p:nvSpPr>
        <p:spPr bwMode="auto">
          <a:xfrm>
            <a:off x="2574925" y="3836988"/>
            <a:ext cx="228758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000">
                <a:latin typeface="Calibri" pitchFamily="34" charset="0"/>
              </a:rPr>
              <a:t>E3 – Verify and correct full 96-bits of EPC</a:t>
            </a:r>
          </a:p>
        </p:txBody>
      </p:sp>
      <p:sp>
        <p:nvSpPr>
          <p:cNvPr id="280591" name="Text Box 41"/>
          <p:cNvSpPr txBox="1">
            <a:spLocks noChangeArrowheads="1"/>
          </p:cNvSpPr>
          <p:nvPr/>
        </p:nvSpPr>
        <p:spPr bwMode="auto">
          <a:xfrm>
            <a:off x="6877050" y="3868738"/>
            <a:ext cx="11969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000">
                <a:latin typeface="Calibri" pitchFamily="34" charset="0"/>
              </a:rPr>
              <a:t>E3 – Permalock EPC</a:t>
            </a:r>
          </a:p>
        </p:txBody>
      </p:sp>
    </p:spTree>
    <p:extLst>
      <p:ext uri="{BB962C8B-B14F-4D97-AF65-F5344CB8AC3E}">
        <p14:creationId xmlns:p14="http://schemas.microsoft.com/office/powerpoint/2010/main" xmlns="" val="130272683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ea typeface="宋体" charset="-122"/>
              </a:rPr>
              <a:t>遵守的协议规范</a:t>
            </a:r>
            <a:endParaRPr lang="en-US" smtClean="0"/>
          </a:p>
        </p:txBody>
      </p:sp>
      <p:sp>
        <p:nvSpPr>
          <p:cNvPr id="22531" name="AutoShape 3"/>
          <p:cNvSpPr>
            <a:spLocks noGrp="1" noChangeAspect="1" noChangeArrowheads="1"/>
          </p:cNvSpPr>
          <p:nvPr>
            <p:ph type="body" idx="1"/>
          </p:nvPr>
        </p:nvSpPr>
        <p:spPr/>
        <p:txBody>
          <a:bodyPr/>
          <a:lstStyle/>
          <a:p>
            <a:pPr eaLnBrk="1" hangingPunct="1"/>
            <a:r>
              <a:rPr lang="en-US" altLang="zh-CN" dirty="0" err="1" smtClean="0">
                <a:ea typeface="宋体" charset="-122"/>
              </a:rPr>
              <a:t>EPCglobal</a:t>
            </a:r>
            <a:r>
              <a:rPr lang="zh-CN" altLang="en-US" dirty="0" smtClean="0">
                <a:ea typeface="宋体" charset="-122"/>
              </a:rPr>
              <a:t> </a:t>
            </a:r>
            <a:r>
              <a:rPr lang="en-US" altLang="zh-CN" dirty="0" smtClean="0">
                <a:ea typeface="宋体" charset="-122"/>
              </a:rPr>
              <a:t>C1G2(Class 1 Generation 2)</a:t>
            </a:r>
            <a:endParaRPr lang="en-US" altLang="zh-CN" b="0" dirty="0" smtClean="0">
              <a:ea typeface="宋体" charset="-122"/>
            </a:endParaRPr>
          </a:p>
          <a:p>
            <a:pPr lvl="1" eaLnBrk="1" hangingPunct="1"/>
            <a:r>
              <a:rPr lang="en-US" altLang="zh-CN" dirty="0" err="1" smtClean="0">
                <a:ea typeface="宋体" charset="-122"/>
              </a:rPr>
              <a:t>EPCglobal</a:t>
            </a:r>
            <a:r>
              <a:rPr lang="zh-CN" altLang="en-US" dirty="0" smtClean="0">
                <a:ea typeface="宋体" charset="-122"/>
              </a:rPr>
              <a:t>是国际物品编码协会</a:t>
            </a:r>
            <a:r>
              <a:rPr lang="en-US" altLang="zh-CN" dirty="0" smtClean="0">
                <a:ea typeface="宋体" charset="-122"/>
              </a:rPr>
              <a:t>(EAN)</a:t>
            </a:r>
            <a:r>
              <a:rPr lang="zh-CN" altLang="en-US" dirty="0" smtClean="0">
                <a:ea typeface="宋体" charset="-122"/>
              </a:rPr>
              <a:t>和美国统一代码委员会</a:t>
            </a:r>
            <a:r>
              <a:rPr lang="en-US" altLang="zh-CN" dirty="0">
                <a:ea typeface="宋体" charset="-122"/>
              </a:rPr>
              <a:t>(</a:t>
            </a:r>
            <a:r>
              <a:rPr lang="en-US" altLang="zh-CN" dirty="0" smtClean="0">
                <a:ea typeface="宋体" charset="-122"/>
              </a:rPr>
              <a:t>UCC </a:t>
            </a:r>
            <a:r>
              <a:rPr lang="en-US" altLang="zh-CN" dirty="0">
                <a:ea typeface="宋体" charset="-122"/>
              </a:rPr>
              <a:t>)</a:t>
            </a:r>
            <a:r>
              <a:rPr lang="zh-CN" altLang="en-US" dirty="0" smtClean="0">
                <a:ea typeface="宋体" charset="-122"/>
              </a:rPr>
              <a:t>的一个合资公司。它是一个受业界委托而成立的非盈利组织，负责</a:t>
            </a:r>
            <a:r>
              <a:rPr lang="en-US" altLang="zh-CN" dirty="0" smtClean="0">
                <a:ea typeface="宋体" charset="-122"/>
              </a:rPr>
              <a:t>EPC(Electronic Product Code)</a:t>
            </a:r>
            <a:r>
              <a:rPr lang="zh-CN" altLang="en-US" dirty="0" smtClean="0">
                <a:ea typeface="宋体" charset="-122"/>
              </a:rPr>
              <a:t>网络的全球化标准，以便更加快速、自动、准确地识别供应链中商品</a:t>
            </a:r>
            <a:endParaRPr lang="en-US" altLang="zh-CN" dirty="0" smtClean="0">
              <a:ea typeface="宋体" charset="-122"/>
            </a:endParaRPr>
          </a:p>
          <a:p>
            <a:pPr lvl="1" eaLnBrk="1" hangingPunct="1"/>
            <a:r>
              <a:rPr lang="en-US" dirty="0" smtClean="0"/>
              <a:t>Class 1: </a:t>
            </a:r>
            <a:r>
              <a:rPr lang="zh-CN" altLang="en-US" dirty="0" smtClean="0">
                <a:ea typeface="宋体" charset="-122"/>
              </a:rPr>
              <a:t>无源反射散射标签</a:t>
            </a:r>
            <a:endParaRPr lang="en-US" altLang="zh-CN" dirty="0" smtClean="0">
              <a:ea typeface="宋体" charset="-122"/>
            </a:endParaRPr>
          </a:p>
          <a:p>
            <a:pPr lvl="1" eaLnBrk="1" hangingPunct="1"/>
            <a:r>
              <a:rPr lang="en-US" dirty="0" smtClean="0"/>
              <a:t>Class 2: </a:t>
            </a:r>
            <a:r>
              <a:rPr lang="zh-CN" altLang="en-US" dirty="0" smtClean="0">
                <a:ea typeface="宋体" charset="-122"/>
              </a:rPr>
              <a:t>功能更强的</a:t>
            </a:r>
            <a:r>
              <a:rPr lang="en-US" altLang="zh-CN" dirty="0" smtClean="0">
                <a:ea typeface="宋体" charset="-122"/>
              </a:rPr>
              <a:t>Class1</a:t>
            </a:r>
          </a:p>
          <a:p>
            <a:pPr lvl="1" eaLnBrk="1" hangingPunct="1"/>
            <a:r>
              <a:rPr lang="en-US" altLang="zh-CN" dirty="0" smtClean="0">
                <a:ea typeface="宋体" charset="-122"/>
              </a:rPr>
              <a:t>Class</a:t>
            </a:r>
            <a:r>
              <a:rPr lang="zh-CN" altLang="en-US" dirty="0" smtClean="0">
                <a:ea typeface="宋体" charset="-122"/>
              </a:rPr>
              <a:t> </a:t>
            </a:r>
            <a:r>
              <a:rPr lang="en-US" altLang="zh-CN" dirty="0" smtClean="0">
                <a:ea typeface="宋体" charset="-122"/>
              </a:rPr>
              <a:t>3: </a:t>
            </a:r>
            <a:r>
              <a:rPr lang="zh-CN" altLang="en-US" dirty="0" smtClean="0">
                <a:ea typeface="宋体" charset="-122"/>
              </a:rPr>
              <a:t>半无源射频标签，集成传感电路</a:t>
            </a:r>
            <a:endParaRPr lang="en-US" altLang="zh-CN" dirty="0" smtClean="0">
              <a:ea typeface="宋体" charset="-122"/>
            </a:endParaRPr>
          </a:p>
          <a:p>
            <a:pPr lvl="1" eaLnBrk="1" hangingPunct="1"/>
            <a:r>
              <a:rPr lang="en-US" altLang="zh-CN" dirty="0" smtClean="0">
                <a:ea typeface="宋体" charset="-122"/>
              </a:rPr>
              <a:t>Class</a:t>
            </a:r>
            <a:r>
              <a:rPr lang="zh-CN" altLang="en-US" dirty="0" smtClean="0">
                <a:ea typeface="宋体" charset="-122"/>
              </a:rPr>
              <a:t> </a:t>
            </a:r>
            <a:r>
              <a:rPr lang="en-US" altLang="zh-CN" dirty="0" smtClean="0">
                <a:ea typeface="宋体" charset="-122"/>
              </a:rPr>
              <a:t>4: </a:t>
            </a:r>
            <a:r>
              <a:rPr lang="zh-CN" altLang="en-US" dirty="0" smtClean="0">
                <a:ea typeface="宋体" charset="-122"/>
              </a:rPr>
              <a:t>有源射频标签，有源通讯</a:t>
            </a:r>
            <a:endParaRPr lang="en-US" dirty="0" smtClean="0"/>
          </a:p>
        </p:txBody>
      </p:sp>
      <p:pic>
        <p:nvPicPr>
          <p:cNvPr id="22532"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00163" y="4492625"/>
            <a:ext cx="4427537" cy="115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Tree>
    <p:extLst>
      <p:ext uri="{BB962C8B-B14F-4D97-AF65-F5344CB8AC3E}">
        <p14:creationId xmlns:p14="http://schemas.microsoft.com/office/powerpoint/2010/main" xmlns="" val="4017150336"/>
      </p:ext>
    </p:extLst>
  </p:cSld>
  <p:clrMapOvr>
    <a:masterClrMapping/>
  </p:clrMapOvr>
  <p:transition spd="med">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1603" name="Text Box 3"/>
          <p:cNvSpPr txBox="1">
            <a:spLocks noChangeArrowheads="1"/>
          </p:cNvSpPr>
          <p:nvPr/>
        </p:nvSpPr>
        <p:spPr bwMode="auto">
          <a:xfrm>
            <a:off x="3186113" y="2886075"/>
            <a:ext cx="28321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r>
              <a:rPr lang="en-US" sz="3200">
                <a:solidFill>
                  <a:schemeClr val="accent2"/>
                </a:solidFill>
                <a:latin typeface="Tahoma" pitchFamily="34" charset="0"/>
                <a:ea typeface="PMingLiU" pitchFamily="18" charset="-120"/>
                <a:cs typeface="Tahoma" pitchFamily="34" charset="0"/>
              </a:rPr>
              <a:t>MSS </a:t>
            </a:r>
            <a:r>
              <a:rPr lang="zh-CN" altLang="en-US" sz="3200">
                <a:solidFill>
                  <a:schemeClr val="accent2"/>
                </a:solidFill>
                <a:latin typeface="宋体" charset="-122"/>
                <a:ea typeface="宋体" charset="-122"/>
                <a:cs typeface="Tahoma" pitchFamily="34" charset="0"/>
              </a:rPr>
              <a:t>编程要点</a:t>
            </a:r>
            <a:endParaRPr lang="en-US" sz="3200">
              <a:solidFill>
                <a:schemeClr val="bg1"/>
              </a:solidFill>
              <a:latin typeface="宋体" charset="-122"/>
              <a:ea typeface="宋体" charset="-122"/>
              <a:cs typeface="Tahoma" pitchFamily="34" charset="0"/>
            </a:endParaRPr>
          </a:p>
        </p:txBody>
      </p:sp>
    </p:spTree>
    <p:extLst>
      <p:ext uri="{BB962C8B-B14F-4D97-AF65-F5344CB8AC3E}">
        <p14:creationId xmlns:p14="http://schemas.microsoft.com/office/powerpoint/2010/main" xmlns="" val="2693473269"/>
      </p:ext>
    </p:extLst>
  </p:cSld>
  <p:clrMapOvr>
    <a:masterClrMapping/>
  </p:clrMapOvr>
  <p:transition>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p:cNvSpPr>
            <a:spLocks noGrp="1"/>
          </p:cNvSpPr>
          <p:nvPr>
            <p:ph type="title"/>
          </p:nvPr>
        </p:nvSpPr>
        <p:spPr/>
        <p:txBody>
          <a:bodyPr/>
          <a:lstStyle/>
          <a:p>
            <a:r>
              <a:rPr lang="en-US" smtClean="0"/>
              <a:t>MSS Access Spec</a:t>
            </a:r>
          </a:p>
        </p:txBody>
      </p:sp>
      <p:sp>
        <p:nvSpPr>
          <p:cNvPr id="282627" name="Content Placeholder 2"/>
          <p:cNvSpPr>
            <a:spLocks noGrp="1"/>
          </p:cNvSpPr>
          <p:nvPr>
            <p:ph idx="1"/>
          </p:nvPr>
        </p:nvSpPr>
        <p:spPr/>
        <p:txBody>
          <a:bodyPr/>
          <a:lstStyle/>
          <a:p>
            <a:r>
              <a:rPr lang="en-US" smtClean="0"/>
              <a:t>Impinj LLRP Extension</a:t>
            </a:r>
          </a:p>
          <a:p>
            <a:r>
              <a:rPr lang="zh-CN" altLang="en-US" smtClean="0">
                <a:ea typeface="宋体" charset="-122"/>
              </a:rPr>
              <a:t>利用标签</a:t>
            </a:r>
            <a:r>
              <a:rPr lang="en-US" altLang="zh-CN" smtClean="0">
                <a:ea typeface="宋体" charset="-122"/>
              </a:rPr>
              <a:t>TID</a:t>
            </a:r>
            <a:r>
              <a:rPr lang="zh-CN" altLang="en-US" smtClean="0">
                <a:ea typeface="宋体" charset="-122"/>
              </a:rPr>
              <a:t>锁定</a:t>
            </a:r>
            <a:endParaRPr lang="en-US" smtClean="0"/>
          </a:p>
          <a:p>
            <a:r>
              <a:rPr lang="zh-CN" altLang="en-US" smtClean="0">
                <a:ea typeface="宋体" charset="-122"/>
              </a:rPr>
              <a:t>增加</a:t>
            </a:r>
            <a:r>
              <a:rPr lang="en-US" smtClean="0"/>
              <a:t>access spec</a:t>
            </a:r>
          </a:p>
          <a:p>
            <a:r>
              <a:rPr lang="zh-CN" altLang="en-US" smtClean="0">
                <a:ea typeface="宋体" charset="-122"/>
              </a:rPr>
              <a:t>增加以下参数</a:t>
            </a:r>
            <a:endParaRPr lang="en-US" smtClean="0">
              <a:latin typeface="Courier New" pitchFamily="49" charset="0"/>
              <a:cs typeface="Courier New" pitchFamily="49" charset="0"/>
            </a:endParaRPr>
          </a:p>
          <a:p>
            <a:pPr lvl="1"/>
            <a:endParaRPr lang="en-US" smtClean="0"/>
          </a:p>
        </p:txBody>
      </p:sp>
      <p:graphicFrame>
        <p:nvGraphicFramePr>
          <p:cNvPr id="4" name="Table 3"/>
          <p:cNvGraphicFramePr>
            <a:graphicFrameLocks noGrp="1"/>
          </p:cNvGraphicFramePr>
          <p:nvPr/>
        </p:nvGraphicFramePr>
        <p:xfrm>
          <a:off x="1519238" y="3681413"/>
          <a:ext cx="6105525" cy="1484312"/>
        </p:xfrm>
        <a:graphic>
          <a:graphicData uri="http://schemas.openxmlformats.org/drawingml/2006/table">
            <a:tbl>
              <a:tblPr firstRow="1" bandRow="1">
                <a:tableStyleId>{5C22544A-7EE6-4342-B048-85BDC9FD1C3A}</a:tableStyleId>
              </a:tblPr>
              <a:tblGrid>
                <a:gridCol w="4223949"/>
                <a:gridCol w="1881576"/>
              </a:tblGrid>
              <a:tr h="371078">
                <a:tc>
                  <a:txBody>
                    <a:bodyPr/>
                    <a:lstStyle/>
                    <a:p>
                      <a:r>
                        <a:rPr lang="en-US" sz="1800" dirty="0" smtClean="0"/>
                        <a:t>Parameter</a:t>
                      </a:r>
                      <a:endParaRPr lang="en-US" sz="1800" dirty="0"/>
                    </a:p>
                  </a:txBody>
                  <a:tcPr marL="91427" marR="91427" marT="45749" marB="45749"/>
                </a:tc>
                <a:tc>
                  <a:txBody>
                    <a:bodyPr/>
                    <a:lstStyle/>
                    <a:p>
                      <a:r>
                        <a:rPr lang="en-US" sz="1800" dirty="0" smtClean="0"/>
                        <a:t>Data Type</a:t>
                      </a:r>
                      <a:endParaRPr lang="en-US" sz="1800" dirty="0"/>
                    </a:p>
                  </a:txBody>
                  <a:tcPr marL="91427" marR="91427" marT="45749" marB="45749"/>
                </a:tc>
              </a:tr>
              <a:tr h="371078">
                <a:tc>
                  <a:txBody>
                    <a:bodyPr/>
                    <a:lstStyle/>
                    <a:p>
                      <a:r>
                        <a:rPr lang="en-US" sz="1800" dirty="0" err="1" smtClean="0">
                          <a:latin typeface="Courier New" pitchFamily="49" charset="0"/>
                          <a:cs typeface="Courier New" pitchFamily="49" charset="0"/>
                        </a:rPr>
                        <a:t>EncodeEPCData</a:t>
                      </a:r>
                      <a:endParaRPr lang="en-US" sz="1800" dirty="0">
                        <a:latin typeface="Courier New" pitchFamily="49" charset="0"/>
                        <a:cs typeface="Courier New" pitchFamily="49" charset="0"/>
                      </a:endParaRPr>
                    </a:p>
                  </a:txBody>
                  <a:tcPr marL="91427" marR="91427" marT="45749" marB="45749"/>
                </a:tc>
                <a:tc>
                  <a:txBody>
                    <a:bodyPr/>
                    <a:lstStyle/>
                    <a:p>
                      <a:r>
                        <a:rPr lang="en-US" sz="1800" dirty="0" err="1" smtClean="0">
                          <a:latin typeface="Courier New" pitchFamily="49" charset="0"/>
                          <a:cs typeface="Courier New" pitchFamily="49" charset="0"/>
                        </a:rPr>
                        <a:t>LLRPBitArray</a:t>
                      </a:r>
                      <a:endParaRPr lang="en-US" sz="1800" dirty="0">
                        <a:latin typeface="Courier New" pitchFamily="49" charset="0"/>
                        <a:cs typeface="Courier New" pitchFamily="49" charset="0"/>
                      </a:endParaRPr>
                    </a:p>
                  </a:txBody>
                  <a:tcPr marL="91427" marR="91427" marT="45749" marB="45749"/>
                </a:tc>
              </a:tr>
              <a:tr h="371078">
                <a:tc>
                  <a:txBody>
                    <a:bodyPr/>
                    <a:lstStyle/>
                    <a:p>
                      <a:r>
                        <a:rPr lang="en-US" sz="1800" dirty="0" err="1" smtClean="0">
                          <a:latin typeface="Courier New" pitchFamily="49" charset="0"/>
                          <a:cs typeface="Courier New" pitchFamily="49" charset="0"/>
                        </a:rPr>
                        <a:t>EncodeEPCMask</a:t>
                      </a:r>
                      <a:endParaRPr lang="en-US" sz="1800" dirty="0">
                        <a:latin typeface="Courier New" pitchFamily="49" charset="0"/>
                        <a:cs typeface="Courier New" pitchFamily="49" charset="0"/>
                      </a:endParaRPr>
                    </a:p>
                  </a:txBody>
                  <a:tcPr marL="91427" marR="91427" marT="45749" marB="45749"/>
                </a:tc>
                <a:tc>
                  <a:txBody>
                    <a:bodyPr/>
                    <a:lstStyle/>
                    <a:p>
                      <a:r>
                        <a:rPr lang="en-US" sz="1800" dirty="0" err="1" smtClean="0">
                          <a:latin typeface="Courier New" pitchFamily="49" charset="0"/>
                          <a:cs typeface="Courier New" pitchFamily="49" charset="0"/>
                        </a:rPr>
                        <a:t>LLRPBitArray</a:t>
                      </a:r>
                      <a:endParaRPr lang="en-US" sz="1800" dirty="0">
                        <a:latin typeface="Courier New" pitchFamily="49" charset="0"/>
                        <a:cs typeface="Courier New" pitchFamily="49" charset="0"/>
                      </a:endParaRPr>
                    </a:p>
                  </a:txBody>
                  <a:tcPr marL="91427" marR="91427" marT="45749" marB="45749"/>
                </a:tc>
              </a:tr>
              <a:tr h="371078">
                <a:tc>
                  <a:txBody>
                    <a:bodyPr/>
                    <a:lstStyle/>
                    <a:p>
                      <a:r>
                        <a:rPr lang="en-US" sz="1800" dirty="0" err="1" smtClean="0">
                          <a:latin typeface="Courier New" pitchFamily="49" charset="0"/>
                          <a:cs typeface="Courier New" pitchFamily="49" charset="0"/>
                        </a:rPr>
                        <a:t>EncodeOperationResponsibility</a:t>
                      </a:r>
                      <a:endParaRPr lang="en-US" sz="1800" dirty="0">
                        <a:latin typeface="Courier New" pitchFamily="49" charset="0"/>
                        <a:cs typeface="Courier New" pitchFamily="49" charset="0"/>
                      </a:endParaRPr>
                    </a:p>
                  </a:txBody>
                  <a:tcPr marL="91427" marR="91427" marT="45749" marB="45749"/>
                </a:tc>
                <a:tc>
                  <a:txBody>
                    <a:bodyPr/>
                    <a:lstStyle/>
                    <a:p>
                      <a:r>
                        <a:rPr lang="en-US" sz="1800" dirty="0" err="1" smtClean="0">
                          <a:latin typeface="Courier New" pitchFamily="49" charset="0"/>
                          <a:cs typeface="Courier New" pitchFamily="49" charset="0"/>
                        </a:rPr>
                        <a:t>LLRPBitArray</a:t>
                      </a:r>
                      <a:endParaRPr lang="en-US" sz="1800" dirty="0">
                        <a:latin typeface="Courier New" pitchFamily="49" charset="0"/>
                        <a:cs typeface="Courier New" pitchFamily="49" charset="0"/>
                      </a:endParaRPr>
                    </a:p>
                  </a:txBody>
                  <a:tcPr marL="91427" marR="91427" marT="45749" marB="45749"/>
                </a:tc>
              </a:tr>
            </a:tbl>
          </a:graphicData>
        </a:graphic>
      </p:graphicFrame>
    </p:spTree>
    <p:extLst>
      <p:ext uri="{BB962C8B-B14F-4D97-AF65-F5344CB8AC3E}">
        <p14:creationId xmlns:p14="http://schemas.microsoft.com/office/powerpoint/2010/main" xmlns="" val="913683144"/>
      </p:ext>
    </p:extLst>
  </p:cSld>
  <p:clrMapOvr>
    <a:masterClrMapping/>
  </p:clrMapOvr>
  <p:transition spd="med">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3"/>
          <p:cNvSpPr>
            <a:spLocks noGrp="1"/>
          </p:cNvSpPr>
          <p:nvPr>
            <p:ph type="title"/>
          </p:nvPr>
        </p:nvSpPr>
        <p:spPr/>
        <p:txBody>
          <a:bodyPr/>
          <a:lstStyle/>
          <a:p>
            <a:r>
              <a:rPr lang="en-US" smtClean="0"/>
              <a:t>EPC Data and Mask</a:t>
            </a:r>
          </a:p>
        </p:txBody>
      </p:sp>
      <p:sp>
        <p:nvSpPr>
          <p:cNvPr id="283651" name="Content Placeholder 4"/>
          <p:cNvSpPr>
            <a:spLocks noGrp="1"/>
          </p:cNvSpPr>
          <p:nvPr>
            <p:ph idx="1"/>
          </p:nvPr>
        </p:nvSpPr>
        <p:spPr/>
        <p:txBody>
          <a:bodyPr/>
          <a:lstStyle/>
          <a:p>
            <a:r>
              <a:rPr lang="en-US" smtClean="0"/>
              <a:t>MSS access spec </a:t>
            </a:r>
            <a:r>
              <a:rPr lang="zh-CN" altLang="en-US" smtClean="0">
                <a:ea typeface="宋体" charset="-122"/>
              </a:rPr>
              <a:t>需要知道</a:t>
            </a:r>
            <a:r>
              <a:rPr lang="en-US" altLang="zh-CN" smtClean="0">
                <a:ea typeface="宋体" charset="-122"/>
              </a:rPr>
              <a:t>96Bit</a:t>
            </a:r>
            <a:r>
              <a:rPr lang="zh-CN" altLang="en-US" smtClean="0">
                <a:ea typeface="宋体" charset="-122"/>
              </a:rPr>
              <a:t> </a:t>
            </a:r>
            <a:r>
              <a:rPr lang="en-US" altLang="zh-CN" smtClean="0">
                <a:ea typeface="宋体" charset="-122"/>
              </a:rPr>
              <a:t>EPC</a:t>
            </a:r>
            <a:r>
              <a:rPr lang="zh-CN" altLang="en-US" smtClean="0">
                <a:ea typeface="宋体" charset="-122"/>
              </a:rPr>
              <a:t>的组成格式</a:t>
            </a:r>
            <a:endParaRPr lang="en-US" altLang="zh-CN" smtClean="0">
              <a:ea typeface="宋体" charset="-122"/>
            </a:endParaRPr>
          </a:p>
          <a:p>
            <a:r>
              <a:rPr lang="en-US" smtClean="0"/>
              <a:t>EPC Data &amp; Mask </a:t>
            </a:r>
            <a:r>
              <a:rPr lang="zh-CN" altLang="en-US" smtClean="0">
                <a:ea typeface="宋体" charset="-122"/>
              </a:rPr>
              <a:t>定义</a:t>
            </a:r>
            <a:r>
              <a:rPr lang="en-US" smtClean="0"/>
              <a:t>GTIN </a:t>
            </a:r>
            <a:r>
              <a:rPr lang="zh-CN" altLang="en-US" smtClean="0">
                <a:ea typeface="宋体" charset="-122"/>
              </a:rPr>
              <a:t>和</a:t>
            </a:r>
            <a:r>
              <a:rPr lang="en-US" smtClean="0"/>
              <a:t>serial number bit fields of SGTIN</a:t>
            </a:r>
          </a:p>
          <a:p>
            <a:r>
              <a:rPr lang="zh-CN" altLang="en-US" smtClean="0">
                <a:ea typeface="宋体" charset="-122"/>
              </a:rPr>
              <a:t>需要配置</a:t>
            </a:r>
            <a:r>
              <a:rPr lang="en-US" smtClean="0"/>
              <a:t>SGTIN serial number</a:t>
            </a:r>
            <a:r>
              <a:rPr lang="zh-CN" altLang="en-US" smtClean="0">
                <a:ea typeface="宋体" charset="-122"/>
              </a:rPr>
              <a:t>长度</a:t>
            </a:r>
            <a:endParaRPr lang="en-US" smtClean="0"/>
          </a:p>
        </p:txBody>
      </p:sp>
      <p:graphicFrame>
        <p:nvGraphicFramePr>
          <p:cNvPr id="7" name="Table 6"/>
          <p:cNvGraphicFramePr>
            <a:graphicFrameLocks noGrp="1"/>
          </p:cNvGraphicFramePr>
          <p:nvPr/>
        </p:nvGraphicFramePr>
        <p:xfrm>
          <a:off x="1524000" y="3967163"/>
          <a:ext cx="6096000" cy="1112838"/>
        </p:xfrm>
        <a:graphic>
          <a:graphicData uri="http://schemas.openxmlformats.org/drawingml/2006/table">
            <a:tbl>
              <a:tblPr firstRow="1" bandRow="1">
                <a:tableStyleId>{5C22544A-7EE6-4342-B048-85BDC9FD1C3A}</a:tableStyleId>
              </a:tblPr>
              <a:tblGrid>
                <a:gridCol w="2203090"/>
                <a:gridCol w="3892910"/>
              </a:tblGrid>
              <a:tr h="370946">
                <a:tc>
                  <a:txBody>
                    <a:bodyPr/>
                    <a:lstStyle/>
                    <a:p>
                      <a:pPr marL="0" lvl="1" indent="0" algn="ctr"/>
                      <a:r>
                        <a:rPr lang="en-US" sz="1800" dirty="0" smtClean="0"/>
                        <a:t>SGTIN Scheme</a:t>
                      </a:r>
                      <a:endParaRPr lang="en-US" sz="1800" dirty="0"/>
                    </a:p>
                  </a:txBody>
                  <a:tcPr marT="45733" marB="45733"/>
                </a:tc>
                <a:tc>
                  <a:txBody>
                    <a:bodyPr/>
                    <a:lstStyle/>
                    <a:p>
                      <a:pPr algn="ctr"/>
                      <a:r>
                        <a:rPr lang="en-US" sz="1800" dirty="0" smtClean="0"/>
                        <a:t>Serial Number Field Size, in bits</a:t>
                      </a:r>
                      <a:endParaRPr lang="en-US" sz="1800" dirty="0"/>
                    </a:p>
                  </a:txBody>
                  <a:tcPr marT="45733" marB="45733"/>
                </a:tc>
              </a:tr>
              <a:tr h="370946">
                <a:tc>
                  <a:txBody>
                    <a:bodyPr/>
                    <a:lstStyle/>
                    <a:p>
                      <a:pPr algn="ctr"/>
                      <a:r>
                        <a:rPr lang="en-US" sz="1800" dirty="0" smtClean="0"/>
                        <a:t>SGTIN-96</a:t>
                      </a:r>
                      <a:endParaRPr lang="en-US" sz="1800" dirty="0"/>
                    </a:p>
                  </a:txBody>
                  <a:tcPr marT="45733" marB="45733"/>
                </a:tc>
                <a:tc>
                  <a:txBody>
                    <a:bodyPr/>
                    <a:lstStyle/>
                    <a:p>
                      <a:pPr algn="ctr"/>
                      <a:r>
                        <a:rPr lang="en-US" sz="1800" dirty="0" smtClean="0"/>
                        <a:t>38</a:t>
                      </a:r>
                      <a:endParaRPr lang="en-US" sz="1800" dirty="0"/>
                    </a:p>
                  </a:txBody>
                  <a:tcPr marT="45733" marB="45733"/>
                </a:tc>
              </a:tr>
              <a:tr h="370946">
                <a:tc>
                  <a:txBody>
                    <a:bodyPr/>
                    <a:lstStyle/>
                    <a:p>
                      <a:pPr algn="ctr"/>
                      <a:r>
                        <a:rPr lang="en-US" sz="1800" dirty="0" smtClean="0"/>
                        <a:t>GID-96</a:t>
                      </a:r>
                      <a:endParaRPr lang="en-US" sz="1800" dirty="0"/>
                    </a:p>
                  </a:txBody>
                  <a:tcPr marT="45733" marB="45733"/>
                </a:tc>
                <a:tc>
                  <a:txBody>
                    <a:bodyPr/>
                    <a:lstStyle/>
                    <a:p>
                      <a:pPr algn="ctr"/>
                      <a:r>
                        <a:rPr lang="en-US" sz="1800" dirty="0" smtClean="0"/>
                        <a:t>36</a:t>
                      </a:r>
                      <a:endParaRPr lang="en-US" sz="1800" dirty="0"/>
                    </a:p>
                  </a:txBody>
                  <a:tcPr marT="45733" marB="45733"/>
                </a:tc>
              </a:tr>
            </a:tbl>
          </a:graphicData>
        </a:graphic>
      </p:graphicFrame>
    </p:spTree>
    <p:extLst>
      <p:ext uri="{BB962C8B-B14F-4D97-AF65-F5344CB8AC3E}">
        <p14:creationId xmlns:p14="http://schemas.microsoft.com/office/powerpoint/2010/main" xmlns="" val="1613948688"/>
      </p:ext>
    </p:extLst>
  </p:cSld>
  <p:clrMapOvr>
    <a:masterClrMapping/>
  </p:clrMapOvr>
  <p:transition spd="med">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3"/>
          <p:cNvSpPr>
            <a:spLocks noGrp="1"/>
          </p:cNvSpPr>
          <p:nvPr>
            <p:ph type="title"/>
          </p:nvPr>
        </p:nvSpPr>
        <p:spPr/>
        <p:txBody>
          <a:bodyPr/>
          <a:lstStyle/>
          <a:p>
            <a:r>
              <a:rPr lang="en-US" smtClean="0"/>
              <a:t>EPC Data and Mask</a:t>
            </a:r>
          </a:p>
        </p:txBody>
      </p:sp>
      <p:sp>
        <p:nvSpPr>
          <p:cNvPr id="284675" name="Content Placeholder 4"/>
          <p:cNvSpPr>
            <a:spLocks noGrp="1"/>
          </p:cNvSpPr>
          <p:nvPr>
            <p:ph idx="1"/>
          </p:nvPr>
        </p:nvSpPr>
        <p:spPr/>
        <p:txBody>
          <a:bodyPr/>
          <a:lstStyle/>
          <a:p>
            <a:r>
              <a:rPr lang="en-US" smtClean="0"/>
              <a:t>EPC Data (</a:t>
            </a:r>
            <a:r>
              <a:rPr lang="en-US" b="0" smtClean="0"/>
              <a:t>96-bit</a:t>
            </a:r>
            <a:r>
              <a:rPr lang="en-US" smtClean="0"/>
              <a:t> </a:t>
            </a:r>
            <a:r>
              <a:rPr lang="en-US" b="0" smtClean="0">
                <a:latin typeface="Courier New" pitchFamily="49" charset="0"/>
                <a:cs typeface="Courier New" pitchFamily="49" charset="0"/>
              </a:rPr>
              <a:t>LLRPBitArray</a:t>
            </a:r>
            <a:r>
              <a:rPr lang="en-US" smtClean="0">
                <a:latin typeface="Courier New" pitchFamily="49" charset="0"/>
                <a:cs typeface="Courier New" pitchFamily="49" charset="0"/>
              </a:rPr>
              <a:t>)</a:t>
            </a:r>
          </a:p>
          <a:p>
            <a:pPr lvl="1"/>
            <a:r>
              <a:rPr lang="zh-CN" altLang="en-US" smtClean="0">
                <a:ea typeface="宋体" charset="-122"/>
              </a:rPr>
              <a:t>包含左对齐</a:t>
            </a:r>
            <a:r>
              <a:rPr lang="en-US" smtClean="0"/>
              <a:t> GTIN data</a:t>
            </a:r>
          </a:p>
          <a:p>
            <a:pPr lvl="1"/>
            <a:r>
              <a:rPr lang="en-US" smtClean="0"/>
              <a:t>GTIN of </a:t>
            </a:r>
            <a:r>
              <a:rPr lang="en-US" smtClean="0">
                <a:latin typeface="Courier New" pitchFamily="49" charset="0"/>
                <a:cs typeface="Courier New" pitchFamily="49" charset="0"/>
              </a:rPr>
              <a:t>012345678905</a:t>
            </a:r>
            <a:r>
              <a:rPr lang="zh-CN" altLang="en-US" smtClean="0">
                <a:ea typeface="宋体" charset="-122"/>
              </a:rPr>
              <a:t>变为</a:t>
            </a:r>
            <a:r>
              <a:rPr lang="en-US" smtClean="0"/>
              <a:t>:</a:t>
            </a:r>
            <a:br>
              <a:rPr lang="en-US" smtClean="0"/>
            </a:br>
            <a:r>
              <a:rPr lang="en-US" smtClean="0"/>
              <a:t>		</a:t>
            </a:r>
            <a:r>
              <a:rPr lang="en-US" smtClean="0">
                <a:latin typeface="Courier New" pitchFamily="49" charset="0"/>
                <a:cs typeface="Courier New" pitchFamily="49" charset="0"/>
              </a:rPr>
              <a:t>012345678905000000000000</a:t>
            </a:r>
            <a:endParaRPr lang="en-US" smtClean="0"/>
          </a:p>
          <a:p>
            <a:endParaRPr lang="en-US" smtClean="0"/>
          </a:p>
          <a:p>
            <a:r>
              <a:rPr lang="en-US" smtClean="0"/>
              <a:t>EPC Mask (</a:t>
            </a:r>
            <a:r>
              <a:rPr lang="en-US" b="0" smtClean="0"/>
              <a:t>96-bit</a:t>
            </a:r>
            <a:r>
              <a:rPr lang="en-US" smtClean="0"/>
              <a:t> </a:t>
            </a:r>
            <a:r>
              <a:rPr lang="en-US" b="0" smtClean="0">
                <a:latin typeface="Courier New" pitchFamily="49" charset="0"/>
                <a:cs typeface="Courier New" pitchFamily="49" charset="0"/>
              </a:rPr>
              <a:t>LLRPBitArray</a:t>
            </a:r>
            <a:r>
              <a:rPr lang="en-US" smtClean="0">
                <a:latin typeface="Courier New" pitchFamily="49" charset="0"/>
                <a:cs typeface="Courier New" pitchFamily="49" charset="0"/>
              </a:rPr>
              <a:t>)</a:t>
            </a:r>
          </a:p>
          <a:p>
            <a:pPr lvl="1"/>
            <a:r>
              <a:rPr lang="en-US" smtClean="0"/>
              <a:t>Bit-mask </a:t>
            </a:r>
            <a:r>
              <a:rPr lang="zh-CN" altLang="en-US" smtClean="0">
                <a:ea typeface="宋体" charset="-122"/>
              </a:rPr>
              <a:t>定义</a:t>
            </a:r>
            <a:r>
              <a:rPr lang="en-US" smtClean="0"/>
              <a:t>SGTIN </a:t>
            </a:r>
            <a:r>
              <a:rPr lang="zh-CN" altLang="en-US" smtClean="0">
                <a:ea typeface="宋体" charset="-122"/>
              </a:rPr>
              <a:t>中</a:t>
            </a:r>
            <a:r>
              <a:rPr lang="en-US" smtClean="0"/>
              <a:t>serial number</a:t>
            </a:r>
            <a:r>
              <a:rPr lang="zh-CN" altLang="en-US" smtClean="0">
                <a:ea typeface="宋体" charset="-122"/>
              </a:rPr>
              <a:t>的部分</a:t>
            </a:r>
            <a:endParaRPr lang="en-US" smtClean="0"/>
          </a:p>
        </p:txBody>
      </p:sp>
      <p:graphicFrame>
        <p:nvGraphicFramePr>
          <p:cNvPr id="6" name="Table 5"/>
          <p:cNvGraphicFramePr>
            <a:graphicFrameLocks noGrp="1"/>
          </p:cNvGraphicFramePr>
          <p:nvPr/>
        </p:nvGraphicFramePr>
        <p:xfrm>
          <a:off x="1057275" y="4198938"/>
          <a:ext cx="7029450" cy="1651000"/>
        </p:xfrm>
        <a:graphic>
          <a:graphicData uri="http://schemas.openxmlformats.org/drawingml/2006/table">
            <a:tbl>
              <a:tblPr firstRow="1" bandRow="1">
                <a:tableStyleId>{5C22544A-7EE6-4342-B048-85BDC9FD1C3A}</a:tableStyleId>
              </a:tblPr>
              <a:tblGrid>
                <a:gridCol w="2343152"/>
                <a:gridCol w="4686298"/>
              </a:tblGrid>
              <a:tr h="370840">
                <a:tc>
                  <a:txBody>
                    <a:bodyPr/>
                    <a:lstStyle/>
                    <a:p>
                      <a:pPr algn="ctr"/>
                      <a:r>
                        <a:rPr lang="en-US" dirty="0" smtClean="0"/>
                        <a:t>Bit Mask Value</a:t>
                      </a:r>
                      <a:endParaRPr lang="en-US" dirty="0"/>
                    </a:p>
                  </a:txBody>
                  <a:tcPr marL="91457" marR="91457"/>
                </a:tc>
                <a:tc>
                  <a:txBody>
                    <a:bodyPr/>
                    <a:lstStyle/>
                    <a:p>
                      <a:r>
                        <a:rPr lang="en-US" dirty="0" smtClean="0"/>
                        <a:t>Meaning</a:t>
                      </a:r>
                      <a:endParaRPr lang="en-US" dirty="0"/>
                    </a:p>
                  </a:txBody>
                  <a:tcPr marL="91457" marR="91457"/>
                </a:tc>
              </a:tr>
              <a:tr h="370840">
                <a:tc>
                  <a:txBody>
                    <a:bodyPr/>
                    <a:lstStyle/>
                    <a:p>
                      <a:pPr algn="ctr"/>
                      <a:r>
                        <a:rPr lang="en-US" dirty="0" smtClean="0">
                          <a:latin typeface="Courier New" pitchFamily="49" charset="0"/>
                          <a:cs typeface="Courier New" pitchFamily="49" charset="0"/>
                        </a:rPr>
                        <a:t>1</a:t>
                      </a:r>
                      <a:endParaRPr lang="en-US" dirty="0">
                        <a:latin typeface="Courier New" pitchFamily="49" charset="0"/>
                        <a:cs typeface="Courier New" pitchFamily="49" charset="0"/>
                      </a:endParaRPr>
                    </a:p>
                  </a:txBody>
                  <a:tcPr marL="91457" marR="91457"/>
                </a:tc>
                <a:tc>
                  <a:txBody>
                    <a:bodyPr/>
                    <a:lstStyle/>
                    <a:p>
                      <a:r>
                        <a:rPr lang="en-US" dirty="0" smtClean="0"/>
                        <a:t>NOT </a:t>
                      </a:r>
                      <a:r>
                        <a:rPr lang="en-US" baseline="0" dirty="0" smtClean="0"/>
                        <a:t>member of serial number field</a:t>
                      </a:r>
                    </a:p>
                    <a:p>
                      <a:r>
                        <a:rPr lang="en-US" i="1" baseline="0" dirty="0" smtClean="0"/>
                        <a:t>(bits of GTIN “shine through”)</a:t>
                      </a:r>
                      <a:endParaRPr lang="en-US" i="1" dirty="0"/>
                    </a:p>
                  </a:txBody>
                  <a:tcPr marL="91457" marR="91457"/>
                </a:tc>
              </a:tr>
              <a:tr h="370840">
                <a:tc>
                  <a:txBody>
                    <a:bodyPr/>
                    <a:lstStyle/>
                    <a:p>
                      <a:pPr algn="ctr"/>
                      <a:r>
                        <a:rPr lang="en-US" dirty="0" smtClean="0">
                          <a:latin typeface="Courier New" pitchFamily="49" charset="0"/>
                          <a:cs typeface="Courier New" pitchFamily="49" charset="0"/>
                        </a:rPr>
                        <a:t>0</a:t>
                      </a:r>
                      <a:endParaRPr lang="en-US" dirty="0">
                        <a:latin typeface="Courier New" pitchFamily="49" charset="0"/>
                        <a:cs typeface="Courier New" pitchFamily="49" charset="0"/>
                      </a:endParaRPr>
                    </a:p>
                  </a:txBody>
                  <a:tcPr marL="91457" marR="91457"/>
                </a:tc>
                <a:tc>
                  <a:txBody>
                    <a:bodyPr/>
                    <a:lstStyle/>
                    <a:p>
                      <a:r>
                        <a:rPr lang="en-US" dirty="0" smtClean="0"/>
                        <a:t>Member of serial number field</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smtClean="0"/>
                        <a:t>(bits of GTIN do NOT “shine through”)</a:t>
                      </a:r>
                      <a:endParaRPr lang="en-US" i="1" dirty="0" smtClean="0"/>
                    </a:p>
                  </a:txBody>
                  <a:tcPr marL="91457" marR="91457"/>
                </a:tc>
              </a:tr>
            </a:tbl>
          </a:graphicData>
        </a:graphic>
      </p:graphicFrame>
    </p:spTree>
    <p:extLst>
      <p:ext uri="{BB962C8B-B14F-4D97-AF65-F5344CB8AC3E}">
        <p14:creationId xmlns:p14="http://schemas.microsoft.com/office/powerpoint/2010/main" xmlns="" val="2374342502"/>
      </p:ext>
    </p:extLst>
  </p:cSld>
  <p:clrMapOvr>
    <a:masterClrMapping/>
  </p:clrMapOvr>
  <p:transition spd="med">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Content Placeholder 5"/>
          <p:cNvSpPr>
            <a:spLocks noGrp="1"/>
          </p:cNvSpPr>
          <p:nvPr>
            <p:ph idx="1"/>
          </p:nvPr>
        </p:nvSpPr>
        <p:spPr/>
        <p:txBody>
          <a:bodyPr/>
          <a:lstStyle/>
          <a:p>
            <a:r>
              <a:rPr lang="zh-CN" altLang="en-US" smtClean="0">
                <a:ea typeface="宋体" charset="-122"/>
              </a:rPr>
              <a:t>对于以下值</a:t>
            </a:r>
            <a:r>
              <a:rPr lang="en-US" smtClean="0"/>
              <a:t>:</a:t>
            </a:r>
          </a:p>
          <a:p>
            <a:endParaRPr lang="en-US" smtClean="0"/>
          </a:p>
          <a:p>
            <a:endParaRPr lang="en-US" smtClean="0"/>
          </a:p>
          <a:p>
            <a:endParaRPr lang="en-US" smtClean="0"/>
          </a:p>
          <a:p>
            <a:r>
              <a:rPr lang="en-US" smtClean="0"/>
              <a:t>Serial number field </a:t>
            </a:r>
            <a:r>
              <a:rPr lang="zh-CN" altLang="en-US" smtClean="0">
                <a:ea typeface="宋体" charset="-122"/>
              </a:rPr>
              <a:t>为</a:t>
            </a:r>
            <a:r>
              <a:rPr lang="en-US" smtClean="0"/>
              <a:t>SGTIN</a:t>
            </a:r>
            <a:r>
              <a:rPr lang="zh-CN" altLang="en-US" smtClean="0">
                <a:ea typeface="宋体" charset="-122"/>
              </a:rPr>
              <a:t>的最右边</a:t>
            </a:r>
            <a:r>
              <a:rPr lang="en-US" altLang="zh-CN" smtClean="0">
                <a:ea typeface="宋体" charset="-122"/>
              </a:rPr>
              <a:t>38Bit</a:t>
            </a:r>
            <a:endParaRPr lang="en-US" smtClean="0"/>
          </a:p>
        </p:txBody>
      </p:sp>
      <p:sp>
        <p:nvSpPr>
          <p:cNvPr id="285699" name="Title 1"/>
          <p:cNvSpPr>
            <a:spLocks noGrp="1"/>
          </p:cNvSpPr>
          <p:nvPr>
            <p:ph type="title"/>
          </p:nvPr>
        </p:nvSpPr>
        <p:spPr/>
        <p:txBody>
          <a:bodyPr/>
          <a:lstStyle/>
          <a:p>
            <a:r>
              <a:rPr lang="en-US" smtClean="0"/>
              <a:t>EPC Data and Mask </a:t>
            </a:r>
            <a:r>
              <a:rPr lang="zh-CN" altLang="en-US" smtClean="0">
                <a:ea typeface="宋体" charset="-122"/>
              </a:rPr>
              <a:t>举列</a:t>
            </a:r>
            <a:endParaRPr lang="en-US" smtClean="0"/>
          </a:p>
        </p:txBody>
      </p:sp>
      <p:graphicFrame>
        <p:nvGraphicFramePr>
          <p:cNvPr id="4" name="Table 3"/>
          <p:cNvGraphicFramePr>
            <a:graphicFrameLocks noGrp="1"/>
          </p:cNvGraphicFramePr>
          <p:nvPr/>
        </p:nvGraphicFramePr>
        <p:xfrm>
          <a:off x="1895475" y="1700213"/>
          <a:ext cx="5353050" cy="742950"/>
        </p:xfrm>
        <a:graphic>
          <a:graphicData uri="http://schemas.openxmlformats.org/drawingml/2006/table">
            <a:tbl>
              <a:tblPr firstRow="1" bandRow="1">
                <a:tableStyleId>{22838BEF-8BB2-4498-84A7-C5851F593DF1}</a:tableStyleId>
              </a:tblPr>
              <a:tblGrid>
                <a:gridCol w="1428722"/>
                <a:gridCol w="3924328"/>
              </a:tblGrid>
              <a:tr h="371475">
                <a:tc>
                  <a:txBody>
                    <a:bodyPr/>
                    <a:lstStyle/>
                    <a:p>
                      <a:r>
                        <a:rPr lang="en-US" sz="1800" dirty="0" smtClean="0"/>
                        <a:t>EPC</a:t>
                      </a:r>
                      <a:r>
                        <a:rPr lang="en-US" sz="1800" baseline="0" dirty="0" smtClean="0"/>
                        <a:t> Data</a:t>
                      </a:r>
                      <a:endParaRPr lang="en-US" sz="1800" b="1" dirty="0"/>
                    </a:p>
                  </a:txBody>
                  <a:tcPr marL="91453" marR="91453" marT="45798" marB="45798"/>
                </a:tc>
                <a:tc>
                  <a:txBody>
                    <a:bodyPr/>
                    <a:lstStyle/>
                    <a:p>
                      <a:pPr algn="ctr"/>
                      <a:r>
                        <a:rPr lang="en-US" sz="1800" b="0" dirty="0" smtClean="0"/>
                        <a:t>3034031DFC31003F05AEC19B</a:t>
                      </a:r>
                      <a:endParaRPr lang="en-US" sz="1800" b="0" dirty="0">
                        <a:latin typeface="Consolas" pitchFamily="49" charset="0"/>
                        <a:cs typeface="Consolas" pitchFamily="49" charset="0"/>
                      </a:endParaRPr>
                    </a:p>
                  </a:txBody>
                  <a:tcPr marL="91453" marR="91453" marT="45798" marB="45798"/>
                </a:tc>
              </a:tr>
              <a:tr h="371475">
                <a:tc>
                  <a:txBody>
                    <a:bodyPr/>
                    <a:lstStyle/>
                    <a:p>
                      <a:r>
                        <a:rPr lang="en-US" sz="1800" b="1" dirty="0" smtClean="0"/>
                        <a:t>EPC Mask</a:t>
                      </a:r>
                      <a:endParaRPr lang="en-US" sz="1800" b="1" dirty="0"/>
                    </a:p>
                  </a:txBody>
                  <a:tcPr marL="91453" marR="91453" marT="45798" marB="45798"/>
                </a:tc>
                <a:tc>
                  <a:txBody>
                    <a:bodyPr/>
                    <a:lstStyle/>
                    <a:p>
                      <a:pPr algn="ctr"/>
                      <a:r>
                        <a:rPr lang="en-US" sz="1800" dirty="0" smtClean="0"/>
                        <a:t>FFFFFFFFFFFFFFC000000000</a:t>
                      </a:r>
                      <a:endParaRPr lang="en-US" sz="1800" dirty="0">
                        <a:latin typeface="Consolas" pitchFamily="49" charset="0"/>
                        <a:cs typeface="Consolas" pitchFamily="49" charset="0"/>
                      </a:endParaRPr>
                    </a:p>
                  </a:txBody>
                  <a:tcPr marL="91453" marR="91453" marT="45798" marB="45798"/>
                </a:tc>
              </a:tr>
            </a:tbl>
          </a:graphicData>
        </a:graphic>
      </p:graphicFrame>
      <p:sp>
        <p:nvSpPr>
          <p:cNvPr id="8" name="Left Brace 7"/>
          <p:cNvSpPr/>
          <p:nvPr/>
        </p:nvSpPr>
        <p:spPr>
          <a:xfrm rot="16200000">
            <a:off x="6134100" y="1866901"/>
            <a:ext cx="331787" cy="1306512"/>
          </a:xfrm>
          <a:prstGeom prst="leftBrace">
            <a:avLst/>
          </a:prstGeom>
          <a:ln w="254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TextBox 8"/>
          <p:cNvSpPr txBox="1"/>
          <p:nvPr/>
        </p:nvSpPr>
        <p:spPr>
          <a:xfrm>
            <a:off x="3511550" y="2686050"/>
            <a:ext cx="5576888" cy="276225"/>
          </a:xfrm>
          <a:prstGeom prst="rect">
            <a:avLst/>
          </a:prstGeom>
          <a:noFill/>
        </p:spPr>
        <p:txBody>
          <a:bodyPr wrap="none">
            <a:spAutoFit/>
          </a:bodyPr>
          <a:lstStyle/>
          <a:p>
            <a:pPr>
              <a:defRPr/>
            </a:pPr>
            <a:r>
              <a:rPr lang="en-US" sz="1200" dirty="0">
                <a:latin typeface="Courier New" pitchFamily="49" charset="0"/>
                <a:cs typeface="Courier New" pitchFamily="49" charset="0"/>
              </a:rPr>
              <a:t>1100 0000 0000 0000 0000 0000 0000 0000 0000 0000 </a:t>
            </a:r>
            <a:r>
              <a:rPr lang="en-US" sz="1200" dirty="0">
                <a:latin typeface="+mn-lt"/>
                <a:cs typeface="Courier New" pitchFamily="49" charset="0"/>
              </a:rPr>
              <a:t>(38 ‘0’ bits)</a:t>
            </a:r>
          </a:p>
        </p:txBody>
      </p:sp>
    </p:spTree>
    <p:extLst>
      <p:ext uri="{BB962C8B-B14F-4D97-AF65-F5344CB8AC3E}">
        <p14:creationId xmlns:p14="http://schemas.microsoft.com/office/powerpoint/2010/main" xmlns="" val="3203603556"/>
      </p:ext>
    </p:extLst>
  </p:cSld>
  <p:clrMapOvr>
    <a:masterClrMapping/>
  </p:clrMapOvr>
  <p:transition spd="med">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p:cNvSpPr>
            <a:spLocks noGrp="1"/>
          </p:cNvSpPr>
          <p:nvPr>
            <p:ph type="title"/>
          </p:nvPr>
        </p:nvSpPr>
        <p:spPr/>
        <p:txBody>
          <a:bodyPr/>
          <a:lstStyle/>
          <a:p>
            <a:r>
              <a:rPr lang="en-US" smtClean="0"/>
              <a:t>EncodeOperationResponsibility</a:t>
            </a:r>
          </a:p>
        </p:txBody>
      </p:sp>
      <p:sp>
        <p:nvSpPr>
          <p:cNvPr id="286723" name="Content Placeholder 2"/>
          <p:cNvSpPr>
            <a:spLocks noGrp="1"/>
          </p:cNvSpPr>
          <p:nvPr>
            <p:ph idx="1"/>
          </p:nvPr>
        </p:nvSpPr>
        <p:spPr/>
        <p:txBody>
          <a:bodyPr/>
          <a:lstStyle/>
          <a:p>
            <a:r>
              <a:rPr lang="zh-CN" altLang="en-US" smtClean="0">
                <a:ea typeface="宋体" charset="-122"/>
              </a:rPr>
              <a:t>定义</a:t>
            </a:r>
            <a:r>
              <a:rPr lang="en-US" smtClean="0"/>
              <a:t>MSS access spec</a:t>
            </a:r>
            <a:r>
              <a:rPr lang="zh-CN" altLang="en-US" smtClean="0">
                <a:ea typeface="宋体" charset="-122"/>
              </a:rPr>
              <a:t>对哪些</a:t>
            </a:r>
            <a:r>
              <a:rPr lang="en-US" altLang="zh-CN" smtClean="0">
                <a:ea typeface="宋体" charset="-122"/>
              </a:rPr>
              <a:t>EPC</a:t>
            </a:r>
            <a:r>
              <a:rPr lang="zh-CN" altLang="en-US" smtClean="0">
                <a:ea typeface="宋体" charset="-122"/>
              </a:rPr>
              <a:t>块进行编码</a:t>
            </a:r>
            <a:endParaRPr lang="en-US" altLang="zh-CN" smtClean="0">
              <a:ea typeface="宋体" charset="-122"/>
            </a:endParaRPr>
          </a:p>
          <a:p>
            <a:r>
              <a:rPr lang="zh-CN" altLang="en-US" smtClean="0">
                <a:ea typeface="宋体" charset="-122"/>
              </a:rPr>
              <a:t>读写器普通写以字为单位，即</a:t>
            </a:r>
            <a:r>
              <a:rPr lang="en-US" altLang="zh-CN" smtClean="0">
                <a:ea typeface="宋体" charset="-122"/>
              </a:rPr>
              <a:t>16Bit</a:t>
            </a:r>
            <a:r>
              <a:rPr lang="zh-CN" altLang="en-US" smtClean="0">
                <a:ea typeface="宋体" charset="-122"/>
              </a:rPr>
              <a:t>一写</a:t>
            </a:r>
            <a:endParaRPr lang="en-US" altLang="zh-CN" smtClean="0">
              <a:ea typeface="宋体" charset="-122"/>
            </a:endParaRPr>
          </a:p>
          <a:p>
            <a:r>
              <a:rPr lang="en-US" altLang="zh-CN" smtClean="0">
                <a:ea typeface="宋体" charset="-122"/>
              </a:rPr>
              <a:t>Impinj</a:t>
            </a:r>
            <a:r>
              <a:rPr lang="zh-CN" altLang="en-US" smtClean="0">
                <a:ea typeface="宋体" charset="-122"/>
              </a:rPr>
              <a:t> 读写器块写为</a:t>
            </a:r>
            <a:r>
              <a:rPr lang="en-US" altLang="zh-CN" smtClean="0">
                <a:ea typeface="宋体" charset="-122"/>
              </a:rPr>
              <a:t>32Bit</a:t>
            </a:r>
            <a:r>
              <a:rPr lang="zh-CN" altLang="en-US" smtClean="0">
                <a:ea typeface="宋体" charset="-122"/>
              </a:rPr>
              <a:t>一写</a:t>
            </a:r>
            <a:endParaRPr lang="en-US" smtClean="0"/>
          </a:p>
        </p:txBody>
      </p:sp>
      <p:graphicFrame>
        <p:nvGraphicFramePr>
          <p:cNvPr id="4" name="Table 3"/>
          <p:cNvGraphicFramePr>
            <a:graphicFrameLocks noGrp="1"/>
          </p:cNvGraphicFramePr>
          <p:nvPr/>
        </p:nvGraphicFramePr>
        <p:xfrm>
          <a:off x="1057275" y="3390900"/>
          <a:ext cx="7029450" cy="1482724"/>
        </p:xfrm>
        <a:graphic>
          <a:graphicData uri="http://schemas.openxmlformats.org/drawingml/2006/table">
            <a:tbl>
              <a:tblPr firstRow="1" bandRow="1">
                <a:tableStyleId>{5C22544A-7EE6-4342-B048-85BDC9FD1C3A}</a:tableStyleId>
              </a:tblPr>
              <a:tblGrid>
                <a:gridCol w="4090909"/>
                <a:gridCol w="2938541"/>
              </a:tblGrid>
              <a:tr h="370681">
                <a:tc>
                  <a:txBody>
                    <a:bodyPr/>
                    <a:lstStyle/>
                    <a:p>
                      <a:pPr algn="ctr"/>
                      <a:r>
                        <a:rPr lang="en-US" sz="1800" dirty="0" err="1" smtClean="0"/>
                        <a:t>EncodeOperationResponsibility</a:t>
                      </a:r>
                      <a:r>
                        <a:rPr lang="en-US" sz="1800" baseline="0" dirty="0" smtClean="0"/>
                        <a:t> bit</a:t>
                      </a:r>
                      <a:endParaRPr lang="en-US" sz="1800" dirty="0"/>
                    </a:p>
                  </a:txBody>
                  <a:tcPr marL="91457" marR="91457" marT="45700" marB="45700"/>
                </a:tc>
                <a:tc>
                  <a:txBody>
                    <a:bodyPr/>
                    <a:lstStyle/>
                    <a:p>
                      <a:pPr algn="ctr"/>
                      <a:r>
                        <a:rPr lang="en-US" sz="1800" dirty="0" smtClean="0"/>
                        <a:t>Meaning</a:t>
                      </a:r>
                      <a:endParaRPr lang="en-US" sz="1800" dirty="0"/>
                    </a:p>
                  </a:txBody>
                  <a:tcPr marL="91457" marR="91457" marT="45700" marB="45700"/>
                </a:tc>
              </a:tr>
              <a:tr h="370681">
                <a:tc>
                  <a:txBody>
                    <a:bodyPr/>
                    <a:lstStyle/>
                    <a:p>
                      <a:pPr algn="ctr"/>
                      <a:r>
                        <a:rPr lang="en-US" sz="1800" dirty="0" smtClean="0">
                          <a:latin typeface="Courier New" pitchFamily="49" charset="0"/>
                          <a:cs typeface="Courier New" pitchFamily="49" charset="0"/>
                        </a:rPr>
                        <a:t>0</a:t>
                      </a:r>
                      <a:endParaRPr lang="en-US" sz="1800" dirty="0">
                        <a:latin typeface="Courier New" pitchFamily="49" charset="0"/>
                        <a:cs typeface="Courier New" pitchFamily="49" charset="0"/>
                      </a:endParaRPr>
                    </a:p>
                  </a:txBody>
                  <a:tcPr marL="91457" marR="91457" marT="45700" marB="45700"/>
                </a:tc>
                <a:tc>
                  <a:txBody>
                    <a:bodyPr/>
                    <a:lstStyle/>
                    <a:p>
                      <a:r>
                        <a:rPr lang="en-US" sz="1800" i="0" dirty="0" smtClean="0"/>
                        <a:t>Encode</a:t>
                      </a:r>
                      <a:r>
                        <a:rPr lang="en-US" sz="1800" i="0" baseline="0" dirty="0" smtClean="0"/>
                        <a:t> 32-bit Block 1</a:t>
                      </a:r>
                      <a:endParaRPr lang="en-US" sz="1800" i="0" dirty="0"/>
                    </a:p>
                  </a:txBody>
                  <a:tcPr marL="91457" marR="91457" marT="45700" marB="45700"/>
                </a:tc>
              </a:tr>
              <a:tr h="370681">
                <a:tc>
                  <a:txBody>
                    <a:bodyPr/>
                    <a:lstStyle/>
                    <a:p>
                      <a:pPr algn="ctr"/>
                      <a:r>
                        <a:rPr lang="en-US" sz="1800" dirty="0" smtClean="0">
                          <a:latin typeface="Courier New" pitchFamily="49" charset="0"/>
                          <a:cs typeface="Courier New" pitchFamily="49" charset="0"/>
                        </a:rPr>
                        <a:t>1</a:t>
                      </a:r>
                      <a:endParaRPr lang="en-US" sz="1800" dirty="0">
                        <a:latin typeface="Courier New" pitchFamily="49" charset="0"/>
                        <a:cs typeface="Courier New" pitchFamily="49" charset="0"/>
                      </a:endParaRPr>
                    </a:p>
                  </a:txBody>
                  <a:tcPr marL="91457" marR="91457"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t>Encode</a:t>
                      </a:r>
                      <a:r>
                        <a:rPr lang="en-US" sz="1800" i="0" baseline="0" dirty="0" smtClean="0"/>
                        <a:t> 32-bit Block 2</a:t>
                      </a:r>
                      <a:endParaRPr lang="en-US" sz="1800" i="0" dirty="0" smtClean="0"/>
                    </a:p>
                  </a:txBody>
                  <a:tcPr marL="91457" marR="91457" marT="45700" marB="45700"/>
                </a:tc>
              </a:tr>
              <a:tr h="370681">
                <a:tc>
                  <a:txBody>
                    <a:bodyPr/>
                    <a:lstStyle/>
                    <a:p>
                      <a:pPr algn="ctr"/>
                      <a:r>
                        <a:rPr lang="en-US" sz="1800" dirty="0" smtClean="0">
                          <a:latin typeface="Courier New" pitchFamily="49" charset="0"/>
                          <a:cs typeface="Courier New" pitchFamily="49" charset="0"/>
                        </a:rPr>
                        <a:t>2</a:t>
                      </a:r>
                      <a:endParaRPr lang="en-US" sz="1800" dirty="0">
                        <a:latin typeface="Courier New" pitchFamily="49" charset="0"/>
                        <a:cs typeface="Courier New" pitchFamily="49" charset="0"/>
                      </a:endParaRPr>
                    </a:p>
                  </a:txBody>
                  <a:tcPr marL="91457" marR="91457"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t>Encode</a:t>
                      </a:r>
                      <a:r>
                        <a:rPr lang="en-US" sz="1800" i="0" baseline="0" dirty="0" smtClean="0"/>
                        <a:t> 32-bit Block 3</a:t>
                      </a:r>
                      <a:endParaRPr lang="en-US" sz="1800" i="0" dirty="0" smtClean="0"/>
                    </a:p>
                  </a:txBody>
                  <a:tcPr marL="91457" marR="91457" marT="45700" marB="45700"/>
                </a:tc>
              </a:tr>
            </a:tbl>
          </a:graphicData>
        </a:graphic>
      </p:graphicFrame>
      <p:sp>
        <p:nvSpPr>
          <p:cNvPr id="286741" name="Rectangle 13"/>
          <p:cNvSpPr>
            <a:spLocks noChangeArrowheads="1"/>
          </p:cNvSpPr>
          <p:nvPr/>
        </p:nvSpPr>
        <p:spPr bwMode="auto">
          <a:xfrm>
            <a:off x="1590675" y="5219700"/>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 1</a:t>
            </a:r>
          </a:p>
        </p:txBody>
      </p:sp>
      <p:sp>
        <p:nvSpPr>
          <p:cNvPr id="286742" name="Rectangle 14"/>
          <p:cNvSpPr>
            <a:spLocks noChangeArrowheads="1"/>
          </p:cNvSpPr>
          <p:nvPr/>
        </p:nvSpPr>
        <p:spPr bwMode="auto">
          <a:xfrm>
            <a:off x="3419475" y="5219700"/>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 2</a:t>
            </a:r>
          </a:p>
        </p:txBody>
      </p:sp>
      <p:sp>
        <p:nvSpPr>
          <p:cNvPr id="286743" name="Rectangle 15"/>
          <p:cNvSpPr>
            <a:spLocks noChangeArrowheads="1"/>
          </p:cNvSpPr>
          <p:nvPr/>
        </p:nvSpPr>
        <p:spPr bwMode="auto">
          <a:xfrm>
            <a:off x="5238750" y="5219700"/>
            <a:ext cx="1828800" cy="182563"/>
          </a:xfrm>
          <a:prstGeom prst="rect">
            <a:avLst/>
          </a:prstGeom>
          <a:solidFill>
            <a:schemeClr val="bg1"/>
          </a:solidFill>
          <a:ln w="3175">
            <a:solidFill>
              <a:srgbClr val="808080"/>
            </a:solidFill>
            <a:miter lim="800000"/>
            <a:headEnd/>
            <a:tailEnd/>
          </a:ln>
        </p:spPr>
        <p:txBody>
          <a:bodyPr wrap="none" anchor="ctr"/>
          <a:lstStyle/>
          <a:p>
            <a:pPr algn="ctr"/>
            <a:r>
              <a:rPr lang="en-US" sz="800">
                <a:latin typeface="Calibri" pitchFamily="34" charset="0"/>
              </a:rPr>
              <a:t>32-bit Block 3</a:t>
            </a:r>
          </a:p>
        </p:txBody>
      </p:sp>
      <p:sp>
        <p:nvSpPr>
          <p:cNvPr id="286744" name="AutoShape 37"/>
          <p:cNvSpPr>
            <a:spLocks/>
          </p:cNvSpPr>
          <p:nvPr/>
        </p:nvSpPr>
        <p:spPr bwMode="auto">
          <a:xfrm rot="-5400000">
            <a:off x="4272756" y="2832894"/>
            <a:ext cx="115888" cy="5454650"/>
          </a:xfrm>
          <a:prstGeom prst="leftBrace">
            <a:avLst>
              <a:gd name="adj1" fmla="val 47940"/>
              <a:gd name="adj2" fmla="val 50000"/>
            </a:avLst>
          </a:prstGeom>
          <a:noFill/>
          <a:ln w="2857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86745" name="Text Box 40"/>
          <p:cNvSpPr txBox="1">
            <a:spLocks noChangeArrowheads="1"/>
          </p:cNvSpPr>
          <p:nvPr/>
        </p:nvSpPr>
        <p:spPr bwMode="auto">
          <a:xfrm>
            <a:off x="3971925" y="5641975"/>
            <a:ext cx="720725"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000">
                <a:latin typeface="Calibri" pitchFamily="34" charset="0"/>
              </a:rPr>
              <a:t>96-bit EPC</a:t>
            </a:r>
          </a:p>
        </p:txBody>
      </p:sp>
      <p:sp>
        <p:nvSpPr>
          <p:cNvPr id="286746" name="TextBox 9"/>
          <p:cNvSpPr txBox="1">
            <a:spLocks noChangeArrowheads="1"/>
          </p:cNvSpPr>
          <p:nvPr/>
        </p:nvSpPr>
        <p:spPr bwMode="auto">
          <a:xfrm>
            <a:off x="1590675" y="5005388"/>
            <a:ext cx="376238"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latin typeface="Calibri" pitchFamily="34" charset="0"/>
              </a:rPr>
              <a:t>MSB</a:t>
            </a:r>
          </a:p>
        </p:txBody>
      </p:sp>
      <p:sp>
        <p:nvSpPr>
          <p:cNvPr id="286747" name="TextBox 10"/>
          <p:cNvSpPr txBox="1">
            <a:spLocks noChangeArrowheads="1"/>
          </p:cNvSpPr>
          <p:nvPr/>
        </p:nvSpPr>
        <p:spPr bwMode="auto">
          <a:xfrm>
            <a:off x="6692900" y="5005388"/>
            <a:ext cx="33020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800">
                <a:latin typeface="Calibri" pitchFamily="34" charset="0"/>
              </a:rPr>
              <a:t>LSB</a:t>
            </a:r>
          </a:p>
        </p:txBody>
      </p:sp>
    </p:spTree>
    <p:extLst>
      <p:ext uri="{BB962C8B-B14F-4D97-AF65-F5344CB8AC3E}">
        <p14:creationId xmlns:p14="http://schemas.microsoft.com/office/powerpoint/2010/main" xmlns="" val="3185981859"/>
      </p:ext>
    </p:extLst>
  </p:cSld>
  <p:clrMapOvr>
    <a:masterClrMapping/>
  </p:clrMapOvr>
  <p:transition spd="med">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p:cNvSpPr>
            <a:spLocks noGrp="1"/>
          </p:cNvSpPr>
          <p:nvPr>
            <p:ph type="title"/>
          </p:nvPr>
        </p:nvSpPr>
        <p:spPr/>
        <p:txBody>
          <a:bodyPr/>
          <a:lstStyle/>
          <a:p>
            <a:r>
              <a:rPr lang="en-US" smtClean="0"/>
              <a:t>EncodeOperationResponsibility</a:t>
            </a:r>
          </a:p>
        </p:txBody>
      </p:sp>
      <p:sp>
        <p:nvSpPr>
          <p:cNvPr id="287747" name="Content Placeholder 2"/>
          <p:cNvSpPr>
            <a:spLocks noGrp="1"/>
          </p:cNvSpPr>
          <p:nvPr>
            <p:ph idx="1"/>
          </p:nvPr>
        </p:nvSpPr>
        <p:spPr/>
        <p:txBody>
          <a:bodyPr/>
          <a:lstStyle/>
          <a:p>
            <a:pPr marL="0" indent="0">
              <a:buFont typeface="Tahoma" pitchFamily="34" charset="0"/>
              <a:buNone/>
            </a:pPr>
            <a:endParaRPr lang="en-US" dirty="0" smtClean="0"/>
          </a:p>
        </p:txBody>
      </p:sp>
      <p:graphicFrame>
        <p:nvGraphicFramePr>
          <p:cNvPr id="12" name="Table 11"/>
          <p:cNvGraphicFramePr>
            <a:graphicFrameLocks noGrp="1"/>
          </p:cNvGraphicFramePr>
          <p:nvPr>
            <p:extLst>
              <p:ext uri="{D42A27DB-BD31-4B8C-83A1-F6EECF244321}">
                <p14:modId xmlns:p14="http://schemas.microsoft.com/office/powerpoint/2010/main" xmlns="" val="1485522915"/>
              </p:ext>
            </p:extLst>
          </p:nvPr>
        </p:nvGraphicFramePr>
        <p:xfrm>
          <a:off x="482600" y="1096963"/>
          <a:ext cx="8204200" cy="4110039"/>
        </p:xfrm>
        <a:graphic>
          <a:graphicData uri="http://schemas.openxmlformats.org/drawingml/2006/table">
            <a:tbl>
              <a:tblPr firstRow="1" bandRow="1">
                <a:tableStyleId>{5C22544A-7EE6-4342-B048-85BDC9FD1C3A}</a:tableStyleId>
              </a:tblPr>
              <a:tblGrid>
                <a:gridCol w="5067300"/>
                <a:gridCol w="3136900"/>
              </a:tblGrid>
              <a:tr h="456671">
                <a:tc>
                  <a:txBody>
                    <a:bodyPr/>
                    <a:lstStyle/>
                    <a:p>
                      <a:r>
                        <a:rPr lang="en-US" sz="1400" dirty="0" err="1" smtClean="0"/>
                        <a:t>EncodeOperationResponsibility</a:t>
                      </a:r>
                      <a:r>
                        <a:rPr lang="en-US" sz="1400" dirty="0" smtClean="0"/>
                        <a:t> LLRP Array</a:t>
                      </a:r>
                      <a:endParaRPr lang="en-US" sz="1400" dirty="0"/>
                    </a:p>
                  </a:txBody>
                  <a:tcPr marL="91436" marR="91436" marT="45711" marB="45711"/>
                </a:tc>
                <a:tc>
                  <a:txBody>
                    <a:bodyPr/>
                    <a:lstStyle/>
                    <a:p>
                      <a:r>
                        <a:rPr lang="en-US" sz="1400" dirty="0" smtClean="0"/>
                        <a:t>Meaning</a:t>
                      </a:r>
                      <a:endParaRPr lang="en-US" sz="1400" dirty="0"/>
                    </a:p>
                  </a:txBody>
                  <a:tcPr marL="91436" marR="91436" marT="45711" marB="45711"/>
                </a:tc>
              </a:tr>
              <a:tr h="456671">
                <a:tc>
                  <a:txBody>
                    <a:bodyPr/>
                    <a:lstStyle/>
                    <a:p>
                      <a:pPr algn="ctr"/>
                      <a:r>
                        <a:rPr lang="en-US" sz="1400" dirty="0" smtClean="0"/>
                        <a:t>0</a:t>
                      </a:r>
                      <a:endParaRPr lang="en-US" sz="1400" dirty="0"/>
                    </a:p>
                  </a:txBody>
                  <a:tcPr marL="91436" marR="91436" marT="45711" marB="45711"/>
                </a:tc>
                <a:tc>
                  <a:txBody>
                    <a:bodyPr/>
                    <a:lstStyle/>
                    <a:p>
                      <a:r>
                        <a:rPr lang="en-US" sz="1400" dirty="0" smtClean="0"/>
                        <a:t>N/A</a:t>
                      </a:r>
                      <a:endParaRPr lang="en-US" sz="1400" dirty="0"/>
                    </a:p>
                  </a:txBody>
                  <a:tcPr marL="91436" marR="91436" marT="45711" marB="45711"/>
                </a:tc>
              </a:tr>
              <a:tr h="456671">
                <a:tc>
                  <a:txBody>
                    <a:bodyPr/>
                    <a:lstStyle/>
                    <a:p>
                      <a:pPr algn="ctr"/>
                      <a:r>
                        <a:rPr lang="en-US" sz="1400" dirty="0" smtClean="0"/>
                        <a:t>1</a:t>
                      </a:r>
                      <a:endParaRPr lang="en-US" sz="1400" dirty="0"/>
                    </a:p>
                  </a:txBody>
                  <a:tcPr marL="91436" marR="91436"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a:t>
                      </a:r>
                    </a:p>
                  </a:txBody>
                  <a:tcPr marL="91436" marR="91436" marT="45711" marB="45711"/>
                </a:tc>
              </a:tr>
              <a:tr h="456671">
                <a:tc>
                  <a:txBody>
                    <a:bodyPr/>
                    <a:lstStyle/>
                    <a:p>
                      <a:pPr algn="ctr"/>
                      <a:r>
                        <a:rPr lang="en-US" sz="1400" dirty="0" smtClean="0"/>
                        <a:t>2</a:t>
                      </a:r>
                      <a:endParaRPr lang="en-US" sz="1400" dirty="0"/>
                    </a:p>
                  </a:txBody>
                  <a:tcPr marL="91436" marR="91436"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a:t>
                      </a:r>
                    </a:p>
                  </a:txBody>
                  <a:tcPr marL="91436" marR="91436" marT="45711" marB="45711"/>
                </a:tc>
              </a:tr>
              <a:tr h="456671">
                <a:tc>
                  <a:txBody>
                    <a:bodyPr/>
                    <a:lstStyle/>
                    <a:p>
                      <a:pPr algn="ctr"/>
                      <a:r>
                        <a:rPr lang="en-US" sz="1400" dirty="0" smtClean="0"/>
                        <a:t>3</a:t>
                      </a:r>
                      <a:endParaRPr lang="en-US" sz="1400" dirty="0"/>
                    </a:p>
                  </a:txBody>
                  <a:tcPr marL="91436" marR="91436"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a:t>
                      </a:r>
                    </a:p>
                  </a:txBody>
                  <a:tcPr marL="91436" marR="91436" marT="45711" marB="45711"/>
                </a:tc>
              </a:tr>
              <a:tr h="456671">
                <a:tc>
                  <a:txBody>
                    <a:bodyPr/>
                    <a:lstStyle/>
                    <a:p>
                      <a:pPr algn="ctr"/>
                      <a:r>
                        <a:rPr lang="en-US" sz="1400" dirty="0" smtClean="0"/>
                        <a:t>4</a:t>
                      </a:r>
                      <a:endParaRPr lang="en-US" sz="1400" dirty="0"/>
                    </a:p>
                  </a:txBody>
                  <a:tcPr marL="91436" marR="91436"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a:t>
                      </a:r>
                    </a:p>
                  </a:txBody>
                  <a:tcPr marL="91436" marR="91436" marT="45711" marB="45711"/>
                </a:tc>
              </a:tr>
              <a:tr h="456671">
                <a:tc>
                  <a:txBody>
                    <a:bodyPr/>
                    <a:lstStyle/>
                    <a:p>
                      <a:pPr algn="ctr"/>
                      <a:r>
                        <a:rPr lang="en-US" sz="1400" dirty="0" smtClean="0"/>
                        <a:t>5</a:t>
                      </a:r>
                      <a:endParaRPr lang="en-US" sz="1400" dirty="0"/>
                    </a:p>
                  </a:txBody>
                  <a:tcPr marL="91436" marR="91436" marT="45711" marB="45711"/>
                </a:tc>
                <a:tc>
                  <a:txBody>
                    <a:bodyPr/>
                    <a:lstStyle/>
                    <a:p>
                      <a:r>
                        <a:rPr lang="en-US" sz="1400" i="0" dirty="0" smtClean="0"/>
                        <a:t>Encode</a:t>
                      </a:r>
                      <a:r>
                        <a:rPr lang="en-US" sz="1400" i="0" baseline="0" dirty="0" smtClean="0"/>
                        <a:t> 32-bit Block 1</a:t>
                      </a:r>
                      <a:endParaRPr lang="en-US" sz="1400" i="0" dirty="0"/>
                    </a:p>
                  </a:txBody>
                  <a:tcPr marL="91436" marR="91436" marT="45711" marB="45711"/>
                </a:tc>
              </a:tr>
              <a:tr h="456671">
                <a:tc>
                  <a:txBody>
                    <a:bodyPr/>
                    <a:lstStyle/>
                    <a:p>
                      <a:pPr algn="ctr"/>
                      <a:r>
                        <a:rPr lang="en-US" sz="1400" dirty="0" smtClean="0"/>
                        <a:t>6</a:t>
                      </a:r>
                      <a:endParaRPr lang="en-US" sz="1400" dirty="0"/>
                    </a:p>
                  </a:txBody>
                  <a:tcPr marL="91436" marR="91436"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0" dirty="0" smtClean="0"/>
                        <a:t>Encode</a:t>
                      </a:r>
                      <a:r>
                        <a:rPr lang="en-US" sz="1400" i="0" baseline="0" dirty="0" smtClean="0"/>
                        <a:t> 32-bit Block 2</a:t>
                      </a:r>
                      <a:endParaRPr lang="en-US" sz="1400" i="0" dirty="0" smtClean="0"/>
                    </a:p>
                  </a:txBody>
                  <a:tcPr marL="91436" marR="91436" marT="45711" marB="45711"/>
                </a:tc>
              </a:tr>
              <a:tr h="456671">
                <a:tc>
                  <a:txBody>
                    <a:bodyPr/>
                    <a:lstStyle/>
                    <a:p>
                      <a:pPr algn="ctr"/>
                      <a:r>
                        <a:rPr lang="en-US" sz="1400" dirty="0" smtClean="0"/>
                        <a:t>7</a:t>
                      </a:r>
                      <a:endParaRPr lang="en-US" sz="1400" dirty="0"/>
                    </a:p>
                  </a:txBody>
                  <a:tcPr marL="91436" marR="91436"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0" dirty="0" smtClean="0"/>
                        <a:t>Encode</a:t>
                      </a:r>
                      <a:r>
                        <a:rPr lang="en-US" sz="1400" i="0" baseline="0" dirty="0" smtClean="0"/>
                        <a:t> 32-bit Block 3</a:t>
                      </a:r>
                      <a:endParaRPr lang="en-US" sz="1400" i="0" dirty="0" smtClean="0"/>
                    </a:p>
                  </a:txBody>
                  <a:tcPr marL="91436" marR="91436" marT="45711" marB="45711"/>
                </a:tc>
              </a:tr>
            </a:tbl>
          </a:graphicData>
        </a:graphic>
      </p:graphicFrame>
    </p:spTree>
    <p:extLst>
      <p:ext uri="{BB962C8B-B14F-4D97-AF65-F5344CB8AC3E}">
        <p14:creationId xmlns:p14="http://schemas.microsoft.com/office/powerpoint/2010/main" xmlns="" val="2106218196"/>
      </p:ext>
    </p:extLst>
  </p:cSld>
  <p:clrMapOvr>
    <a:masterClrMapping/>
  </p:clrMapOvr>
  <p:transition spd="med">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r>
              <a:rPr lang="en-US" smtClean="0"/>
              <a:t>Bulk Encoding</a:t>
            </a:r>
          </a:p>
        </p:txBody>
      </p:sp>
      <p:sp>
        <p:nvSpPr>
          <p:cNvPr id="288771" name="Rectangle 3"/>
          <p:cNvSpPr>
            <a:spLocks noGrp="1" noChangeArrowheads="1"/>
          </p:cNvSpPr>
          <p:nvPr>
            <p:ph type="body" sz="half" idx="1"/>
          </p:nvPr>
        </p:nvSpPr>
        <p:spPr>
          <a:xfrm>
            <a:off x="495300" y="2890838"/>
            <a:ext cx="8032750" cy="3287712"/>
          </a:xfrm>
        </p:spPr>
        <p:txBody>
          <a:bodyPr/>
          <a:lstStyle/>
          <a:p>
            <a:r>
              <a:rPr lang="zh-CN" altLang="en-US" sz="1400" smtClean="0">
                <a:ea typeface="宋体" charset="-122"/>
              </a:rPr>
              <a:t>高速批量编码</a:t>
            </a:r>
            <a:endParaRPr lang="en-US" sz="1400" smtClean="0"/>
          </a:p>
          <a:p>
            <a:r>
              <a:rPr lang="zh-CN" altLang="en-US" sz="1400" smtClean="0">
                <a:ea typeface="宋体" charset="-122"/>
              </a:rPr>
              <a:t>每箱衣服为</a:t>
            </a:r>
            <a:r>
              <a:rPr lang="en-US" altLang="zh-CN" sz="1400" smtClean="0">
                <a:ea typeface="宋体" charset="-122"/>
              </a:rPr>
              <a:t>1</a:t>
            </a:r>
            <a:r>
              <a:rPr lang="zh-CN" altLang="en-US" sz="1400" smtClean="0">
                <a:ea typeface="宋体" charset="-122"/>
              </a:rPr>
              <a:t>个</a:t>
            </a:r>
            <a:r>
              <a:rPr lang="en-US" altLang="zh-CN" sz="1400" smtClean="0">
                <a:ea typeface="宋体" charset="-122"/>
              </a:rPr>
              <a:t>SKU</a:t>
            </a:r>
            <a:endParaRPr lang="en-US" sz="1400" smtClean="0"/>
          </a:p>
          <a:p>
            <a:r>
              <a:rPr lang="zh-CN" altLang="en-US" sz="1400" smtClean="0">
                <a:ea typeface="宋体" charset="-122"/>
              </a:rPr>
              <a:t>流水线组成</a:t>
            </a:r>
            <a:endParaRPr lang="en-US" sz="1400" smtClean="0"/>
          </a:p>
          <a:p>
            <a:pPr lvl="1"/>
            <a:r>
              <a:rPr lang="en-US" sz="1200" smtClean="0"/>
              <a:t>B1: </a:t>
            </a:r>
            <a:r>
              <a:rPr lang="zh-CN" altLang="en-US" sz="1200" smtClean="0">
                <a:ea typeface="宋体" charset="-122"/>
              </a:rPr>
              <a:t>条码枪扫描外箱条码</a:t>
            </a:r>
            <a:endParaRPr lang="en-US" sz="1200" smtClean="0"/>
          </a:p>
          <a:p>
            <a:pPr lvl="1"/>
            <a:r>
              <a:rPr lang="en-US" sz="1200" smtClean="0"/>
              <a:t>E1: 96-bit EPC and </a:t>
            </a:r>
            <a:r>
              <a:rPr lang="zh-CN" altLang="en-US" sz="1200" smtClean="0">
                <a:ea typeface="宋体" charset="-122"/>
              </a:rPr>
              <a:t>锁定</a:t>
            </a:r>
            <a:r>
              <a:rPr lang="en-US" sz="1200" smtClean="0"/>
              <a:t>(EPC, Access and Kill passwords)</a:t>
            </a:r>
          </a:p>
          <a:p>
            <a:r>
              <a:rPr lang="zh-CN" altLang="en-US" sz="1400" smtClean="0">
                <a:ea typeface="宋体" charset="-122"/>
              </a:rPr>
              <a:t>序列化方法</a:t>
            </a:r>
            <a:endParaRPr lang="en-US" sz="1400" smtClean="0"/>
          </a:p>
          <a:p>
            <a:pPr lvl="1"/>
            <a:r>
              <a:rPr lang="en-US" sz="1200" smtClean="0"/>
              <a:t>Monza Self Serialization (chip-based serialization) </a:t>
            </a:r>
          </a:p>
          <a:p>
            <a:r>
              <a:rPr lang="en-US" altLang="zh-CN" sz="1400" smtClean="0">
                <a:ea typeface="宋体" charset="-122"/>
              </a:rPr>
              <a:t>Monza</a:t>
            </a:r>
            <a:r>
              <a:rPr lang="zh-CN" altLang="en-US" sz="1400" smtClean="0">
                <a:ea typeface="宋体" charset="-122"/>
              </a:rPr>
              <a:t> </a:t>
            </a:r>
            <a:r>
              <a:rPr lang="en-US" altLang="zh-CN" sz="1400" smtClean="0">
                <a:ea typeface="宋体" charset="-122"/>
              </a:rPr>
              <a:t>5</a:t>
            </a:r>
            <a:r>
              <a:rPr lang="zh-CN" altLang="en-US" sz="1400" smtClean="0">
                <a:ea typeface="宋体" charset="-122"/>
              </a:rPr>
              <a:t> 序列化性能</a:t>
            </a:r>
            <a:endParaRPr lang="en-US" sz="1400" smtClean="0"/>
          </a:p>
          <a:p>
            <a:pPr lvl="1"/>
            <a:r>
              <a:rPr lang="zh-CN" altLang="en-US" sz="1200" smtClean="0">
                <a:ea typeface="宋体" charset="-122"/>
              </a:rPr>
              <a:t>可达</a:t>
            </a:r>
            <a:r>
              <a:rPr lang="en-US" altLang="zh-CN" sz="1200" smtClean="0">
                <a:ea typeface="宋体" charset="-122"/>
              </a:rPr>
              <a:t>3000</a:t>
            </a:r>
            <a:r>
              <a:rPr lang="zh-CN" altLang="en-US" sz="1200" smtClean="0">
                <a:ea typeface="宋体" charset="-122"/>
              </a:rPr>
              <a:t>个标签每分钟</a:t>
            </a:r>
            <a:endParaRPr lang="en-US" sz="1200" smtClean="0"/>
          </a:p>
        </p:txBody>
      </p:sp>
      <p:pic>
        <p:nvPicPr>
          <p:cNvPr id="288772" name="Picture 61"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5715000"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8773" name="Picture 66"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4217988"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8774" name="Picture 67"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2719388"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8775" name="AutoShape 46" descr="Light upward diagonal"/>
          <p:cNvSpPr>
            <a:spLocks noChangeArrowheads="1"/>
          </p:cNvSpPr>
          <p:nvPr/>
        </p:nvSpPr>
        <p:spPr bwMode="auto">
          <a:xfrm>
            <a:off x="923925" y="2249488"/>
            <a:ext cx="7313613" cy="92075"/>
          </a:xfrm>
          <a:prstGeom prst="roundRect">
            <a:avLst>
              <a:gd name="adj" fmla="val 50000"/>
            </a:avLst>
          </a:prstGeom>
          <a:pattFill prst="ltUpDiag">
            <a:fgClr>
              <a:srgbClr val="DDDDDD"/>
            </a:fgClr>
            <a:bgClr>
              <a:schemeClr val="bg1"/>
            </a:bgClr>
          </a:pattFill>
          <a:ln w="19050">
            <a:solidFill>
              <a:srgbClr val="C0C0C0"/>
            </a:solidFill>
            <a:round/>
            <a:headEnd/>
            <a:tailEnd/>
          </a:ln>
        </p:spPr>
        <p:txBody>
          <a:bodyPr wrap="none" anchor="ctr"/>
          <a:lstStyle/>
          <a:p>
            <a:endParaRPr lang="en-US"/>
          </a:p>
        </p:txBody>
      </p:sp>
      <p:grpSp>
        <p:nvGrpSpPr>
          <p:cNvPr id="288776" name="Group 52"/>
          <p:cNvGrpSpPr>
            <a:grpSpLocks/>
          </p:cNvGrpSpPr>
          <p:nvPr/>
        </p:nvGrpSpPr>
        <p:grpSpPr bwMode="auto">
          <a:xfrm>
            <a:off x="3970338" y="1508125"/>
            <a:ext cx="1262062" cy="1196975"/>
            <a:chOff x="2501" y="950"/>
            <a:chExt cx="795" cy="754"/>
          </a:xfrm>
        </p:grpSpPr>
        <p:sp>
          <p:nvSpPr>
            <p:cNvPr id="288784" name="AutoShape 68" descr="30%"/>
            <p:cNvSpPr>
              <a:spLocks noChangeArrowheads="1"/>
            </p:cNvSpPr>
            <p:nvPr/>
          </p:nvSpPr>
          <p:spPr bwMode="auto">
            <a:xfrm>
              <a:off x="2501" y="950"/>
              <a:ext cx="795" cy="455"/>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endParaRPr lang="en-US"/>
            </a:p>
          </p:txBody>
        </p:sp>
        <p:sp>
          <p:nvSpPr>
            <p:cNvPr id="288785" name="AutoShape 49"/>
            <p:cNvSpPr>
              <a:spLocks noChangeArrowheads="1"/>
            </p:cNvSpPr>
            <p:nvPr/>
          </p:nvSpPr>
          <p:spPr bwMode="auto">
            <a:xfrm>
              <a:off x="2826" y="1560"/>
              <a:ext cx="144" cy="144"/>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E1</a:t>
              </a:r>
            </a:p>
          </p:txBody>
        </p:sp>
        <p:sp>
          <p:nvSpPr>
            <p:cNvPr id="288786" name="Line 50"/>
            <p:cNvSpPr>
              <a:spLocks noChangeShapeType="1"/>
            </p:cNvSpPr>
            <p:nvPr/>
          </p:nvSpPr>
          <p:spPr bwMode="auto">
            <a:xfrm>
              <a:off x="2898" y="1410"/>
              <a:ext cx="0" cy="144"/>
            </a:xfrm>
            <a:prstGeom prst="line">
              <a:avLst/>
            </a:prstGeom>
            <a:noFill/>
            <a:ln w="1905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pic>
        <p:nvPicPr>
          <p:cNvPr id="288777" name="Picture 67"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1222375"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8778" name="Picture 67" descr="box"/>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814"/>
          <a:stretch>
            <a:fillRect/>
          </a:stretch>
        </p:blipFill>
        <p:spPr bwMode="auto">
          <a:xfrm>
            <a:off x="7213600"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8779" name="Line 55"/>
          <p:cNvSpPr>
            <a:spLocks noChangeShapeType="1"/>
          </p:cNvSpPr>
          <p:nvPr/>
        </p:nvSpPr>
        <p:spPr bwMode="auto">
          <a:xfrm>
            <a:off x="901700" y="2182813"/>
            <a:ext cx="228600" cy="0"/>
          </a:xfrm>
          <a:prstGeom prst="line">
            <a:avLst/>
          </a:prstGeom>
          <a:noFill/>
          <a:ln w="19050">
            <a:solidFill>
              <a:srgbClr val="008000"/>
            </a:solidFill>
            <a:round/>
            <a:headEnd/>
            <a:tailEnd type="triangle" w="med" len="sm"/>
          </a:ln>
          <a:extLst>
            <a:ext uri="{909E8E84-426E-40DD-AFC4-6F175D3DCCD1}">
              <a14:hiddenFill xmlns:a14="http://schemas.microsoft.com/office/drawing/2010/main" xmlns="">
                <a:noFill/>
              </a14:hiddenFill>
            </a:ext>
          </a:extLst>
        </p:spPr>
        <p:txBody>
          <a:bodyPr/>
          <a:lstStyle/>
          <a:p>
            <a:endParaRPr lang="en-US"/>
          </a:p>
        </p:txBody>
      </p:sp>
      <p:sp>
        <p:nvSpPr>
          <p:cNvPr id="288780" name="AutoShape 69"/>
          <p:cNvSpPr>
            <a:spLocks noChangeArrowheads="1"/>
          </p:cNvSpPr>
          <p:nvPr/>
        </p:nvSpPr>
        <p:spPr bwMode="auto">
          <a:xfrm>
            <a:off x="5256213" y="2168525"/>
            <a:ext cx="46037" cy="46038"/>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sp>
        <p:nvSpPr>
          <p:cNvPr id="288781" name="AutoShape 62" descr="Zig zag"/>
          <p:cNvSpPr>
            <a:spLocks noChangeArrowheads="1"/>
          </p:cNvSpPr>
          <p:nvPr/>
        </p:nvSpPr>
        <p:spPr bwMode="auto">
          <a:xfrm>
            <a:off x="3424238" y="1355725"/>
            <a:ext cx="457200" cy="866775"/>
          </a:xfrm>
          <a:prstGeom prst="triangle">
            <a:avLst>
              <a:gd name="adj" fmla="val 100000"/>
            </a:avLst>
          </a:prstGeom>
          <a:pattFill prst="zigZag">
            <a:fgClr>
              <a:schemeClr val="tx2">
                <a:alpha val="25098"/>
              </a:schemeClr>
            </a:fgClr>
            <a:bgClr>
              <a:schemeClr val="bg1">
                <a:alpha val="25098"/>
              </a:schemeClr>
            </a:bgClr>
          </a:pattFill>
          <a:ln w="9525">
            <a:solidFill>
              <a:schemeClr val="tx2"/>
            </a:solidFill>
            <a:miter lim="800000"/>
            <a:headEnd/>
            <a:tailEnd/>
          </a:ln>
        </p:spPr>
        <p:txBody>
          <a:bodyPr wrap="none" anchor="ctr"/>
          <a:lstStyle/>
          <a:p>
            <a:endParaRPr lang="en-US"/>
          </a:p>
        </p:txBody>
      </p:sp>
      <p:sp>
        <p:nvSpPr>
          <p:cNvPr id="288782" name="AutoShape 60"/>
          <p:cNvSpPr>
            <a:spLocks noChangeArrowheads="1"/>
          </p:cNvSpPr>
          <p:nvPr/>
        </p:nvSpPr>
        <p:spPr bwMode="auto">
          <a:xfrm rot="-1882529">
            <a:off x="3881438" y="1241425"/>
            <a:ext cx="182562" cy="228600"/>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B1</a:t>
            </a:r>
          </a:p>
        </p:txBody>
      </p:sp>
      <p:sp>
        <p:nvSpPr>
          <p:cNvPr id="288783" name="AutoShape 69"/>
          <p:cNvSpPr>
            <a:spLocks noChangeArrowheads="1"/>
          </p:cNvSpPr>
          <p:nvPr/>
        </p:nvSpPr>
        <p:spPr bwMode="auto">
          <a:xfrm>
            <a:off x="3903663" y="2170113"/>
            <a:ext cx="46037" cy="46037"/>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spTree>
    <p:extLst>
      <p:ext uri="{BB962C8B-B14F-4D97-AF65-F5344CB8AC3E}">
        <p14:creationId xmlns:p14="http://schemas.microsoft.com/office/powerpoint/2010/main" xmlns="" val="1136837895"/>
      </p:ext>
    </p:extLst>
  </p:cSld>
  <p:clrMapOvr>
    <a:masterClrMapping/>
  </p:clrMapOvr>
  <p:transition spd="med"/>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smtClean="0"/>
              <a:t>Bulk Encoding – </a:t>
            </a:r>
            <a:r>
              <a:rPr lang="zh-CN" altLang="en-US" smtClean="0">
                <a:ea typeface="宋体" charset="-122"/>
              </a:rPr>
              <a:t>管道式</a:t>
            </a:r>
            <a:endParaRPr lang="en-US" smtClean="0"/>
          </a:p>
        </p:txBody>
      </p:sp>
      <p:sp>
        <p:nvSpPr>
          <p:cNvPr id="289795" name="Rectangle 3"/>
          <p:cNvSpPr>
            <a:spLocks noGrp="1" noChangeArrowheads="1"/>
          </p:cNvSpPr>
          <p:nvPr>
            <p:ph type="body" sz="half" idx="1"/>
          </p:nvPr>
        </p:nvSpPr>
        <p:spPr>
          <a:xfrm>
            <a:off x="495300" y="2890838"/>
            <a:ext cx="8032750" cy="3287712"/>
          </a:xfrm>
        </p:spPr>
        <p:txBody>
          <a:bodyPr/>
          <a:lstStyle/>
          <a:p>
            <a:r>
              <a:rPr lang="zh-CN" altLang="en-US" sz="1400" smtClean="0">
                <a:ea typeface="宋体" charset="-122"/>
              </a:rPr>
              <a:t>高速批量编码</a:t>
            </a:r>
            <a:endParaRPr lang="en-US" sz="1400" smtClean="0"/>
          </a:p>
          <a:p>
            <a:r>
              <a:rPr lang="zh-CN" altLang="en-US" sz="1400" smtClean="0">
                <a:ea typeface="宋体" charset="-122"/>
              </a:rPr>
              <a:t>每箱衣服为</a:t>
            </a:r>
            <a:r>
              <a:rPr lang="en-US" altLang="zh-CN" sz="1400" smtClean="0">
                <a:ea typeface="宋体" charset="-122"/>
              </a:rPr>
              <a:t>1</a:t>
            </a:r>
            <a:r>
              <a:rPr lang="zh-CN" altLang="en-US" sz="1400" smtClean="0">
                <a:ea typeface="宋体" charset="-122"/>
              </a:rPr>
              <a:t>个</a:t>
            </a:r>
            <a:r>
              <a:rPr lang="en-US" altLang="zh-CN" sz="1400" smtClean="0">
                <a:ea typeface="宋体" charset="-122"/>
              </a:rPr>
              <a:t>SKU</a:t>
            </a:r>
            <a:endParaRPr lang="en-US" sz="1400" smtClean="0"/>
          </a:p>
          <a:p>
            <a:r>
              <a:rPr lang="zh-CN" altLang="en-US" sz="1400" smtClean="0">
                <a:ea typeface="宋体" charset="-122"/>
              </a:rPr>
              <a:t>流水线组成</a:t>
            </a:r>
            <a:endParaRPr lang="en-US" sz="1400" smtClean="0"/>
          </a:p>
          <a:p>
            <a:pPr lvl="1"/>
            <a:r>
              <a:rPr lang="en-US" sz="1200" smtClean="0"/>
              <a:t>Bn:</a:t>
            </a:r>
            <a:r>
              <a:rPr lang="zh-CN" altLang="en-US" sz="1200" smtClean="0">
                <a:ea typeface="宋体" charset="-122"/>
              </a:rPr>
              <a:t>条码枪扫描外箱条码</a:t>
            </a:r>
            <a:endParaRPr lang="en-US" sz="1200" smtClean="0"/>
          </a:p>
          <a:p>
            <a:pPr lvl="1"/>
            <a:r>
              <a:rPr lang="en-US" sz="1200" smtClean="0"/>
              <a:t>En: </a:t>
            </a:r>
            <a:r>
              <a:rPr lang="zh-CN" altLang="en-US" sz="1200" smtClean="0">
                <a:ea typeface="宋体" charset="-122"/>
              </a:rPr>
              <a:t>分段编码</a:t>
            </a:r>
            <a:endParaRPr lang="en-US" sz="1200" smtClean="0"/>
          </a:p>
          <a:p>
            <a:r>
              <a:rPr lang="zh-CN" altLang="en-US" sz="1400" smtClean="0">
                <a:ea typeface="宋体" charset="-122"/>
              </a:rPr>
              <a:t>序列化方法</a:t>
            </a:r>
            <a:endParaRPr lang="en-US" sz="1400" smtClean="0"/>
          </a:p>
          <a:p>
            <a:pPr lvl="1"/>
            <a:r>
              <a:rPr lang="en-US" sz="1200" smtClean="0"/>
              <a:t>Monza Self Serialization (chip-based serialization) </a:t>
            </a:r>
          </a:p>
          <a:p>
            <a:r>
              <a:rPr lang="en-US" altLang="zh-CN" sz="1400" smtClean="0">
                <a:ea typeface="宋体" charset="-122"/>
              </a:rPr>
              <a:t>Monza</a:t>
            </a:r>
            <a:r>
              <a:rPr lang="zh-CN" altLang="en-US" sz="1400" smtClean="0">
                <a:ea typeface="宋体" charset="-122"/>
              </a:rPr>
              <a:t> </a:t>
            </a:r>
            <a:r>
              <a:rPr lang="en-US" altLang="zh-CN" sz="1400" smtClean="0">
                <a:ea typeface="宋体" charset="-122"/>
              </a:rPr>
              <a:t>5</a:t>
            </a:r>
            <a:r>
              <a:rPr lang="zh-CN" altLang="en-US" sz="1400" smtClean="0">
                <a:ea typeface="宋体" charset="-122"/>
              </a:rPr>
              <a:t> 序列化性能</a:t>
            </a:r>
            <a:endParaRPr lang="en-US" sz="1400" smtClean="0"/>
          </a:p>
          <a:p>
            <a:pPr lvl="1"/>
            <a:r>
              <a:rPr lang="zh-CN" altLang="en-US" sz="1200" smtClean="0">
                <a:ea typeface="宋体" charset="-122"/>
              </a:rPr>
              <a:t>可达</a:t>
            </a:r>
            <a:r>
              <a:rPr lang="en-US" altLang="zh-CN" sz="1200" smtClean="0">
                <a:ea typeface="宋体" charset="-122"/>
              </a:rPr>
              <a:t>3000</a:t>
            </a:r>
            <a:r>
              <a:rPr lang="zh-CN" altLang="en-US" sz="1200" smtClean="0">
                <a:ea typeface="宋体" charset="-122"/>
              </a:rPr>
              <a:t>个标签每分钟</a:t>
            </a:r>
            <a:endParaRPr lang="en-US" sz="1200" smtClean="0"/>
          </a:p>
        </p:txBody>
      </p:sp>
      <p:pic>
        <p:nvPicPr>
          <p:cNvPr id="289796" name="Picture 61" descr="box"/>
          <p:cNvPicPr>
            <a:picLocks noChangeAspect="1" noChangeArrowheads="1"/>
          </p:cNvPicPr>
          <p:nvPr/>
        </p:nvPicPr>
        <p:blipFill>
          <a:blip r:embed="rId3" cstate="print">
            <a:extLst>
              <a:ext uri="{28A0092B-C50C-407E-A947-70E740481C1C}">
                <a14:useLocalDpi xmlns:a14="http://schemas.microsoft.com/office/drawing/2010/main" xmlns="" val="0"/>
              </a:ext>
            </a:extLst>
          </a:blip>
          <a:srcRect t="18814"/>
          <a:stretch>
            <a:fillRect/>
          </a:stretch>
        </p:blipFill>
        <p:spPr bwMode="auto">
          <a:xfrm>
            <a:off x="5715000"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9797" name="Picture 66" descr="box"/>
          <p:cNvPicPr>
            <a:picLocks noChangeAspect="1" noChangeArrowheads="1"/>
          </p:cNvPicPr>
          <p:nvPr/>
        </p:nvPicPr>
        <p:blipFill>
          <a:blip r:embed="rId3" cstate="print">
            <a:extLst>
              <a:ext uri="{28A0092B-C50C-407E-A947-70E740481C1C}">
                <a14:useLocalDpi xmlns:a14="http://schemas.microsoft.com/office/drawing/2010/main" xmlns="" val="0"/>
              </a:ext>
            </a:extLst>
          </a:blip>
          <a:srcRect t="18814"/>
          <a:stretch>
            <a:fillRect/>
          </a:stretch>
        </p:blipFill>
        <p:spPr bwMode="auto">
          <a:xfrm>
            <a:off x="4217988"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9798" name="Picture 67" descr="box"/>
          <p:cNvPicPr>
            <a:picLocks noChangeAspect="1" noChangeArrowheads="1"/>
          </p:cNvPicPr>
          <p:nvPr/>
        </p:nvPicPr>
        <p:blipFill>
          <a:blip r:embed="rId3" cstate="print">
            <a:extLst>
              <a:ext uri="{28A0092B-C50C-407E-A947-70E740481C1C}">
                <a14:useLocalDpi xmlns:a14="http://schemas.microsoft.com/office/drawing/2010/main" xmlns="" val="0"/>
              </a:ext>
            </a:extLst>
          </a:blip>
          <a:srcRect t="18814"/>
          <a:stretch>
            <a:fillRect/>
          </a:stretch>
        </p:blipFill>
        <p:spPr bwMode="auto">
          <a:xfrm>
            <a:off x="2719388"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9799" name="AutoShape 7" descr="Light upward diagonal"/>
          <p:cNvSpPr>
            <a:spLocks noChangeArrowheads="1"/>
          </p:cNvSpPr>
          <p:nvPr/>
        </p:nvSpPr>
        <p:spPr bwMode="auto">
          <a:xfrm>
            <a:off x="923925" y="2249488"/>
            <a:ext cx="7313613" cy="92075"/>
          </a:xfrm>
          <a:prstGeom prst="roundRect">
            <a:avLst>
              <a:gd name="adj" fmla="val 50000"/>
            </a:avLst>
          </a:prstGeom>
          <a:pattFill prst="ltUpDiag">
            <a:fgClr>
              <a:srgbClr val="DDDDDD"/>
            </a:fgClr>
            <a:bgClr>
              <a:schemeClr val="bg1"/>
            </a:bgClr>
          </a:pattFill>
          <a:ln w="19050">
            <a:solidFill>
              <a:srgbClr val="C0C0C0"/>
            </a:solidFill>
            <a:round/>
            <a:headEnd/>
            <a:tailEnd/>
          </a:ln>
        </p:spPr>
        <p:txBody>
          <a:bodyPr wrap="none" anchor="ctr"/>
          <a:lstStyle/>
          <a:p>
            <a:endParaRPr lang="en-US"/>
          </a:p>
        </p:txBody>
      </p:sp>
      <p:pic>
        <p:nvPicPr>
          <p:cNvPr id="289800" name="Picture 67" descr="box"/>
          <p:cNvPicPr>
            <a:picLocks noChangeAspect="1" noChangeArrowheads="1"/>
          </p:cNvPicPr>
          <p:nvPr/>
        </p:nvPicPr>
        <p:blipFill>
          <a:blip r:embed="rId3" cstate="print">
            <a:extLst>
              <a:ext uri="{28A0092B-C50C-407E-A947-70E740481C1C}">
                <a14:useLocalDpi xmlns:a14="http://schemas.microsoft.com/office/drawing/2010/main" xmlns="" val="0"/>
              </a:ext>
            </a:extLst>
          </a:blip>
          <a:srcRect t="18814"/>
          <a:stretch>
            <a:fillRect/>
          </a:stretch>
        </p:blipFill>
        <p:spPr bwMode="auto">
          <a:xfrm>
            <a:off x="1222375"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9801" name="Picture 67" descr="box"/>
          <p:cNvPicPr>
            <a:picLocks noChangeAspect="1" noChangeArrowheads="1"/>
          </p:cNvPicPr>
          <p:nvPr/>
        </p:nvPicPr>
        <p:blipFill>
          <a:blip r:embed="rId3" cstate="print">
            <a:extLst>
              <a:ext uri="{28A0092B-C50C-407E-A947-70E740481C1C}">
                <a14:useLocalDpi xmlns:a14="http://schemas.microsoft.com/office/drawing/2010/main" xmlns="" val="0"/>
              </a:ext>
            </a:extLst>
          </a:blip>
          <a:srcRect t="18814"/>
          <a:stretch>
            <a:fillRect/>
          </a:stretch>
        </p:blipFill>
        <p:spPr bwMode="auto">
          <a:xfrm>
            <a:off x="7213600" y="1679575"/>
            <a:ext cx="762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9802" name="Line 14"/>
          <p:cNvSpPr>
            <a:spLocks noChangeShapeType="1"/>
          </p:cNvSpPr>
          <p:nvPr/>
        </p:nvSpPr>
        <p:spPr bwMode="auto">
          <a:xfrm>
            <a:off x="901700" y="2182813"/>
            <a:ext cx="228600" cy="0"/>
          </a:xfrm>
          <a:prstGeom prst="line">
            <a:avLst/>
          </a:prstGeom>
          <a:noFill/>
          <a:ln w="19050">
            <a:solidFill>
              <a:srgbClr val="008000"/>
            </a:solidFill>
            <a:round/>
            <a:headEnd/>
            <a:tailEnd type="triangle" w="med" len="sm"/>
          </a:ln>
          <a:extLst>
            <a:ext uri="{909E8E84-426E-40DD-AFC4-6F175D3DCCD1}">
              <a14:hiddenFill xmlns:a14="http://schemas.microsoft.com/office/drawing/2010/main" xmlns="">
                <a:noFill/>
              </a14:hiddenFill>
            </a:ext>
          </a:extLst>
        </p:spPr>
        <p:txBody>
          <a:bodyPr/>
          <a:lstStyle/>
          <a:p>
            <a:endParaRPr lang="en-US"/>
          </a:p>
        </p:txBody>
      </p:sp>
      <p:grpSp>
        <p:nvGrpSpPr>
          <p:cNvPr id="289803" name="Group 8"/>
          <p:cNvGrpSpPr>
            <a:grpSpLocks/>
          </p:cNvGrpSpPr>
          <p:nvPr/>
        </p:nvGrpSpPr>
        <p:grpSpPr bwMode="auto">
          <a:xfrm>
            <a:off x="7004050" y="1508125"/>
            <a:ext cx="1262063" cy="1196975"/>
            <a:chOff x="2501" y="950"/>
            <a:chExt cx="795" cy="754"/>
          </a:xfrm>
        </p:grpSpPr>
        <p:sp>
          <p:nvSpPr>
            <p:cNvPr id="289816" name="AutoShape 68" descr="30%"/>
            <p:cNvSpPr>
              <a:spLocks noChangeArrowheads="1"/>
            </p:cNvSpPr>
            <p:nvPr/>
          </p:nvSpPr>
          <p:spPr bwMode="auto">
            <a:xfrm>
              <a:off x="2501" y="950"/>
              <a:ext cx="795" cy="455"/>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endParaRPr lang="en-US"/>
            </a:p>
          </p:txBody>
        </p:sp>
        <p:sp>
          <p:nvSpPr>
            <p:cNvPr id="289817" name="AutoShape 10"/>
            <p:cNvSpPr>
              <a:spLocks noChangeArrowheads="1"/>
            </p:cNvSpPr>
            <p:nvPr/>
          </p:nvSpPr>
          <p:spPr bwMode="auto">
            <a:xfrm>
              <a:off x="2826" y="1560"/>
              <a:ext cx="144" cy="144"/>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E2</a:t>
              </a:r>
            </a:p>
          </p:txBody>
        </p:sp>
        <p:sp>
          <p:nvSpPr>
            <p:cNvPr id="289818" name="Line 11"/>
            <p:cNvSpPr>
              <a:spLocks noChangeShapeType="1"/>
            </p:cNvSpPr>
            <p:nvPr/>
          </p:nvSpPr>
          <p:spPr bwMode="auto">
            <a:xfrm>
              <a:off x="2898" y="1410"/>
              <a:ext cx="0" cy="144"/>
            </a:xfrm>
            <a:prstGeom prst="line">
              <a:avLst/>
            </a:prstGeom>
            <a:noFill/>
            <a:ln w="1905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289804" name="AutoShape 69"/>
          <p:cNvSpPr>
            <a:spLocks noChangeArrowheads="1"/>
          </p:cNvSpPr>
          <p:nvPr/>
        </p:nvSpPr>
        <p:spPr bwMode="auto">
          <a:xfrm>
            <a:off x="8289925" y="2168525"/>
            <a:ext cx="46038" cy="46038"/>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sp>
        <p:nvSpPr>
          <p:cNvPr id="289805" name="AutoShape 16" descr="Zig zag"/>
          <p:cNvSpPr>
            <a:spLocks noChangeArrowheads="1"/>
          </p:cNvSpPr>
          <p:nvPr/>
        </p:nvSpPr>
        <p:spPr bwMode="auto">
          <a:xfrm>
            <a:off x="6457950" y="1355725"/>
            <a:ext cx="457200" cy="866775"/>
          </a:xfrm>
          <a:prstGeom prst="triangle">
            <a:avLst>
              <a:gd name="adj" fmla="val 100000"/>
            </a:avLst>
          </a:prstGeom>
          <a:pattFill prst="zigZag">
            <a:fgClr>
              <a:schemeClr val="tx2">
                <a:alpha val="25098"/>
              </a:schemeClr>
            </a:fgClr>
            <a:bgClr>
              <a:schemeClr val="bg1">
                <a:alpha val="25098"/>
              </a:schemeClr>
            </a:bgClr>
          </a:pattFill>
          <a:ln w="9525">
            <a:solidFill>
              <a:schemeClr val="tx2"/>
            </a:solidFill>
            <a:miter lim="800000"/>
            <a:headEnd/>
            <a:tailEnd/>
          </a:ln>
        </p:spPr>
        <p:txBody>
          <a:bodyPr wrap="none" anchor="ctr"/>
          <a:lstStyle/>
          <a:p>
            <a:endParaRPr lang="en-US"/>
          </a:p>
        </p:txBody>
      </p:sp>
      <p:sp>
        <p:nvSpPr>
          <p:cNvPr id="289806" name="AutoShape 17"/>
          <p:cNvSpPr>
            <a:spLocks noChangeArrowheads="1"/>
          </p:cNvSpPr>
          <p:nvPr/>
        </p:nvSpPr>
        <p:spPr bwMode="auto">
          <a:xfrm rot="-1882529">
            <a:off x="6915150" y="1241425"/>
            <a:ext cx="182563" cy="228600"/>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B2</a:t>
            </a:r>
          </a:p>
        </p:txBody>
      </p:sp>
      <p:sp>
        <p:nvSpPr>
          <p:cNvPr id="289807" name="AutoShape 69"/>
          <p:cNvSpPr>
            <a:spLocks noChangeArrowheads="1"/>
          </p:cNvSpPr>
          <p:nvPr/>
        </p:nvSpPr>
        <p:spPr bwMode="auto">
          <a:xfrm>
            <a:off x="6937375" y="2170113"/>
            <a:ext cx="46038" cy="46037"/>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grpSp>
        <p:nvGrpSpPr>
          <p:cNvPr id="289808" name="Group 29"/>
          <p:cNvGrpSpPr>
            <a:grpSpLocks/>
          </p:cNvGrpSpPr>
          <p:nvPr/>
        </p:nvGrpSpPr>
        <p:grpSpPr bwMode="auto">
          <a:xfrm>
            <a:off x="2466975" y="1508125"/>
            <a:ext cx="1262063" cy="1196975"/>
            <a:chOff x="2501" y="950"/>
            <a:chExt cx="795" cy="754"/>
          </a:xfrm>
        </p:grpSpPr>
        <p:sp>
          <p:nvSpPr>
            <p:cNvPr id="289813" name="AutoShape 68" descr="30%"/>
            <p:cNvSpPr>
              <a:spLocks noChangeArrowheads="1"/>
            </p:cNvSpPr>
            <p:nvPr/>
          </p:nvSpPr>
          <p:spPr bwMode="auto">
            <a:xfrm>
              <a:off x="2501" y="950"/>
              <a:ext cx="795" cy="455"/>
            </a:xfrm>
            <a:prstGeom prst="roundRect">
              <a:avLst>
                <a:gd name="adj" fmla="val 3315"/>
              </a:avLst>
            </a:prstGeom>
            <a:pattFill prst="pct30">
              <a:fgClr>
                <a:schemeClr val="tx1">
                  <a:alpha val="50195"/>
                </a:schemeClr>
              </a:fgClr>
              <a:bgClr>
                <a:schemeClr val="bg1">
                  <a:alpha val="50195"/>
                </a:schemeClr>
              </a:bgClr>
            </a:pattFill>
            <a:ln w="3175">
              <a:solidFill>
                <a:srgbClr val="000000"/>
              </a:solidFill>
              <a:round/>
              <a:headEnd/>
              <a:tailEnd/>
            </a:ln>
          </p:spPr>
          <p:txBody>
            <a:bodyPr wrap="none" anchor="ctr"/>
            <a:lstStyle/>
            <a:p>
              <a:endParaRPr lang="en-US"/>
            </a:p>
          </p:txBody>
        </p:sp>
        <p:sp>
          <p:nvSpPr>
            <p:cNvPr id="289814" name="AutoShape 31"/>
            <p:cNvSpPr>
              <a:spLocks noChangeArrowheads="1"/>
            </p:cNvSpPr>
            <p:nvPr/>
          </p:nvSpPr>
          <p:spPr bwMode="auto">
            <a:xfrm>
              <a:off x="2826" y="1560"/>
              <a:ext cx="144" cy="144"/>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E1</a:t>
              </a:r>
            </a:p>
          </p:txBody>
        </p:sp>
        <p:sp>
          <p:nvSpPr>
            <p:cNvPr id="289815" name="Line 32"/>
            <p:cNvSpPr>
              <a:spLocks noChangeShapeType="1"/>
            </p:cNvSpPr>
            <p:nvPr/>
          </p:nvSpPr>
          <p:spPr bwMode="auto">
            <a:xfrm>
              <a:off x="2898" y="1410"/>
              <a:ext cx="0" cy="144"/>
            </a:xfrm>
            <a:prstGeom prst="line">
              <a:avLst/>
            </a:prstGeom>
            <a:noFill/>
            <a:ln w="1905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289809" name="AutoShape 69"/>
          <p:cNvSpPr>
            <a:spLocks noChangeArrowheads="1"/>
          </p:cNvSpPr>
          <p:nvPr/>
        </p:nvSpPr>
        <p:spPr bwMode="auto">
          <a:xfrm>
            <a:off x="3752850" y="2168525"/>
            <a:ext cx="46038" cy="46038"/>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sp>
        <p:nvSpPr>
          <p:cNvPr id="289810" name="AutoShape 34" descr="Zig zag"/>
          <p:cNvSpPr>
            <a:spLocks noChangeArrowheads="1"/>
          </p:cNvSpPr>
          <p:nvPr/>
        </p:nvSpPr>
        <p:spPr bwMode="auto">
          <a:xfrm>
            <a:off x="1920875" y="1355725"/>
            <a:ext cx="457200" cy="866775"/>
          </a:xfrm>
          <a:prstGeom prst="triangle">
            <a:avLst>
              <a:gd name="adj" fmla="val 100000"/>
            </a:avLst>
          </a:prstGeom>
          <a:pattFill prst="zigZag">
            <a:fgClr>
              <a:schemeClr val="tx2">
                <a:alpha val="25098"/>
              </a:schemeClr>
            </a:fgClr>
            <a:bgClr>
              <a:schemeClr val="bg1">
                <a:alpha val="25098"/>
              </a:schemeClr>
            </a:bgClr>
          </a:pattFill>
          <a:ln w="9525">
            <a:solidFill>
              <a:schemeClr val="tx2"/>
            </a:solidFill>
            <a:miter lim="800000"/>
            <a:headEnd/>
            <a:tailEnd/>
          </a:ln>
        </p:spPr>
        <p:txBody>
          <a:bodyPr wrap="none" anchor="ctr"/>
          <a:lstStyle/>
          <a:p>
            <a:endParaRPr lang="en-US"/>
          </a:p>
        </p:txBody>
      </p:sp>
      <p:sp>
        <p:nvSpPr>
          <p:cNvPr id="289811" name="AutoShape 35"/>
          <p:cNvSpPr>
            <a:spLocks noChangeArrowheads="1"/>
          </p:cNvSpPr>
          <p:nvPr/>
        </p:nvSpPr>
        <p:spPr bwMode="auto">
          <a:xfrm rot="-1882529">
            <a:off x="2378075" y="1241425"/>
            <a:ext cx="182563" cy="228600"/>
          </a:xfrm>
          <a:prstGeom prst="roundRect">
            <a:avLst>
              <a:gd name="adj" fmla="val 7560"/>
            </a:avLst>
          </a:prstGeom>
          <a:solidFill>
            <a:srgbClr val="EAEAEA"/>
          </a:solidFill>
          <a:ln w="9525">
            <a:solidFill>
              <a:srgbClr val="808080"/>
            </a:solidFill>
            <a:round/>
            <a:headEnd/>
            <a:tailEnd/>
          </a:ln>
        </p:spPr>
        <p:txBody>
          <a:bodyPr wrap="none" anchor="ctr"/>
          <a:lstStyle/>
          <a:p>
            <a:pPr algn="ctr"/>
            <a:r>
              <a:rPr lang="en-US" sz="800">
                <a:latin typeface="Calibri" pitchFamily="34" charset="0"/>
              </a:rPr>
              <a:t>B1</a:t>
            </a:r>
          </a:p>
        </p:txBody>
      </p:sp>
      <p:sp>
        <p:nvSpPr>
          <p:cNvPr id="289812" name="AutoShape 69"/>
          <p:cNvSpPr>
            <a:spLocks noChangeArrowheads="1"/>
          </p:cNvSpPr>
          <p:nvPr/>
        </p:nvSpPr>
        <p:spPr bwMode="auto">
          <a:xfrm>
            <a:off x="2400300" y="2170113"/>
            <a:ext cx="46038" cy="46037"/>
          </a:xfrm>
          <a:prstGeom prst="octagon">
            <a:avLst>
              <a:gd name="adj" fmla="val 29287"/>
            </a:avLst>
          </a:prstGeom>
          <a:solidFill>
            <a:schemeClr val="tx2"/>
          </a:solidFill>
          <a:ln w="3175" algn="ctr">
            <a:solidFill>
              <a:schemeClr val="tx1"/>
            </a:solidFill>
            <a:miter lim="800000"/>
            <a:headEnd/>
            <a:tailEnd type="none" w="lg" len="lg"/>
          </a:ln>
        </p:spPr>
        <p:txBody>
          <a:bodyPr wrap="none" lIns="64008" tIns="64008" rIns="64008" bIns="64008" anchor="ctr"/>
          <a:lstStyle/>
          <a:p>
            <a:endParaRPr lang="en-US"/>
          </a:p>
        </p:txBody>
      </p:sp>
    </p:spTree>
    <p:extLst>
      <p:ext uri="{BB962C8B-B14F-4D97-AF65-F5344CB8AC3E}">
        <p14:creationId xmlns:p14="http://schemas.microsoft.com/office/powerpoint/2010/main" xmlns="" val="400112993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ea typeface="宋体" charset="-122"/>
              </a:rPr>
              <a:t>遵守的协议规范</a:t>
            </a:r>
            <a:endParaRPr lang="en-US" smtClean="0"/>
          </a:p>
        </p:txBody>
      </p:sp>
      <p:sp>
        <p:nvSpPr>
          <p:cNvPr id="23555" name="AutoShape 3"/>
          <p:cNvSpPr>
            <a:spLocks noGrp="1" noChangeAspect="1" noChangeArrowheads="1"/>
          </p:cNvSpPr>
          <p:nvPr>
            <p:ph type="body" idx="1"/>
          </p:nvPr>
        </p:nvSpPr>
        <p:spPr/>
        <p:txBody>
          <a:bodyPr/>
          <a:lstStyle/>
          <a:p>
            <a:pPr eaLnBrk="1" hangingPunct="1"/>
            <a:r>
              <a:rPr lang="en-US" altLang="zh-CN" smtClean="0">
                <a:ea typeface="宋体" charset="-122"/>
              </a:rPr>
              <a:t>ISO</a:t>
            </a:r>
            <a:r>
              <a:rPr lang="zh-CN" altLang="en-US" smtClean="0">
                <a:ea typeface="宋体" charset="-122"/>
              </a:rPr>
              <a:t> </a:t>
            </a:r>
            <a:r>
              <a:rPr lang="en-US" altLang="zh-CN" smtClean="0">
                <a:ea typeface="宋体" charset="-122"/>
              </a:rPr>
              <a:t>18000-6C</a:t>
            </a:r>
            <a:r>
              <a:rPr lang="zh-CN" altLang="en-US" smtClean="0">
                <a:ea typeface="宋体" charset="-122"/>
              </a:rPr>
              <a:t>协议</a:t>
            </a:r>
            <a:endParaRPr lang="en-US" altLang="zh-CN" b="0" smtClean="0">
              <a:ea typeface="宋体" charset="-122"/>
            </a:endParaRPr>
          </a:p>
          <a:p>
            <a:pPr lvl="1" eaLnBrk="1" hangingPunct="1"/>
            <a:r>
              <a:rPr lang="en-US" altLang="zh-CN" smtClean="0">
                <a:ea typeface="宋体" charset="-122"/>
              </a:rPr>
              <a:t>2004</a:t>
            </a:r>
            <a:r>
              <a:rPr lang="zh-CN" altLang="en-US" smtClean="0">
                <a:ea typeface="宋体" charset="-122"/>
              </a:rPr>
              <a:t>年底</a:t>
            </a:r>
            <a:r>
              <a:rPr lang="en-US" smtClean="0"/>
              <a:t>EPCglobal</a:t>
            </a:r>
            <a:r>
              <a:rPr lang="zh-CN" altLang="en-US" smtClean="0">
                <a:ea typeface="宋体" charset="-122"/>
              </a:rPr>
              <a:t>与</a:t>
            </a:r>
            <a:r>
              <a:rPr lang="en-US" smtClean="0"/>
              <a:t>ISO</a:t>
            </a:r>
            <a:r>
              <a:rPr lang="zh-CN" altLang="en-US" smtClean="0">
                <a:ea typeface="宋体" charset="-122"/>
              </a:rPr>
              <a:t>组织达成共识，将共同推动 </a:t>
            </a:r>
            <a:r>
              <a:rPr lang="en-US" smtClean="0"/>
              <a:t>UHF Gen 2</a:t>
            </a:r>
            <a:r>
              <a:rPr lang="zh-CN" altLang="en-US" smtClean="0">
                <a:ea typeface="宋体" charset="-122"/>
              </a:rPr>
              <a:t>的规范，并纳入</a:t>
            </a:r>
            <a:r>
              <a:rPr lang="en-US" smtClean="0"/>
              <a:t>ISO18000-6C</a:t>
            </a:r>
            <a:r>
              <a:rPr lang="zh-CN" altLang="en-US" smtClean="0">
                <a:ea typeface="宋体" charset="-122"/>
              </a:rPr>
              <a:t>的标准制订中，全球超高频</a:t>
            </a:r>
            <a:r>
              <a:rPr lang="en-US" altLang="zh-CN" smtClean="0">
                <a:ea typeface="宋体" charset="-122"/>
              </a:rPr>
              <a:t>RFID</a:t>
            </a:r>
            <a:r>
              <a:rPr lang="zh-CN" altLang="en-US" smtClean="0">
                <a:ea typeface="宋体" charset="-122"/>
              </a:rPr>
              <a:t>技术发展终于有章可循</a:t>
            </a:r>
            <a:endParaRPr lang="en-US" altLang="zh-CN" smtClean="0">
              <a:ea typeface="宋体" charset="-122"/>
            </a:endParaRPr>
          </a:p>
          <a:p>
            <a:pPr lvl="1" eaLnBrk="1" hangingPunct="1"/>
            <a:r>
              <a:rPr lang="en-US" altLang="zh-CN" smtClean="0">
                <a:ea typeface="宋体" charset="-122"/>
              </a:rPr>
              <a:t>ISO 18000-6</a:t>
            </a:r>
            <a:r>
              <a:rPr lang="zh-CN" altLang="en-US" smtClean="0">
                <a:ea typeface="宋体" charset="-122"/>
              </a:rPr>
              <a:t>标准的全名为：信息技术</a:t>
            </a:r>
            <a:r>
              <a:rPr lang="en-US" altLang="zh-CN" smtClean="0">
                <a:ea typeface="宋体" charset="-122"/>
              </a:rPr>
              <a:t>——</a:t>
            </a:r>
            <a:r>
              <a:rPr lang="zh-CN" altLang="en-US" smtClean="0">
                <a:ea typeface="宋体" charset="-122"/>
              </a:rPr>
              <a:t>无线射频识别（</a:t>
            </a:r>
            <a:r>
              <a:rPr lang="en-US" altLang="zh-CN" smtClean="0">
                <a:ea typeface="宋体" charset="-122"/>
              </a:rPr>
              <a:t>RFID</a:t>
            </a:r>
            <a:r>
              <a:rPr lang="zh-CN" altLang="en-US" smtClean="0">
                <a:ea typeface="宋体" charset="-122"/>
              </a:rPr>
              <a:t>）技术应用于单品管理 </a:t>
            </a:r>
            <a:r>
              <a:rPr lang="en-US" altLang="zh-CN" smtClean="0">
                <a:ea typeface="宋体" charset="-122"/>
              </a:rPr>
              <a:t>——</a:t>
            </a:r>
            <a:r>
              <a:rPr lang="zh-CN" altLang="en-US" smtClean="0">
                <a:ea typeface="宋体" charset="-122"/>
              </a:rPr>
              <a:t>第六部分：在</a:t>
            </a:r>
            <a:r>
              <a:rPr lang="en-US" altLang="zh-CN" smtClean="0">
                <a:ea typeface="宋体" charset="-122"/>
              </a:rPr>
              <a:t>860 MHz----960 MHz</a:t>
            </a:r>
            <a:r>
              <a:rPr lang="zh-CN" altLang="en-US" smtClean="0">
                <a:ea typeface="宋体" charset="-122"/>
              </a:rPr>
              <a:t>的空中接口通信参数</a:t>
            </a:r>
            <a:endParaRPr lang="en-US" altLang="zh-CN" smtClean="0">
              <a:ea typeface="宋体" charset="-122"/>
            </a:endParaRPr>
          </a:p>
          <a:p>
            <a:pPr lvl="1" eaLnBrk="1" hangingPunct="1"/>
            <a:r>
              <a:rPr lang="en-US" altLang="zh-CN" smtClean="0">
                <a:ea typeface="宋体" charset="-122"/>
              </a:rPr>
              <a:t>ISO 18000-6c</a:t>
            </a:r>
            <a:r>
              <a:rPr lang="zh-CN" altLang="en-US" smtClean="0">
                <a:ea typeface="宋体" charset="-122"/>
              </a:rPr>
              <a:t>标准全名为：信息技术</a:t>
            </a:r>
            <a:r>
              <a:rPr lang="en-US" altLang="zh-CN" smtClean="0">
                <a:ea typeface="宋体" charset="-122"/>
              </a:rPr>
              <a:t>——</a:t>
            </a:r>
            <a:r>
              <a:rPr lang="zh-CN" altLang="en-US" smtClean="0">
                <a:ea typeface="宋体" charset="-122"/>
              </a:rPr>
              <a:t>无线射频识别（</a:t>
            </a:r>
            <a:r>
              <a:rPr lang="en-US" altLang="zh-CN" smtClean="0">
                <a:ea typeface="宋体" charset="-122"/>
              </a:rPr>
              <a:t>RFID</a:t>
            </a:r>
            <a:r>
              <a:rPr lang="zh-CN" altLang="en-US" smtClean="0">
                <a:ea typeface="宋体" charset="-122"/>
              </a:rPr>
              <a:t>）技术应用于物品管理</a:t>
            </a:r>
            <a:r>
              <a:rPr lang="en-US" altLang="zh-CN" smtClean="0">
                <a:ea typeface="宋体" charset="-122"/>
              </a:rPr>
              <a:t>——</a:t>
            </a:r>
            <a:r>
              <a:rPr lang="zh-CN" altLang="en-US" smtClean="0">
                <a:ea typeface="宋体" charset="-122"/>
              </a:rPr>
              <a:t>第六部分：在</a:t>
            </a:r>
            <a:r>
              <a:rPr lang="en-US" altLang="zh-CN" smtClean="0">
                <a:ea typeface="宋体" charset="-122"/>
              </a:rPr>
              <a:t>860 MHz----960 MHz</a:t>
            </a:r>
            <a:r>
              <a:rPr lang="zh-CN" altLang="en-US" smtClean="0">
                <a:ea typeface="宋体" charset="-122"/>
              </a:rPr>
              <a:t>的空中接口通信参数修订第</a:t>
            </a:r>
            <a:r>
              <a:rPr lang="en-US" altLang="zh-CN" smtClean="0">
                <a:ea typeface="宋体" charset="-122"/>
              </a:rPr>
              <a:t>1</a:t>
            </a:r>
            <a:r>
              <a:rPr lang="zh-CN" altLang="en-US" smtClean="0">
                <a:ea typeface="宋体" charset="-122"/>
              </a:rPr>
              <a:t>版</a:t>
            </a:r>
            <a:r>
              <a:rPr lang="en-US" altLang="zh-CN" smtClean="0">
                <a:ea typeface="宋体" charset="-122"/>
              </a:rPr>
              <a:t>, C</a:t>
            </a:r>
            <a:r>
              <a:rPr lang="zh-CN" altLang="en-US" smtClean="0">
                <a:ea typeface="宋体" charset="-122"/>
              </a:rPr>
              <a:t>部分扩展和</a:t>
            </a:r>
            <a:r>
              <a:rPr lang="en-US" altLang="zh-CN" smtClean="0">
                <a:ea typeface="宋体" charset="-122"/>
              </a:rPr>
              <a:t>A</a:t>
            </a:r>
            <a:r>
              <a:rPr lang="zh-CN" altLang="en-US" smtClean="0">
                <a:ea typeface="宋体" charset="-122"/>
              </a:rPr>
              <a:t>、</a:t>
            </a:r>
            <a:r>
              <a:rPr lang="en-US" altLang="zh-CN" smtClean="0">
                <a:ea typeface="宋体" charset="-122"/>
              </a:rPr>
              <a:t>B</a:t>
            </a:r>
            <a:r>
              <a:rPr lang="zh-CN" altLang="en-US" smtClean="0">
                <a:ea typeface="宋体" charset="-122"/>
              </a:rPr>
              <a:t>部分升级</a:t>
            </a:r>
            <a:endParaRPr lang="en-US" altLang="zh-CN" smtClean="0">
              <a:ea typeface="宋体" charset="-122"/>
            </a:endParaRPr>
          </a:p>
        </p:txBody>
      </p:sp>
      <p:pic>
        <p:nvPicPr>
          <p:cNvPr id="2355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49538" y="4833938"/>
            <a:ext cx="3943350" cy="110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Tree>
    <p:extLst>
      <p:ext uri="{BB962C8B-B14F-4D97-AF65-F5344CB8AC3E}">
        <p14:creationId xmlns:p14="http://schemas.microsoft.com/office/powerpoint/2010/main" xmlns="" val="212435741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RFID</a:t>
            </a:r>
            <a:r>
              <a:rPr lang="zh-CN" altLang="en-US" smtClean="0">
                <a:ea typeface="宋体" charset="-122"/>
              </a:rPr>
              <a:t>如何工作</a:t>
            </a:r>
            <a:endParaRPr lang="en-US" smtClean="0"/>
          </a:p>
        </p:txBody>
      </p:sp>
      <p:sp>
        <p:nvSpPr>
          <p:cNvPr id="24579" name="Rectangle 3"/>
          <p:cNvSpPr>
            <a:spLocks noGrp="1" noChangeArrowheads="1"/>
          </p:cNvSpPr>
          <p:nvPr>
            <p:ph type="body" idx="1"/>
          </p:nvPr>
        </p:nvSpPr>
        <p:spPr>
          <a:xfrm>
            <a:off x="190500" y="933450"/>
            <a:ext cx="3706813" cy="5394325"/>
          </a:xfrm>
        </p:spPr>
        <p:txBody>
          <a:bodyPr/>
          <a:lstStyle/>
          <a:p>
            <a:pPr eaLnBrk="1" hangingPunct="1">
              <a:lnSpc>
                <a:spcPct val="90000"/>
              </a:lnSpc>
            </a:pPr>
            <a:r>
              <a:rPr lang="zh-CN" altLang="en-US" dirty="0" smtClean="0">
                <a:ea typeface="宋体" charset="-122"/>
              </a:rPr>
              <a:t>读写器给标签发送信号</a:t>
            </a:r>
            <a:endParaRPr lang="en-US" dirty="0" smtClean="0"/>
          </a:p>
          <a:p>
            <a:pPr eaLnBrk="1" hangingPunct="1">
              <a:lnSpc>
                <a:spcPct val="90000"/>
              </a:lnSpc>
            </a:pPr>
            <a:r>
              <a:rPr lang="zh-CN" altLang="en-US" dirty="0" smtClean="0">
                <a:ea typeface="宋体" charset="-122"/>
              </a:rPr>
              <a:t>标签利用接收的信号作为能量来源</a:t>
            </a:r>
            <a:endParaRPr lang="en-US" dirty="0" smtClean="0"/>
          </a:p>
          <a:p>
            <a:pPr lvl="1" eaLnBrk="1" hangingPunct="1">
              <a:lnSpc>
                <a:spcPct val="90000"/>
              </a:lnSpc>
            </a:pPr>
            <a:r>
              <a:rPr lang="zh-CN" altLang="en-US" dirty="0" smtClean="0">
                <a:ea typeface="宋体" charset="-122"/>
              </a:rPr>
              <a:t>无需电池</a:t>
            </a:r>
            <a:endParaRPr lang="en-US" dirty="0" smtClean="0"/>
          </a:p>
          <a:p>
            <a:pPr lvl="2" eaLnBrk="1" hangingPunct="1">
              <a:lnSpc>
                <a:spcPct val="90000"/>
              </a:lnSpc>
            </a:pPr>
            <a:r>
              <a:rPr lang="zh-CN" altLang="en-US" dirty="0" smtClean="0">
                <a:ea typeface="宋体" charset="-122"/>
              </a:rPr>
              <a:t>低成本</a:t>
            </a:r>
            <a:endParaRPr lang="en-US" dirty="0" smtClean="0"/>
          </a:p>
          <a:p>
            <a:pPr lvl="2" eaLnBrk="1" hangingPunct="1">
              <a:lnSpc>
                <a:spcPct val="90000"/>
              </a:lnSpc>
            </a:pPr>
            <a:r>
              <a:rPr lang="zh-CN" altLang="en-US" dirty="0" smtClean="0">
                <a:ea typeface="宋体" charset="-122"/>
              </a:rPr>
              <a:t>使用期限没有限制</a:t>
            </a:r>
            <a:endParaRPr lang="en-US" dirty="0" smtClean="0"/>
          </a:p>
          <a:p>
            <a:pPr lvl="2" eaLnBrk="1" hangingPunct="1">
              <a:lnSpc>
                <a:spcPct val="90000"/>
              </a:lnSpc>
            </a:pPr>
            <a:r>
              <a:rPr lang="zh-CN" altLang="en-US" dirty="0" smtClean="0">
                <a:ea typeface="宋体" charset="-122"/>
              </a:rPr>
              <a:t>可随意丢弃环保</a:t>
            </a:r>
            <a:endParaRPr lang="en-US" dirty="0" smtClean="0"/>
          </a:p>
          <a:p>
            <a:pPr eaLnBrk="1" hangingPunct="1">
              <a:lnSpc>
                <a:spcPct val="90000"/>
              </a:lnSpc>
            </a:pPr>
            <a:r>
              <a:rPr lang="zh-CN" altLang="en-US" dirty="0" smtClean="0">
                <a:ea typeface="宋体" charset="-122"/>
              </a:rPr>
              <a:t>标签通过反射信号与读写器通信</a:t>
            </a:r>
            <a:endParaRPr lang="en-US" dirty="0" smtClean="0"/>
          </a:p>
          <a:p>
            <a:pPr lvl="1" eaLnBrk="1" hangingPunct="1">
              <a:lnSpc>
                <a:spcPct val="90000"/>
              </a:lnSpc>
            </a:pPr>
            <a:r>
              <a:rPr lang="zh-CN" altLang="en-US" dirty="0" smtClean="0">
                <a:ea typeface="宋体" charset="-122"/>
              </a:rPr>
              <a:t>如同镜面反射光源</a:t>
            </a:r>
            <a:endParaRPr lang="en-US" dirty="0" smtClean="0"/>
          </a:p>
        </p:txBody>
      </p:sp>
      <p:grpSp>
        <p:nvGrpSpPr>
          <p:cNvPr id="24580" name="Group 4"/>
          <p:cNvGrpSpPr>
            <a:grpSpLocks/>
          </p:cNvGrpSpPr>
          <p:nvPr/>
        </p:nvGrpSpPr>
        <p:grpSpPr bwMode="auto">
          <a:xfrm>
            <a:off x="3935413" y="1109663"/>
            <a:ext cx="4959350" cy="4657725"/>
            <a:chOff x="2479" y="720"/>
            <a:chExt cx="3124" cy="2934"/>
          </a:xfrm>
        </p:grpSpPr>
        <p:sp>
          <p:nvSpPr>
            <p:cNvPr id="24581" name="Rectangle 5"/>
            <p:cNvSpPr>
              <a:spLocks noChangeArrowheads="1"/>
            </p:cNvSpPr>
            <p:nvPr/>
          </p:nvSpPr>
          <p:spPr bwMode="auto">
            <a:xfrm>
              <a:off x="2479" y="720"/>
              <a:ext cx="3124" cy="2934"/>
            </a:xfrm>
            <a:prstGeom prst="rect">
              <a:avLst/>
            </a:prstGeom>
            <a:solidFill>
              <a:schemeClr val="bg1"/>
            </a:solidFill>
            <a:ln w="38100">
              <a:solidFill>
                <a:schemeClr val="accent1"/>
              </a:solidFill>
              <a:miter lim="800000"/>
              <a:headEnd/>
              <a:tailEnd/>
            </a:ln>
          </p:spPr>
          <p:txBody>
            <a:bodyPr wrap="none" anchor="ctr"/>
            <a:lstStyle/>
            <a:p>
              <a:endParaRPr lang="en-US"/>
            </a:p>
          </p:txBody>
        </p:sp>
        <p:graphicFrame>
          <p:nvGraphicFramePr>
            <p:cNvPr id="24582" name="Object 6"/>
            <p:cNvGraphicFramePr>
              <a:graphicFrameLocks noChangeAspect="1"/>
            </p:cNvGraphicFramePr>
            <p:nvPr/>
          </p:nvGraphicFramePr>
          <p:xfrm>
            <a:off x="3215" y="2897"/>
            <a:ext cx="2287" cy="628"/>
          </p:xfrm>
          <a:graphic>
            <a:graphicData uri="http://schemas.openxmlformats.org/presentationml/2006/ole">
              <p:oleObj spid="_x0000_s22533" name="Photo Editor Photo" r:id="rId4" imgW="8923810" imgH="2448267" progId="">
                <p:embed/>
              </p:oleObj>
            </a:graphicData>
          </a:graphic>
        </p:graphicFrame>
        <p:sp>
          <p:nvSpPr>
            <p:cNvPr id="24583" name="Text Box 7"/>
            <p:cNvSpPr txBox="1">
              <a:spLocks noChangeArrowheads="1"/>
            </p:cNvSpPr>
            <p:nvPr/>
          </p:nvSpPr>
          <p:spPr bwMode="auto">
            <a:xfrm>
              <a:off x="2678" y="2280"/>
              <a:ext cx="1230"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800">
                  <a:solidFill>
                    <a:srgbClr val="000000"/>
                  </a:solidFill>
                  <a:latin typeface="Verdana" pitchFamily="34" charset="0"/>
                </a:rPr>
                <a:t>Monza™ RFID</a:t>
              </a:r>
              <a:br>
                <a:rPr lang="en-US" sz="1800">
                  <a:solidFill>
                    <a:srgbClr val="000000"/>
                  </a:solidFill>
                  <a:latin typeface="Verdana" pitchFamily="34" charset="0"/>
                </a:rPr>
              </a:br>
              <a:r>
                <a:rPr lang="en-US" sz="1800">
                  <a:solidFill>
                    <a:srgbClr val="000000"/>
                  </a:solidFill>
                  <a:latin typeface="Verdana" pitchFamily="34" charset="0"/>
                </a:rPr>
                <a:t>Chip</a:t>
              </a:r>
            </a:p>
          </p:txBody>
        </p:sp>
        <p:sp>
          <p:nvSpPr>
            <p:cNvPr id="24584" name="Text Box 8"/>
            <p:cNvSpPr txBox="1">
              <a:spLocks noChangeArrowheads="1"/>
            </p:cNvSpPr>
            <p:nvPr/>
          </p:nvSpPr>
          <p:spPr bwMode="auto">
            <a:xfrm>
              <a:off x="4821" y="1049"/>
              <a:ext cx="40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zh-CN" altLang="en-US" sz="1800">
                  <a:solidFill>
                    <a:srgbClr val="000000"/>
                  </a:solidFill>
                  <a:latin typeface="Verdana" pitchFamily="34" charset="0"/>
                  <a:ea typeface="宋体" charset="-122"/>
                </a:rPr>
                <a:t>天线</a:t>
              </a:r>
              <a:endParaRPr lang="en-US" sz="1800">
                <a:solidFill>
                  <a:srgbClr val="000000"/>
                </a:solidFill>
                <a:latin typeface="Verdana" pitchFamily="34" charset="0"/>
              </a:endParaRPr>
            </a:p>
          </p:txBody>
        </p:sp>
        <p:sp>
          <p:nvSpPr>
            <p:cNvPr id="24585" name="Text Box 9"/>
            <p:cNvSpPr txBox="1">
              <a:spLocks noChangeArrowheads="1"/>
            </p:cNvSpPr>
            <p:nvPr/>
          </p:nvSpPr>
          <p:spPr bwMode="auto">
            <a:xfrm>
              <a:off x="2711" y="3083"/>
              <a:ext cx="44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a:solidFill>
                    <a:srgbClr val="000000"/>
                  </a:solidFill>
                  <a:latin typeface="Verdana" pitchFamily="34" charset="0"/>
                </a:rPr>
                <a:t>Tag</a:t>
              </a:r>
            </a:p>
          </p:txBody>
        </p:sp>
        <p:sp>
          <p:nvSpPr>
            <p:cNvPr id="24586" name="Line 10"/>
            <p:cNvSpPr>
              <a:spLocks noChangeShapeType="1"/>
            </p:cNvSpPr>
            <p:nvPr/>
          </p:nvSpPr>
          <p:spPr bwMode="auto">
            <a:xfrm rot="16200000" flipH="1">
              <a:off x="3798" y="2634"/>
              <a:ext cx="616" cy="472"/>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pic>
          <p:nvPicPr>
            <p:cNvPr id="24587"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13" y="1327"/>
              <a:ext cx="636" cy="5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8" name="Text Box 12"/>
            <p:cNvSpPr txBox="1">
              <a:spLocks noChangeArrowheads="1"/>
            </p:cNvSpPr>
            <p:nvPr/>
          </p:nvSpPr>
          <p:spPr bwMode="auto">
            <a:xfrm>
              <a:off x="2540" y="756"/>
              <a:ext cx="1036"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0"/>
                </a:spcBef>
                <a:buClrTx/>
                <a:buFontTx/>
                <a:buNone/>
              </a:pPr>
              <a:r>
                <a:rPr lang="en-US" sz="1800">
                  <a:solidFill>
                    <a:srgbClr val="000000"/>
                  </a:solidFill>
                  <a:latin typeface="Verdana" pitchFamily="34" charset="0"/>
                </a:rPr>
                <a:t>Speedway</a:t>
              </a:r>
              <a:r>
                <a:rPr lang="en-US" sz="1800" baseline="30000">
                  <a:solidFill>
                    <a:srgbClr val="000000"/>
                  </a:solidFill>
                  <a:latin typeface="Verdana" pitchFamily="34" charset="0"/>
                </a:rPr>
                <a:t>®</a:t>
              </a:r>
              <a:r>
                <a:rPr lang="en-US" sz="1800">
                  <a:solidFill>
                    <a:srgbClr val="000000"/>
                  </a:solidFill>
                  <a:latin typeface="Verdana" pitchFamily="34" charset="0"/>
                </a:rPr>
                <a:t/>
              </a:r>
              <a:br>
                <a:rPr lang="en-US" sz="1800">
                  <a:solidFill>
                    <a:srgbClr val="000000"/>
                  </a:solidFill>
                  <a:latin typeface="Verdana" pitchFamily="34" charset="0"/>
                </a:rPr>
              </a:br>
              <a:r>
                <a:rPr lang="en-US" sz="1800">
                  <a:solidFill>
                    <a:srgbClr val="000000"/>
                  </a:solidFill>
                  <a:latin typeface="Verdana" pitchFamily="34" charset="0"/>
                </a:rPr>
                <a:t>Reader</a:t>
              </a:r>
            </a:p>
          </p:txBody>
        </p:sp>
        <p:pic>
          <p:nvPicPr>
            <p:cNvPr id="24589" name="Picture 13" descr="speed4"/>
            <p:cNvPicPr>
              <a:picLocks noChangeAspect="1" noChangeArrowheads="1"/>
            </p:cNvPicPr>
            <p:nvPr/>
          </p:nvPicPr>
          <p:blipFill>
            <a:blip r:embed="rId6" cstate="print">
              <a:extLst>
                <a:ext uri="{28A0092B-C50C-407E-A947-70E740481C1C}">
                  <a14:useLocalDpi xmlns:a14="http://schemas.microsoft.com/office/drawing/2010/main" xmlns="" val="0"/>
                </a:ext>
              </a:extLst>
            </a:blip>
            <a:srcRect l="13657" t="6253" r="13287" b="7802"/>
            <a:stretch>
              <a:fillRect/>
            </a:stretch>
          </p:blipFill>
          <p:spPr bwMode="auto">
            <a:xfrm>
              <a:off x="2996" y="1116"/>
              <a:ext cx="1194" cy="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90" name="Freeform 14"/>
            <p:cNvSpPr>
              <a:spLocks/>
            </p:cNvSpPr>
            <p:nvPr/>
          </p:nvSpPr>
          <p:spPr bwMode="auto">
            <a:xfrm>
              <a:off x="4014" y="1112"/>
              <a:ext cx="660" cy="334"/>
            </a:xfrm>
            <a:custGeom>
              <a:avLst/>
              <a:gdLst>
                <a:gd name="T0" fmla="*/ 0 w 660"/>
                <a:gd name="T1" fmla="*/ 166 h 334"/>
                <a:gd name="T2" fmla="*/ 138 w 660"/>
                <a:gd name="T3" fmla="*/ 28 h 334"/>
                <a:gd name="T4" fmla="*/ 660 w 660"/>
                <a:gd name="T5" fmla="*/ 334 h 334"/>
                <a:gd name="T6" fmla="*/ 0 60000 65536"/>
                <a:gd name="T7" fmla="*/ 0 60000 65536"/>
                <a:gd name="T8" fmla="*/ 0 60000 65536"/>
                <a:gd name="T9" fmla="*/ 0 w 660"/>
                <a:gd name="T10" fmla="*/ 0 h 334"/>
                <a:gd name="T11" fmla="*/ 660 w 660"/>
                <a:gd name="T12" fmla="*/ 334 h 334"/>
              </a:gdLst>
              <a:ahLst/>
              <a:cxnLst>
                <a:cxn ang="T6">
                  <a:pos x="T0" y="T1"/>
                </a:cxn>
                <a:cxn ang="T7">
                  <a:pos x="T2" y="T3"/>
                </a:cxn>
                <a:cxn ang="T8">
                  <a:pos x="T4" y="T5"/>
                </a:cxn>
              </a:cxnLst>
              <a:rect l="T9" t="T10" r="T11" b="T12"/>
              <a:pathLst>
                <a:path w="660" h="334">
                  <a:moveTo>
                    <a:pt x="0" y="166"/>
                  </a:moveTo>
                  <a:cubicBezTo>
                    <a:pt x="14" y="83"/>
                    <a:pt x="28" y="0"/>
                    <a:pt x="138" y="28"/>
                  </a:cubicBezTo>
                  <a:cubicBezTo>
                    <a:pt x="248" y="56"/>
                    <a:pt x="573" y="283"/>
                    <a:pt x="660" y="334"/>
                  </a:cubicBezTo>
                </a:path>
              </a:pathLst>
            </a:custGeom>
            <a:noFill/>
            <a:ln w="28575" cap="flat" cmpd="sng">
              <a:solidFill>
                <a:schemeClr val="tx1"/>
              </a:solidFill>
              <a:prstDash val="solid"/>
              <a:round/>
              <a:headEnd type="none" w="med" len="med"/>
              <a:tailEnd type="none" w="lg" len="lg"/>
            </a:ln>
            <a:extLst>
              <a:ext uri="{909E8E84-426E-40DD-AFC4-6F175D3DCCD1}">
                <a14:hiddenFill xmlns:a14="http://schemas.microsoft.com/office/drawing/2010/main" xmlns="">
                  <a:solidFill>
                    <a:srgbClr val="FFFFFF"/>
                  </a:solidFill>
                </a14:hiddenFill>
              </a:ext>
            </a:extLst>
          </p:spPr>
          <p:txBody>
            <a:bodyPr lIns="64008" tIns="64008" rIns="64008" bIns="64008" anchor="ctr" anchorCtr="1">
              <a:spAutoFit/>
            </a:bodyPr>
            <a:lstStyle/>
            <a:p>
              <a:endParaRPr lang="en-US"/>
            </a:p>
          </p:txBody>
        </p:sp>
        <p:grpSp>
          <p:nvGrpSpPr>
            <p:cNvPr id="24591" name="Group 15"/>
            <p:cNvGrpSpPr>
              <a:grpSpLocks/>
            </p:cNvGrpSpPr>
            <p:nvPr/>
          </p:nvGrpSpPr>
          <p:grpSpPr bwMode="auto">
            <a:xfrm rot="2968219">
              <a:off x="4435" y="2140"/>
              <a:ext cx="546" cy="618"/>
              <a:chOff x="3456" y="1536"/>
              <a:chExt cx="912" cy="864"/>
            </a:xfrm>
          </p:grpSpPr>
          <p:sp>
            <p:nvSpPr>
              <p:cNvPr id="24596" name="Arc 16"/>
              <p:cNvSpPr>
                <a:spLocks/>
              </p:cNvSpPr>
              <p:nvPr/>
            </p:nvSpPr>
            <p:spPr bwMode="auto">
              <a:xfrm flipH="1">
                <a:off x="3888" y="2064"/>
                <a:ext cx="480"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597" name="Arc 17"/>
              <p:cNvSpPr>
                <a:spLocks/>
              </p:cNvSpPr>
              <p:nvPr/>
            </p:nvSpPr>
            <p:spPr bwMode="auto">
              <a:xfrm flipH="1">
                <a:off x="3456" y="1536"/>
                <a:ext cx="480"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598" name="Arc 18"/>
              <p:cNvSpPr>
                <a:spLocks/>
              </p:cNvSpPr>
              <p:nvPr/>
            </p:nvSpPr>
            <p:spPr bwMode="auto">
              <a:xfrm flipH="1">
                <a:off x="3648" y="1824"/>
                <a:ext cx="480"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24592" name="Group 19"/>
            <p:cNvGrpSpPr>
              <a:grpSpLocks/>
            </p:cNvGrpSpPr>
            <p:nvPr/>
          </p:nvGrpSpPr>
          <p:grpSpPr bwMode="auto">
            <a:xfrm rot="3114159">
              <a:off x="4219" y="1807"/>
              <a:ext cx="970" cy="1001"/>
              <a:chOff x="3024" y="1248"/>
              <a:chExt cx="1680" cy="1200"/>
            </a:xfrm>
          </p:grpSpPr>
          <p:sp>
            <p:nvSpPr>
              <p:cNvPr id="24593" name="Arc 20"/>
              <p:cNvSpPr>
                <a:spLocks/>
              </p:cNvSpPr>
              <p:nvPr/>
            </p:nvSpPr>
            <p:spPr bwMode="auto">
              <a:xfrm flipV="1">
                <a:off x="3648" y="1776"/>
                <a:ext cx="1056" cy="6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594" name="Arc 21"/>
              <p:cNvSpPr>
                <a:spLocks/>
              </p:cNvSpPr>
              <p:nvPr/>
            </p:nvSpPr>
            <p:spPr bwMode="auto">
              <a:xfrm flipV="1">
                <a:off x="3312" y="1584"/>
                <a:ext cx="1056" cy="6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595" name="Arc 22"/>
              <p:cNvSpPr>
                <a:spLocks/>
              </p:cNvSpPr>
              <p:nvPr/>
            </p:nvSpPr>
            <p:spPr bwMode="auto">
              <a:xfrm flipV="1">
                <a:off x="3024" y="1248"/>
                <a:ext cx="1056" cy="6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spTree>
    <p:extLst>
      <p:ext uri="{BB962C8B-B14F-4D97-AF65-F5344CB8AC3E}">
        <p14:creationId xmlns:p14="http://schemas.microsoft.com/office/powerpoint/2010/main" xmlns="" val="99374079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ea typeface="宋体" charset="-122"/>
              </a:rPr>
              <a:t>第二代射频通信</a:t>
            </a:r>
            <a:endParaRPr lang="en-US" smtClean="0"/>
          </a:p>
        </p:txBody>
      </p:sp>
      <p:sp>
        <p:nvSpPr>
          <p:cNvPr id="27651" name="Rectangle 3"/>
          <p:cNvSpPr>
            <a:spLocks noGrp="1" noChangeArrowheads="1"/>
          </p:cNvSpPr>
          <p:nvPr>
            <p:ph type="body" idx="1"/>
          </p:nvPr>
        </p:nvSpPr>
        <p:spPr/>
        <p:txBody>
          <a:bodyPr/>
          <a:lstStyle/>
          <a:p>
            <a:pPr eaLnBrk="1" hangingPunct="1"/>
            <a:r>
              <a:rPr lang="zh-CN" altLang="en-US" smtClean="0">
                <a:ea typeface="宋体" charset="-122"/>
              </a:rPr>
              <a:t>读写器发射功率同时与标签通信（前向链路）</a:t>
            </a:r>
            <a:endParaRPr lang="en-US" smtClean="0"/>
          </a:p>
          <a:p>
            <a:pPr eaLnBrk="1" hangingPunct="1"/>
            <a:r>
              <a:rPr lang="zh-CN" altLang="en-US" smtClean="0">
                <a:ea typeface="宋体" charset="-122"/>
              </a:rPr>
              <a:t>标签对读写器发射的功率进行响应</a:t>
            </a:r>
            <a:r>
              <a:rPr lang="en-US" smtClean="0"/>
              <a:t>(</a:t>
            </a:r>
            <a:r>
              <a:rPr lang="zh-CN" altLang="en-US" smtClean="0">
                <a:ea typeface="宋体" charset="-122"/>
              </a:rPr>
              <a:t>反射</a:t>
            </a:r>
            <a:r>
              <a:rPr lang="en-US" smtClean="0"/>
              <a:t>/</a:t>
            </a:r>
            <a:r>
              <a:rPr lang="zh-CN" altLang="en-US" smtClean="0">
                <a:ea typeface="宋体" charset="-122"/>
              </a:rPr>
              <a:t>反向链路</a:t>
            </a:r>
            <a:r>
              <a:rPr lang="en-US" smtClean="0"/>
              <a:t>)</a:t>
            </a:r>
          </a:p>
        </p:txBody>
      </p:sp>
      <p:grpSp>
        <p:nvGrpSpPr>
          <p:cNvPr id="27652" name="Group 17"/>
          <p:cNvGrpSpPr>
            <a:grpSpLocks/>
          </p:cNvGrpSpPr>
          <p:nvPr/>
        </p:nvGrpSpPr>
        <p:grpSpPr bwMode="auto">
          <a:xfrm>
            <a:off x="1266825" y="2771775"/>
            <a:ext cx="6010275" cy="3463925"/>
            <a:chOff x="798" y="1746"/>
            <a:chExt cx="3786" cy="2182"/>
          </a:xfrm>
        </p:grpSpPr>
        <p:pic>
          <p:nvPicPr>
            <p:cNvPr id="27653" name="Picture 4" descr="MCj0349940000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8" y="1746"/>
              <a:ext cx="1137" cy="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4" name="Text Box 5"/>
            <p:cNvSpPr txBox="1">
              <a:spLocks noChangeArrowheads="1"/>
            </p:cNvSpPr>
            <p:nvPr/>
          </p:nvSpPr>
          <p:spPr bwMode="auto">
            <a:xfrm>
              <a:off x="4040" y="2791"/>
              <a:ext cx="42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en-US" sz="1800" b="0">
                  <a:solidFill>
                    <a:schemeClr val="bg1"/>
                  </a:solidFill>
                  <a:ea typeface="PMingLiU" pitchFamily="18" charset="-120"/>
                </a:rPr>
                <a:t>Tags</a:t>
              </a:r>
            </a:p>
          </p:txBody>
        </p:sp>
        <p:sp>
          <p:nvSpPr>
            <p:cNvPr id="27655" name="Freeform 6"/>
            <p:cNvSpPr>
              <a:spLocks/>
            </p:cNvSpPr>
            <p:nvPr/>
          </p:nvSpPr>
          <p:spPr bwMode="auto">
            <a:xfrm>
              <a:off x="1887" y="2372"/>
              <a:ext cx="1379" cy="681"/>
            </a:xfrm>
            <a:custGeom>
              <a:avLst/>
              <a:gdLst>
                <a:gd name="T0" fmla="*/ 0 w 1379"/>
                <a:gd name="T1" fmla="*/ 32 h 681"/>
                <a:gd name="T2" fmla="*/ 266 w 1379"/>
                <a:gd name="T3" fmla="*/ 32 h 681"/>
                <a:gd name="T4" fmla="*/ 290 w 1379"/>
                <a:gd name="T5" fmla="*/ 226 h 681"/>
                <a:gd name="T6" fmla="*/ 508 w 1379"/>
                <a:gd name="T7" fmla="*/ 105 h 681"/>
                <a:gd name="T8" fmla="*/ 556 w 1379"/>
                <a:gd name="T9" fmla="*/ 371 h 681"/>
                <a:gd name="T10" fmla="*/ 774 w 1379"/>
                <a:gd name="T11" fmla="*/ 250 h 681"/>
                <a:gd name="T12" fmla="*/ 798 w 1379"/>
                <a:gd name="T13" fmla="*/ 467 h 681"/>
                <a:gd name="T14" fmla="*/ 992 w 1379"/>
                <a:gd name="T15" fmla="*/ 347 h 681"/>
                <a:gd name="T16" fmla="*/ 992 w 1379"/>
                <a:gd name="T17" fmla="*/ 588 h 681"/>
                <a:gd name="T18" fmla="*/ 1185 w 1379"/>
                <a:gd name="T19" fmla="*/ 467 h 681"/>
                <a:gd name="T20" fmla="*/ 1209 w 1379"/>
                <a:gd name="T21" fmla="*/ 661 h 681"/>
                <a:gd name="T22" fmla="*/ 1379 w 1379"/>
                <a:gd name="T23" fmla="*/ 588 h 6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79"/>
                <a:gd name="T37" fmla="*/ 0 h 681"/>
                <a:gd name="T38" fmla="*/ 1379 w 1379"/>
                <a:gd name="T39" fmla="*/ 681 h 6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79" h="681">
                  <a:moveTo>
                    <a:pt x="0" y="32"/>
                  </a:moveTo>
                  <a:cubicBezTo>
                    <a:pt x="109" y="16"/>
                    <a:pt x="218" y="0"/>
                    <a:pt x="266" y="32"/>
                  </a:cubicBezTo>
                  <a:cubicBezTo>
                    <a:pt x="314" y="64"/>
                    <a:pt x="250" y="214"/>
                    <a:pt x="290" y="226"/>
                  </a:cubicBezTo>
                  <a:cubicBezTo>
                    <a:pt x="330" y="238"/>
                    <a:pt x="464" y="81"/>
                    <a:pt x="508" y="105"/>
                  </a:cubicBezTo>
                  <a:cubicBezTo>
                    <a:pt x="552" y="129"/>
                    <a:pt x="512" y="347"/>
                    <a:pt x="556" y="371"/>
                  </a:cubicBezTo>
                  <a:cubicBezTo>
                    <a:pt x="600" y="395"/>
                    <a:pt x="734" y="234"/>
                    <a:pt x="774" y="250"/>
                  </a:cubicBezTo>
                  <a:cubicBezTo>
                    <a:pt x="814" y="266"/>
                    <a:pt x="762" y="451"/>
                    <a:pt x="798" y="467"/>
                  </a:cubicBezTo>
                  <a:cubicBezTo>
                    <a:pt x="834" y="483"/>
                    <a:pt x="960" y="327"/>
                    <a:pt x="992" y="347"/>
                  </a:cubicBezTo>
                  <a:cubicBezTo>
                    <a:pt x="1024" y="367"/>
                    <a:pt x="960" y="568"/>
                    <a:pt x="992" y="588"/>
                  </a:cubicBezTo>
                  <a:cubicBezTo>
                    <a:pt x="1024" y="608"/>
                    <a:pt x="1149" y="455"/>
                    <a:pt x="1185" y="467"/>
                  </a:cubicBezTo>
                  <a:cubicBezTo>
                    <a:pt x="1221" y="479"/>
                    <a:pt x="1177" y="641"/>
                    <a:pt x="1209" y="661"/>
                  </a:cubicBezTo>
                  <a:cubicBezTo>
                    <a:pt x="1241" y="681"/>
                    <a:pt x="1310" y="634"/>
                    <a:pt x="1379" y="588"/>
                  </a:cubicBezTo>
                </a:path>
              </a:pathLst>
            </a:custGeom>
            <a:noFill/>
            <a:ln w="57150" cap="flat" cmpd="sng">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lIns="85708" tIns="42853" rIns="85708" bIns="42853">
              <a:spAutoFit/>
            </a:bodyPr>
            <a:lstStyle/>
            <a:p>
              <a:endParaRPr lang="en-US"/>
            </a:p>
          </p:txBody>
        </p:sp>
        <p:sp>
          <p:nvSpPr>
            <p:cNvPr id="27656" name="Line 7"/>
            <p:cNvSpPr>
              <a:spLocks noChangeShapeType="1"/>
            </p:cNvSpPr>
            <p:nvPr/>
          </p:nvSpPr>
          <p:spPr bwMode="auto">
            <a:xfrm>
              <a:off x="1838" y="2218"/>
              <a:ext cx="1525" cy="621"/>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85708" tIns="42853" rIns="85708" bIns="42853">
              <a:spAutoFit/>
            </a:bodyPr>
            <a:lstStyle/>
            <a:p>
              <a:endParaRPr lang="en-US"/>
            </a:p>
          </p:txBody>
        </p:sp>
        <p:sp>
          <p:nvSpPr>
            <p:cNvPr id="27657" name="Text Box 8"/>
            <p:cNvSpPr txBox="1">
              <a:spLocks noChangeArrowheads="1"/>
            </p:cNvSpPr>
            <p:nvPr/>
          </p:nvSpPr>
          <p:spPr bwMode="auto">
            <a:xfrm>
              <a:off x="2227" y="1992"/>
              <a:ext cx="1167" cy="4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zh-CN" altLang="en-US" sz="1800" b="0">
                  <a:ea typeface="PMingLiU" pitchFamily="18" charset="-120"/>
                </a:rPr>
                <a:t>功率和操作命令</a:t>
              </a:r>
              <a:r>
                <a:rPr lang="en-US" sz="1800" b="0">
                  <a:ea typeface="PMingLiU" pitchFamily="18" charset="-120"/>
                </a:rPr>
                <a:t> </a:t>
              </a:r>
              <a:br>
                <a:rPr lang="en-US" sz="1800" b="0">
                  <a:ea typeface="PMingLiU" pitchFamily="18" charset="-120"/>
                </a:rPr>
              </a:br>
              <a:r>
                <a:rPr lang="en-US" sz="1800" b="0">
                  <a:ea typeface="PMingLiU" pitchFamily="18" charset="-120"/>
                </a:rPr>
                <a:t>(</a:t>
              </a:r>
              <a:r>
                <a:rPr lang="zh-CN" altLang="en-US" sz="1800" b="0">
                  <a:ea typeface="PMingLiU" pitchFamily="18" charset="-120"/>
                </a:rPr>
                <a:t>无线电波</a:t>
              </a:r>
              <a:r>
                <a:rPr lang="en-US" sz="1800" b="0">
                  <a:ea typeface="PMingLiU" pitchFamily="18" charset="-120"/>
                </a:rPr>
                <a:t>)</a:t>
              </a:r>
            </a:p>
          </p:txBody>
        </p:sp>
        <p:sp>
          <p:nvSpPr>
            <p:cNvPr id="27658" name="Line 9"/>
            <p:cNvSpPr>
              <a:spLocks noChangeShapeType="1"/>
            </p:cNvSpPr>
            <p:nvPr/>
          </p:nvSpPr>
          <p:spPr bwMode="auto">
            <a:xfrm flipH="1" flipV="1">
              <a:off x="1765" y="2435"/>
              <a:ext cx="1477" cy="646"/>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xmlns="">
                  <a:noFill/>
                </a14:hiddenFill>
              </a:ext>
            </a:extLst>
          </p:spPr>
          <p:txBody>
            <a:bodyPr lIns="85708" tIns="42853" rIns="85708" bIns="42853">
              <a:spAutoFit/>
            </a:bodyPr>
            <a:lstStyle/>
            <a:p>
              <a:endParaRPr lang="en-US"/>
            </a:p>
          </p:txBody>
        </p:sp>
        <p:sp>
          <p:nvSpPr>
            <p:cNvPr id="27659" name="Text Box 10"/>
            <p:cNvSpPr txBox="1">
              <a:spLocks noChangeArrowheads="1"/>
            </p:cNvSpPr>
            <p:nvPr/>
          </p:nvSpPr>
          <p:spPr bwMode="auto">
            <a:xfrm>
              <a:off x="1646" y="2815"/>
              <a:ext cx="1078" cy="4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eaLnBrk="1" hangingPunct="1">
                <a:spcBef>
                  <a:spcPct val="0"/>
                </a:spcBef>
                <a:buClrTx/>
                <a:buFontTx/>
                <a:buNone/>
              </a:pPr>
              <a:r>
                <a:rPr lang="zh-CN" altLang="en-US" sz="1800" b="0">
                  <a:ea typeface="PMingLiU" pitchFamily="18" charset="-120"/>
                </a:rPr>
                <a:t>响应</a:t>
              </a:r>
              <a:endParaRPr lang="en-US" sz="1800" b="0">
                <a:ea typeface="PMingLiU" pitchFamily="18" charset="-120"/>
              </a:endParaRPr>
            </a:p>
            <a:p>
              <a:pPr eaLnBrk="1" hangingPunct="1">
                <a:spcBef>
                  <a:spcPct val="0"/>
                </a:spcBef>
                <a:buClrTx/>
                <a:buFontTx/>
                <a:buNone/>
              </a:pPr>
              <a:r>
                <a:rPr lang="en-US" sz="1800" b="0">
                  <a:ea typeface="PMingLiU" pitchFamily="18" charset="-120"/>
                </a:rPr>
                <a:t>(</a:t>
              </a:r>
              <a:r>
                <a:rPr lang="zh-CN" altLang="en-US" sz="1800" b="0">
                  <a:ea typeface="PMingLiU" pitchFamily="18" charset="-120"/>
                </a:rPr>
                <a:t>反射无线电波</a:t>
              </a:r>
              <a:r>
                <a:rPr lang="en-US" sz="1800" b="0">
                  <a:ea typeface="PMingLiU" pitchFamily="18" charset="-120"/>
                </a:rPr>
                <a:t>)</a:t>
              </a:r>
            </a:p>
          </p:txBody>
        </p:sp>
        <p:pic>
          <p:nvPicPr>
            <p:cNvPr id="27660" name="Picture 11" descr="MCj0319380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14" y="2933"/>
              <a:ext cx="1147" cy="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1" name="Picture 12" descr="MCj0319380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61" y="3251"/>
              <a:ext cx="131" cy="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2" name="Picture 13" descr="MCj0319380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53" y="3178"/>
              <a:ext cx="131" cy="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3" name="Picture 14" descr="MCj0319380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75" y="2718"/>
              <a:ext cx="131" cy="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4" name="Picture 15" descr="MCj0319380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61" y="3734"/>
              <a:ext cx="131" cy="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5" name="Picture 16" descr="MCj0319380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49" y="3420"/>
              <a:ext cx="131" cy="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754642722"/>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RFID </a:t>
            </a:r>
            <a:r>
              <a:rPr lang="zh-CN" altLang="en-US" smtClean="0">
                <a:ea typeface="宋体" charset="-122"/>
              </a:rPr>
              <a:t>生态系统</a:t>
            </a:r>
            <a:endParaRPr lang="en-US" smtClean="0"/>
          </a:p>
        </p:txBody>
      </p:sp>
      <p:pic>
        <p:nvPicPr>
          <p:cNvPr id="25603" name="Picture 3" descr="VIN_0454_260px"/>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432050" y="2965450"/>
            <a:ext cx="1638300"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Line 4"/>
          <p:cNvSpPr>
            <a:spLocks noChangeShapeType="1"/>
          </p:cNvSpPr>
          <p:nvPr/>
        </p:nvSpPr>
        <p:spPr bwMode="auto">
          <a:xfrm flipV="1">
            <a:off x="2781300" y="4505325"/>
            <a:ext cx="3762375" cy="9525"/>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sp>
        <p:nvSpPr>
          <p:cNvPr id="25605" name="Line 5"/>
          <p:cNvSpPr>
            <a:spLocks noChangeShapeType="1"/>
          </p:cNvSpPr>
          <p:nvPr/>
        </p:nvSpPr>
        <p:spPr bwMode="auto">
          <a:xfrm flipV="1">
            <a:off x="2179638" y="3889375"/>
            <a:ext cx="0" cy="650875"/>
          </a:xfrm>
          <a:prstGeom prst="line">
            <a:avLst/>
          </a:prstGeom>
          <a:noFill/>
          <a:ln w="57150">
            <a:solidFill>
              <a:schemeClr val="bg1"/>
            </a:solidFill>
            <a:round/>
            <a:headEnd/>
            <a:tailEnd/>
          </a:ln>
          <a:extLst>
            <a:ext uri="{909E8E84-426E-40DD-AFC4-6F175D3DCCD1}">
              <a14:hiddenFill xmlns:a14="http://schemas.microsoft.com/office/drawing/2010/main" xmlns="">
                <a:noFill/>
              </a14:hiddenFill>
            </a:ext>
          </a:extLst>
        </p:spPr>
        <p:txBody>
          <a:bodyPr tIns="9144" bIns="9144" anchor="ctr"/>
          <a:lstStyle/>
          <a:p>
            <a:endParaRPr lang="en-US"/>
          </a:p>
        </p:txBody>
      </p:sp>
      <p:sp>
        <p:nvSpPr>
          <p:cNvPr id="25606" name="Line 6"/>
          <p:cNvSpPr>
            <a:spLocks noChangeShapeType="1"/>
          </p:cNvSpPr>
          <p:nvPr/>
        </p:nvSpPr>
        <p:spPr bwMode="auto">
          <a:xfrm flipV="1">
            <a:off x="6343650" y="3836988"/>
            <a:ext cx="0" cy="650875"/>
          </a:xfrm>
          <a:prstGeom prst="line">
            <a:avLst/>
          </a:prstGeom>
          <a:noFill/>
          <a:ln w="57150">
            <a:solidFill>
              <a:schemeClr val="bg1"/>
            </a:solidFill>
            <a:round/>
            <a:headEnd/>
            <a:tailEnd/>
          </a:ln>
          <a:extLst>
            <a:ext uri="{909E8E84-426E-40DD-AFC4-6F175D3DCCD1}">
              <a14:hiddenFill xmlns:a14="http://schemas.microsoft.com/office/drawing/2010/main" xmlns="">
                <a:noFill/>
              </a14:hiddenFill>
            </a:ext>
          </a:extLst>
        </p:spPr>
        <p:txBody>
          <a:bodyPr tIns="9144" bIns="9144" anchor="ctr"/>
          <a:lstStyle/>
          <a:p>
            <a:endParaRPr lang="en-US"/>
          </a:p>
        </p:txBody>
      </p:sp>
      <p:sp>
        <p:nvSpPr>
          <p:cNvPr id="25607" name="Line 7"/>
          <p:cNvSpPr>
            <a:spLocks noChangeShapeType="1"/>
          </p:cNvSpPr>
          <p:nvPr/>
        </p:nvSpPr>
        <p:spPr bwMode="auto">
          <a:xfrm flipV="1">
            <a:off x="2338388" y="4729163"/>
            <a:ext cx="3370262" cy="7937"/>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9144" bIns="9144" anchor="ctr"/>
          <a:lstStyle/>
          <a:p>
            <a:endParaRPr lang="en-US"/>
          </a:p>
        </p:txBody>
      </p:sp>
      <p:sp>
        <p:nvSpPr>
          <p:cNvPr id="25609" name="Text Box 9"/>
          <p:cNvSpPr txBox="1">
            <a:spLocks noChangeArrowheads="1"/>
          </p:cNvSpPr>
          <p:nvPr/>
        </p:nvSpPr>
        <p:spPr bwMode="auto">
          <a:xfrm>
            <a:off x="4457700" y="965200"/>
            <a:ext cx="131762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en-US" sz="1400">
                <a:solidFill>
                  <a:schemeClr val="tx2"/>
                </a:solidFill>
                <a:latin typeface="Tahoma" pitchFamily="34" charset="0"/>
                <a:ea typeface="PMingLiU" pitchFamily="18" charset="-120"/>
              </a:rPr>
              <a:t>Speedway® </a:t>
            </a:r>
            <a:r>
              <a:rPr lang="zh-CN" altLang="en-US" sz="1400">
                <a:solidFill>
                  <a:schemeClr val="tx2"/>
                </a:solidFill>
                <a:latin typeface="Tahoma" pitchFamily="34" charset="0"/>
                <a:ea typeface="PMingLiU" pitchFamily="18" charset="-120"/>
              </a:rPr>
              <a:t>读写器</a:t>
            </a:r>
            <a:endParaRPr lang="en-US" sz="1400">
              <a:solidFill>
                <a:schemeClr val="tx2"/>
              </a:solidFill>
              <a:latin typeface="Tahoma" pitchFamily="34" charset="0"/>
              <a:ea typeface="PMingLiU" pitchFamily="18" charset="-120"/>
            </a:endParaRPr>
          </a:p>
        </p:txBody>
      </p:sp>
      <p:sp>
        <p:nvSpPr>
          <p:cNvPr id="25610" name="Text Box 10"/>
          <p:cNvSpPr txBox="1">
            <a:spLocks noChangeArrowheads="1"/>
          </p:cNvSpPr>
          <p:nvPr/>
        </p:nvSpPr>
        <p:spPr bwMode="auto">
          <a:xfrm>
            <a:off x="2652713" y="1420813"/>
            <a:ext cx="13176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zh-CN" altLang="en-US" sz="1400">
                <a:solidFill>
                  <a:schemeClr val="tx2"/>
                </a:solidFill>
                <a:latin typeface="Tahoma" pitchFamily="34" charset="0"/>
                <a:ea typeface="PMingLiU" pitchFamily="18" charset="-120"/>
              </a:rPr>
              <a:t>读写器天线</a:t>
            </a:r>
            <a:endParaRPr lang="en-US" sz="1400">
              <a:solidFill>
                <a:schemeClr val="tx2"/>
              </a:solidFill>
              <a:latin typeface="Tahoma" pitchFamily="34" charset="0"/>
              <a:ea typeface="PMingLiU" pitchFamily="18" charset="-120"/>
            </a:endParaRPr>
          </a:p>
        </p:txBody>
      </p:sp>
      <p:pic>
        <p:nvPicPr>
          <p:cNvPr id="25611" name="Picture 11" descr="INDY_chip_front_bac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397500" y="3408363"/>
            <a:ext cx="465138" cy="458787"/>
          </a:xfrm>
          <a:prstGeom prst="rect">
            <a:avLst/>
          </a:prstGeom>
          <a:noFill/>
          <a:ln w="19050">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25612" name="Text Box 12"/>
          <p:cNvSpPr txBox="1">
            <a:spLocks noChangeArrowheads="1"/>
          </p:cNvSpPr>
          <p:nvPr/>
        </p:nvSpPr>
        <p:spPr bwMode="auto">
          <a:xfrm>
            <a:off x="4478338" y="1447800"/>
            <a:ext cx="1376362" cy="63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en-US" sz="1400">
                <a:solidFill>
                  <a:schemeClr val="tx2"/>
                </a:solidFill>
                <a:latin typeface="Tahoma" pitchFamily="34" charset="0"/>
                <a:ea typeface="PMingLiU" pitchFamily="18" charset="-120"/>
              </a:rPr>
              <a:t>Indy™ </a:t>
            </a:r>
          </a:p>
          <a:p>
            <a:pPr algn="ctr" eaLnBrk="1" hangingPunct="1">
              <a:spcBef>
                <a:spcPct val="50000"/>
              </a:spcBef>
            </a:pPr>
            <a:r>
              <a:rPr lang="zh-CN" altLang="en-US" sz="1400">
                <a:solidFill>
                  <a:schemeClr val="tx2"/>
                </a:solidFill>
                <a:latin typeface="Tahoma" pitchFamily="34" charset="0"/>
                <a:ea typeface="PMingLiU" pitchFamily="18" charset="-120"/>
              </a:rPr>
              <a:t>读写器芯片</a:t>
            </a:r>
            <a:endParaRPr lang="en-US" sz="1400">
              <a:solidFill>
                <a:schemeClr val="tx2"/>
              </a:solidFill>
              <a:latin typeface="Tahoma" pitchFamily="34" charset="0"/>
              <a:ea typeface="PMingLiU" pitchFamily="18" charset="-120"/>
            </a:endParaRPr>
          </a:p>
        </p:txBody>
      </p:sp>
      <p:pic>
        <p:nvPicPr>
          <p:cNvPr id="25613" name="Picture 13" descr="speed4"/>
          <p:cNvPicPr>
            <a:picLocks noChangeAspect="1" noChangeArrowheads="1"/>
          </p:cNvPicPr>
          <p:nvPr/>
        </p:nvPicPr>
        <p:blipFill>
          <a:blip r:embed="rId6" cstate="print">
            <a:extLst>
              <a:ext uri="{28A0092B-C50C-407E-A947-70E740481C1C}">
                <a14:useLocalDpi xmlns:a14="http://schemas.microsoft.com/office/drawing/2010/main" xmlns="" val="0"/>
              </a:ext>
            </a:extLst>
          </a:blip>
          <a:srcRect l="13672" t="6247" r="13281" b="7809"/>
          <a:stretch>
            <a:fillRect/>
          </a:stretch>
        </p:blipFill>
        <p:spPr bwMode="auto">
          <a:xfrm>
            <a:off x="4364038" y="2968625"/>
            <a:ext cx="1028700" cy="80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01774" name="Object 14"/>
          <p:cNvGraphicFramePr>
            <a:graphicFrameLocks noGrp="1" noChangeAspect="1"/>
          </p:cNvGraphicFramePr>
          <p:nvPr>
            <p:ph idx="1"/>
          </p:nvPr>
        </p:nvGraphicFramePr>
        <p:xfrm>
          <a:off x="441325" y="3530600"/>
          <a:ext cx="1162050" cy="319088"/>
        </p:xfrm>
        <a:graphic>
          <a:graphicData uri="http://schemas.openxmlformats.org/presentationml/2006/ole">
            <p:oleObj spid="_x0000_s23557" name="Photo Editor Photo" r:id="rId7" imgW="8923810" imgH="2448267" progId="">
              <p:embed/>
            </p:oleObj>
          </a:graphicData>
        </a:graphic>
      </p:graphicFrame>
      <p:sp>
        <p:nvSpPr>
          <p:cNvPr id="25615" name="Text Box 15"/>
          <p:cNvSpPr txBox="1">
            <a:spLocks noChangeArrowheads="1"/>
          </p:cNvSpPr>
          <p:nvPr/>
        </p:nvSpPr>
        <p:spPr bwMode="auto">
          <a:xfrm>
            <a:off x="569913" y="2155825"/>
            <a:ext cx="846137" cy="1055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会员卡</a:t>
            </a:r>
            <a:endParaRPr lang="en-US" sz="1400"/>
          </a:p>
          <a:p>
            <a:pPr algn="ctr"/>
            <a:r>
              <a:rPr lang="zh-CN" altLang="en-US" sz="1400">
                <a:ea typeface="宋体" charset="-122"/>
              </a:rPr>
              <a:t>服装标签</a:t>
            </a:r>
            <a:endParaRPr lang="en-US" sz="1400"/>
          </a:p>
          <a:p>
            <a:pPr algn="ctr"/>
            <a:r>
              <a:rPr lang="zh-CN" altLang="en-US" sz="1400">
                <a:ea typeface="宋体" charset="-122"/>
              </a:rPr>
              <a:t>酒瓶标签</a:t>
            </a:r>
            <a:endParaRPr lang="en-US" sz="1400"/>
          </a:p>
          <a:p>
            <a:pPr algn="ctr"/>
            <a:r>
              <a:rPr lang="zh-CN" altLang="en-US" sz="1400">
                <a:ea typeface="宋体" charset="-122"/>
              </a:rPr>
              <a:t>行李标签</a:t>
            </a:r>
            <a:endParaRPr lang="en-US" sz="1400"/>
          </a:p>
        </p:txBody>
      </p:sp>
      <p:sp>
        <p:nvSpPr>
          <p:cNvPr id="25616" name="Text Box 16"/>
          <p:cNvSpPr txBox="1">
            <a:spLocks noChangeArrowheads="1"/>
          </p:cNvSpPr>
          <p:nvPr/>
        </p:nvSpPr>
        <p:spPr bwMode="auto">
          <a:xfrm>
            <a:off x="2657475" y="2166938"/>
            <a:ext cx="1206500" cy="34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特殊应用天线</a:t>
            </a:r>
            <a:endParaRPr lang="en-US" sz="1400"/>
          </a:p>
        </p:txBody>
      </p:sp>
      <p:sp>
        <p:nvSpPr>
          <p:cNvPr id="25617" name="Text Box 17"/>
          <p:cNvSpPr txBox="1">
            <a:spLocks noChangeArrowheads="1"/>
          </p:cNvSpPr>
          <p:nvPr/>
        </p:nvSpPr>
        <p:spPr bwMode="auto">
          <a:xfrm>
            <a:off x="4572000" y="2139950"/>
            <a:ext cx="102711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txBody>
          <a:bodyPr wrap="none" lIns="64008" tIns="64008" rIns="64008" bIns="64008" anchorCtr="1">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手持机应用</a:t>
            </a:r>
            <a:endParaRPr lang="en-US" altLang="zh-CN" sz="1400">
              <a:ea typeface="宋体" charset="-122"/>
            </a:endParaRPr>
          </a:p>
          <a:p>
            <a:pPr algn="ctr"/>
            <a:r>
              <a:rPr lang="zh-CN" altLang="en-US" sz="1400">
                <a:ea typeface="宋体" charset="-122"/>
              </a:rPr>
              <a:t>发卡机应用</a:t>
            </a:r>
            <a:endParaRPr lang="en-US" sz="1400"/>
          </a:p>
        </p:txBody>
      </p:sp>
      <p:sp>
        <p:nvSpPr>
          <p:cNvPr id="25618" name="Line 18"/>
          <p:cNvSpPr>
            <a:spLocks noChangeShapeType="1"/>
          </p:cNvSpPr>
          <p:nvPr/>
        </p:nvSpPr>
        <p:spPr bwMode="auto">
          <a:xfrm>
            <a:off x="4041775" y="3063875"/>
            <a:ext cx="266700" cy="0"/>
          </a:xfrm>
          <a:prstGeom prst="line">
            <a:avLst/>
          </a:prstGeom>
          <a:noFill/>
          <a:ln w="38100">
            <a:solidFill>
              <a:schemeClr val="tx1"/>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619" name="Line 19"/>
          <p:cNvSpPr>
            <a:spLocks noChangeShapeType="1"/>
          </p:cNvSpPr>
          <p:nvPr/>
        </p:nvSpPr>
        <p:spPr bwMode="auto">
          <a:xfrm>
            <a:off x="5935663" y="3078163"/>
            <a:ext cx="355600" cy="0"/>
          </a:xfrm>
          <a:prstGeom prst="line">
            <a:avLst/>
          </a:prstGeom>
          <a:noFill/>
          <a:ln w="38100">
            <a:solidFill>
              <a:schemeClr val="tx1"/>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620" name="Text Box 20"/>
          <p:cNvSpPr txBox="1">
            <a:spLocks noChangeArrowheads="1"/>
          </p:cNvSpPr>
          <p:nvPr/>
        </p:nvSpPr>
        <p:spPr bwMode="auto">
          <a:xfrm>
            <a:off x="515938" y="1408113"/>
            <a:ext cx="1143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en-US" sz="1400">
                <a:solidFill>
                  <a:schemeClr val="tx2"/>
                </a:solidFill>
                <a:latin typeface="Tahoma" pitchFamily="34" charset="0"/>
                <a:ea typeface="PMingLiU" pitchFamily="18" charset="-120"/>
              </a:rPr>
              <a:t>Monza™ </a:t>
            </a:r>
            <a:r>
              <a:rPr lang="zh-CN" altLang="en-US" sz="1400">
                <a:solidFill>
                  <a:schemeClr val="tx2"/>
                </a:solidFill>
                <a:latin typeface="Tahoma" pitchFamily="34" charset="0"/>
                <a:ea typeface="PMingLiU" pitchFamily="18" charset="-120"/>
              </a:rPr>
              <a:t>标签芯片</a:t>
            </a:r>
            <a:endParaRPr lang="en-US" sz="1400">
              <a:solidFill>
                <a:schemeClr val="tx2"/>
              </a:solidFill>
              <a:latin typeface="Tahoma" pitchFamily="34" charset="0"/>
              <a:ea typeface="PMingLiU" pitchFamily="18" charset="-120"/>
            </a:endParaRPr>
          </a:p>
        </p:txBody>
      </p:sp>
      <p:sp>
        <p:nvSpPr>
          <p:cNvPr id="25621" name="Text Box 21"/>
          <p:cNvSpPr txBox="1">
            <a:spLocks noChangeArrowheads="1"/>
          </p:cNvSpPr>
          <p:nvPr/>
        </p:nvSpPr>
        <p:spPr bwMode="auto">
          <a:xfrm>
            <a:off x="5988050" y="993775"/>
            <a:ext cx="13176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zh-CN" altLang="en-US" sz="1400">
                <a:latin typeface="Tahoma" pitchFamily="34" charset="0"/>
                <a:ea typeface="PMingLiU" pitchFamily="18" charset="-120"/>
              </a:rPr>
              <a:t>控制器</a:t>
            </a:r>
            <a:endParaRPr lang="en-US" sz="1400">
              <a:latin typeface="Tahoma" pitchFamily="34" charset="0"/>
              <a:ea typeface="PMingLiU" pitchFamily="18" charset="-120"/>
            </a:endParaRPr>
          </a:p>
        </p:txBody>
      </p:sp>
      <p:sp>
        <p:nvSpPr>
          <p:cNvPr id="25622" name="Text Box 22"/>
          <p:cNvSpPr txBox="1">
            <a:spLocks noChangeArrowheads="1"/>
          </p:cNvSpPr>
          <p:nvPr/>
        </p:nvSpPr>
        <p:spPr bwMode="auto">
          <a:xfrm>
            <a:off x="5610225" y="1319213"/>
            <a:ext cx="2135188" cy="6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zh-CN" altLang="en-US" sz="1400">
                <a:latin typeface="Tahoma" pitchFamily="34" charset="0"/>
                <a:ea typeface="PMingLiU" pitchFamily="18" charset="-120"/>
              </a:rPr>
              <a:t>应用软件或</a:t>
            </a:r>
            <a:endParaRPr lang="en-US" sz="1400">
              <a:latin typeface="Tahoma" pitchFamily="34" charset="0"/>
              <a:ea typeface="PMingLiU" pitchFamily="18" charset="-120"/>
            </a:endParaRPr>
          </a:p>
          <a:p>
            <a:pPr algn="ctr" eaLnBrk="1" hangingPunct="1">
              <a:spcBef>
                <a:spcPct val="50000"/>
              </a:spcBef>
            </a:pPr>
            <a:r>
              <a:rPr lang="zh-CN" altLang="en-US" sz="1400">
                <a:latin typeface="Tahoma" pitchFamily="34" charset="0"/>
                <a:ea typeface="PMingLiU" pitchFamily="18" charset="-120"/>
              </a:rPr>
              <a:t>中间件</a:t>
            </a:r>
            <a:endParaRPr lang="en-US" sz="1400">
              <a:latin typeface="Tahoma" pitchFamily="34" charset="0"/>
              <a:ea typeface="PMingLiU" pitchFamily="18" charset="-120"/>
            </a:endParaRPr>
          </a:p>
        </p:txBody>
      </p:sp>
      <p:sp>
        <p:nvSpPr>
          <p:cNvPr id="25623" name="Text Box 23"/>
          <p:cNvSpPr txBox="1">
            <a:spLocks noChangeArrowheads="1"/>
          </p:cNvSpPr>
          <p:nvPr/>
        </p:nvSpPr>
        <p:spPr bwMode="auto">
          <a:xfrm>
            <a:off x="7577138" y="979488"/>
            <a:ext cx="13176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zh-CN" altLang="en-US" sz="1400">
                <a:latin typeface="Tahoma" pitchFamily="34" charset="0"/>
                <a:ea typeface="PMingLiU" pitchFamily="18" charset="-120"/>
              </a:rPr>
              <a:t>服务器</a:t>
            </a:r>
            <a:endParaRPr lang="en-US" sz="1400">
              <a:latin typeface="Tahoma" pitchFamily="34" charset="0"/>
              <a:ea typeface="PMingLiU" pitchFamily="18" charset="-120"/>
            </a:endParaRPr>
          </a:p>
        </p:txBody>
      </p:sp>
      <p:sp>
        <p:nvSpPr>
          <p:cNvPr id="25624" name="Text Box 24"/>
          <p:cNvSpPr txBox="1">
            <a:spLocks noChangeArrowheads="1"/>
          </p:cNvSpPr>
          <p:nvPr/>
        </p:nvSpPr>
        <p:spPr bwMode="auto">
          <a:xfrm>
            <a:off x="7597775" y="1403350"/>
            <a:ext cx="13176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zh-CN" altLang="en-US" sz="1400">
                <a:latin typeface="Tahoma" pitchFamily="34" charset="0"/>
                <a:ea typeface="PMingLiU" pitchFamily="18" charset="-120"/>
              </a:rPr>
              <a:t>中央</a:t>
            </a:r>
            <a:r>
              <a:rPr lang="en-US" sz="1400">
                <a:latin typeface="Tahoma" pitchFamily="34" charset="0"/>
                <a:ea typeface="PMingLiU" pitchFamily="18" charset="-120"/>
              </a:rPr>
              <a:t>E</a:t>
            </a:r>
            <a:r>
              <a:rPr lang="en-US" altLang="zh-CN" sz="1400">
                <a:latin typeface="Tahoma" pitchFamily="34" charset="0"/>
                <a:ea typeface="PMingLiU" pitchFamily="18" charset="-120"/>
              </a:rPr>
              <a:t>RP</a:t>
            </a:r>
            <a:r>
              <a:rPr lang="zh-CN" altLang="en-US" sz="1400">
                <a:latin typeface="Tahoma" pitchFamily="34" charset="0"/>
                <a:ea typeface="PMingLiU" pitchFamily="18" charset="-120"/>
              </a:rPr>
              <a:t>系统</a:t>
            </a:r>
            <a:endParaRPr lang="en-US" sz="1400">
              <a:latin typeface="Tahoma" pitchFamily="34" charset="0"/>
              <a:ea typeface="PMingLiU" pitchFamily="18" charset="-120"/>
            </a:endParaRPr>
          </a:p>
        </p:txBody>
      </p:sp>
      <p:grpSp>
        <p:nvGrpSpPr>
          <p:cNvPr id="2" name="Group 25"/>
          <p:cNvGrpSpPr>
            <a:grpSpLocks/>
          </p:cNvGrpSpPr>
          <p:nvPr/>
        </p:nvGrpSpPr>
        <p:grpSpPr bwMode="auto">
          <a:xfrm rot="7601870">
            <a:off x="1828006" y="2712244"/>
            <a:ext cx="754063" cy="695325"/>
            <a:chOff x="3024" y="1248"/>
            <a:chExt cx="1680" cy="1200"/>
          </a:xfrm>
        </p:grpSpPr>
        <p:sp>
          <p:nvSpPr>
            <p:cNvPr id="25634" name="Arc 26"/>
            <p:cNvSpPr>
              <a:spLocks/>
            </p:cNvSpPr>
            <p:nvPr/>
          </p:nvSpPr>
          <p:spPr bwMode="auto">
            <a:xfrm flipV="1">
              <a:off x="3648" y="1776"/>
              <a:ext cx="1056" cy="6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35" name="Arc 27"/>
            <p:cNvSpPr>
              <a:spLocks/>
            </p:cNvSpPr>
            <p:nvPr/>
          </p:nvSpPr>
          <p:spPr bwMode="auto">
            <a:xfrm flipV="1">
              <a:off x="3312" y="1584"/>
              <a:ext cx="1056" cy="6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36" name="Arc 28"/>
            <p:cNvSpPr>
              <a:spLocks/>
            </p:cNvSpPr>
            <p:nvPr/>
          </p:nvSpPr>
          <p:spPr bwMode="auto">
            <a:xfrm flipV="1">
              <a:off x="3024" y="1248"/>
              <a:ext cx="1056" cy="6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25626" name="server"/>
          <p:cNvSpPr>
            <a:spLocks noEditPoints="1" noChangeArrowheads="1"/>
          </p:cNvSpPr>
          <p:nvPr/>
        </p:nvSpPr>
        <p:spPr bwMode="auto">
          <a:xfrm>
            <a:off x="7578725" y="2130425"/>
            <a:ext cx="1289050" cy="1809750"/>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0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28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19050">
            <a:solidFill>
              <a:srgbClr val="000000"/>
            </a:solidFill>
            <a:miter lim="800000"/>
            <a:headEnd/>
            <a:tailEnd/>
          </a:ln>
        </p:spPr>
        <p:txBody>
          <a:bodyPr/>
          <a:lstStyle/>
          <a:p>
            <a:endParaRPr lang="en-US"/>
          </a:p>
        </p:txBody>
      </p:sp>
      <p:sp>
        <p:nvSpPr>
          <p:cNvPr id="25627" name="tower"/>
          <p:cNvSpPr>
            <a:spLocks noEditPoints="1" noChangeArrowheads="1"/>
          </p:cNvSpPr>
          <p:nvPr/>
        </p:nvSpPr>
        <p:spPr bwMode="auto">
          <a:xfrm>
            <a:off x="6278563" y="2155825"/>
            <a:ext cx="777875" cy="1809750"/>
          </a:xfrm>
          <a:custGeom>
            <a:avLst/>
            <a:gdLst>
              <a:gd name="T0" fmla="*/ 0 w 21600"/>
              <a:gd name="T1" fmla="*/ 2147483647 h 21600"/>
              <a:gd name="T2" fmla="*/ 2147483647 w 21600"/>
              <a:gd name="T3" fmla="*/ 0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19050">
            <a:solidFill>
              <a:srgbClr val="000000"/>
            </a:solidFill>
            <a:miter lim="800000"/>
            <a:headEnd/>
            <a:tailEnd/>
          </a:ln>
        </p:spPr>
        <p:txBody>
          <a:bodyPr/>
          <a:lstStyle/>
          <a:p>
            <a:endParaRPr lang="en-US"/>
          </a:p>
        </p:txBody>
      </p:sp>
      <p:sp>
        <p:nvSpPr>
          <p:cNvPr id="25628" name="Line 31"/>
          <p:cNvSpPr>
            <a:spLocks noChangeShapeType="1"/>
          </p:cNvSpPr>
          <p:nvPr/>
        </p:nvSpPr>
        <p:spPr bwMode="auto">
          <a:xfrm>
            <a:off x="7051675" y="3032125"/>
            <a:ext cx="533400" cy="0"/>
          </a:xfrm>
          <a:prstGeom prst="line">
            <a:avLst/>
          </a:prstGeom>
          <a:noFill/>
          <a:ln w="38100">
            <a:solidFill>
              <a:schemeClr val="tx1"/>
            </a:solidFill>
            <a:round/>
            <a:headEnd/>
            <a:tailEnd type="none" w="lg" len="lg"/>
          </a:ln>
          <a:extLst>
            <a:ext uri="{909E8E84-426E-40DD-AFC4-6F175D3DCCD1}">
              <a14:hiddenFill xmlns:a14="http://schemas.microsoft.com/office/drawing/2010/main" xmlns="">
                <a:noFill/>
              </a14:hiddenFill>
            </a:ext>
          </a:extLst>
        </p:spPr>
        <p:txBody>
          <a:bodyPr lIns="64008" tIns="64008" rIns="64008" bIns="64008" anchor="ctr" anchorCtr="1">
            <a:spAutoFit/>
          </a:bodyPr>
          <a:lstStyle/>
          <a:p>
            <a:endParaRPr lang="en-US"/>
          </a:p>
        </p:txBody>
      </p:sp>
      <p:sp>
        <p:nvSpPr>
          <p:cNvPr id="25629" name="Rectangle 32"/>
          <p:cNvSpPr>
            <a:spLocks noChangeArrowheads="1"/>
          </p:cNvSpPr>
          <p:nvPr/>
        </p:nvSpPr>
        <p:spPr bwMode="auto">
          <a:xfrm>
            <a:off x="457200" y="4279900"/>
            <a:ext cx="8559800" cy="186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36538" indent="-236538">
              <a:spcBef>
                <a:spcPct val="40000"/>
              </a:spcBef>
              <a:buClr>
                <a:schemeClr val="tx2"/>
              </a:buClr>
              <a:buFont typeface="Tahoma" pitchFamily="34" charset="0"/>
              <a:buChar char="•"/>
            </a:pPr>
            <a:r>
              <a:rPr lang="zh-CN" altLang="en-US">
                <a:ea typeface="宋体" charset="-122"/>
              </a:rPr>
              <a:t>读写器及天线协同工作</a:t>
            </a:r>
            <a:endParaRPr lang="en-US" altLang="zh-CN">
              <a:ea typeface="宋体" charset="-122"/>
            </a:endParaRPr>
          </a:p>
          <a:p>
            <a:pPr marL="236538" indent="-236538">
              <a:spcBef>
                <a:spcPct val="40000"/>
              </a:spcBef>
              <a:buClr>
                <a:schemeClr val="tx2"/>
              </a:buClr>
              <a:buFont typeface="Tahoma" pitchFamily="34" charset="0"/>
              <a:buChar char="•"/>
            </a:pPr>
            <a:r>
              <a:rPr lang="zh-CN" altLang="en-US">
                <a:ea typeface="宋体" charset="-122"/>
              </a:rPr>
              <a:t>标签将数据返回</a:t>
            </a:r>
            <a:endParaRPr lang="en-US"/>
          </a:p>
          <a:p>
            <a:pPr marL="236538" indent="-236538">
              <a:spcBef>
                <a:spcPct val="40000"/>
              </a:spcBef>
              <a:buClr>
                <a:schemeClr val="tx2"/>
              </a:buClr>
              <a:buFont typeface="Tahoma" pitchFamily="34" charset="0"/>
              <a:buChar char="•"/>
            </a:pPr>
            <a:r>
              <a:rPr lang="zh-CN" altLang="en-US">
                <a:ea typeface="宋体" charset="-122"/>
              </a:rPr>
              <a:t>应用软件获取、处理并提交数据</a:t>
            </a:r>
            <a:endParaRPr lang="en-US"/>
          </a:p>
          <a:p>
            <a:pPr marL="236538" indent="-236538">
              <a:spcBef>
                <a:spcPct val="40000"/>
              </a:spcBef>
              <a:buClr>
                <a:schemeClr val="tx2"/>
              </a:buClr>
              <a:buFont typeface="Tahoma" pitchFamily="34" charset="0"/>
              <a:buChar char="•"/>
            </a:pPr>
            <a:r>
              <a:rPr lang="zh-CN" altLang="en-US">
                <a:ea typeface="宋体" charset="-122"/>
              </a:rPr>
              <a:t>中央</a:t>
            </a:r>
            <a:r>
              <a:rPr lang="en-US" altLang="zh-CN">
                <a:ea typeface="宋体" charset="-122"/>
              </a:rPr>
              <a:t>ERP</a:t>
            </a:r>
            <a:r>
              <a:rPr lang="zh-CN" altLang="en-US">
                <a:ea typeface="宋体" charset="-122"/>
              </a:rPr>
              <a:t>系统接收数据，实现业务数据的高效流转</a:t>
            </a:r>
            <a:endParaRPr lang="en-US"/>
          </a:p>
        </p:txBody>
      </p:sp>
      <p:sp>
        <p:nvSpPr>
          <p:cNvPr id="25630" name="Text Box 33"/>
          <p:cNvSpPr txBox="1">
            <a:spLocks noChangeArrowheads="1"/>
          </p:cNvSpPr>
          <p:nvPr/>
        </p:nvSpPr>
        <p:spPr bwMode="auto">
          <a:xfrm>
            <a:off x="7007225" y="76200"/>
            <a:ext cx="19558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eaLnBrk="1" hangingPunct="1">
              <a:spcBef>
                <a:spcPct val="50000"/>
              </a:spcBef>
            </a:pPr>
            <a:r>
              <a:rPr lang="zh-CN" altLang="en-US" sz="1600">
                <a:solidFill>
                  <a:schemeClr val="tx2"/>
                </a:solidFill>
                <a:latin typeface="Tahoma" pitchFamily="34" charset="0"/>
                <a:ea typeface="PMingLiU" pitchFamily="18" charset="-120"/>
              </a:rPr>
              <a:t>红色部分为</a:t>
            </a:r>
            <a:endParaRPr lang="en-US" altLang="zh-CN" sz="1600">
              <a:solidFill>
                <a:schemeClr val="tx2"/>
              </a:solidFill>
              <a:latin typeface="Tahoma" pitchFamily="34" charset="0"/>
              <a:ea typeface="PMingLiU" pitchFamily="18" charset="-120"/>
            </a:endParaRPr>
          </a:p>
          <a:p>
            <a:pPr algn="ctr" eaLnBrk="1" hangingPunct="1">
              <a:spcBef>
                <a:spcPct val="50000"/>
              </a:spcBef>
            </a:pPr>
            <a:r>
              <a:rPr lang="en-US" altLang="zh-CN" sz="1600">
                <a:solidFill>
                  <a:schemeClr val="tx2"/>
                </a:solidFill>
                <a:latin typeface="Tahoma" pitchFamily="34" charset="0"/>
                <a:ea typeface="PMingLiU" pitchFamily="18" charset="-120"/>
              </a:rPr>
              <a:t>Impinj</a:t>
            </a:r>
            <a:r>
              <a:rPr lang="zh-CN" altLang="en-US" sz="1600">
                <a:solidFill>
                  <a:schemeClr val="tx2"/>
                </a:solidFill>
                <a:latin typeface="Tahoma" pitchFamily="34" charset="0"/>
                <a:ea typeface="PMingLiU" pitchFamily="18" charset="-120"/>
              </a:rPr>
              <a:t>产品</a:t>
            </a:r>
            <a:endParaRPr lang="en-US" sz="1600">
              <a:solidFill>
                <a:schemeClr val="tx2"/>
              </a:solidFill>
              <a:latin typeface="Tahoma" pitchFamily="34" charset="0"/>
              <a:ea typeface="PMingLiU" pitchFamily="18" charset="-120"/>
            </a:endParaRPr>
          </a:p>
        </p:txBody>
      </p:sp>
      <p:sp>
        <p:nvSpPr>
          <p:cNvPr id="25631" name="Rectangle 34"/>
          <p:cNvSpPr>
            <a:spLocks noChangeArrowheads="1"/>
          </p:cNvSpPr>
          <p:nvPr/>
        </p:nvSpPr>
        <p:spPr bwMode="auto">
          <a:xfrm>
            <a:off x="2490788" y="2049463"/>
            <a:ext cx="1565275" cy="2038350"/>
          </a:xfrm>
          <a:prstGeom prst="rect">
            <a:avLst/>
          </a:prstGeom>
          <a:noFill/>
          <a:ln w="28575" algn="ctr">
            <a:solidFill>
              <a:schemeClr val="tx1"/>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lIns="64008" tIns="64008" rIns="64008" bIns="64008" anchor="ctr">
            <a:spAutoFit/>
          </a:bodyPr>
          <a:lstStyle/>
          <a:p>
            <a:endParaRPr lang="en-US"/>
          </a:p>
        </p:txBody>
      </p:sp>
      <p:sp>
        <p:nvSpPr>
          <p:cNvPr id="25632" name="Rectangle 35"/>
          <p:cNvSpPr>
            <a:spLocks noChangeArrowheads="1"/>
          </p:cNvSpPr>
          <p:nvPr/>
        </p:nvSpPr>
        <p:spPr bwMode="auto">
          <a:xfrm>
            <a:off x="4314825" y="2051050"/>
            <a:ext cx="1628775" cy="2038350"/>
          </a:xfrm>
          <a:prstGeom prst="rect">
            <a:avLst/>
          </a:prstGeom>
          <a:noFill/>
          <a:ln w="28575" algn="ctr">
            <a:solidFill>
              <a:schemeClr val="tx1"/>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lIns="64008" tIns="64008" rIns="64008" bIns="64008" anchor="ctr">
            <a:spAutoFit/>
          </a:bodyPr>
          <a:lstStyle/>
          <a:p>
            <a:endParaRPr lang="en-US"/>
          </a:p>
        </p:txBody>
      </p:sp>
      <p:sp>
        <p:nvSpPr>
          <p:cNvPr id="25633" name="Rectangle 36"/>
          <p:cNvSpPr>
            <a:spLocks noChangeArrowheads="1"/>
          </p:cNvSpPr>
          <p:nvPr/>
        </p:nvSpPr>
        <p:spPr bwMode="auto">
          <a:xfrm>
            <a:off x="222250" y="2038350"/>
            <a:ext cx="1565275" cy="2038350"/>
          </a:xfrm>
          <a:prstGeom prst="rect">
            <a:avLst/>
          </a:prstGeom>
          <a:noFill/>
          <a:ln w="28575" algn="ctr">
            <a:solidFill>
              <a:schemeClr val="tx1"/>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lIns="64008" tIns="64008" rIns="64008" bIns="64008" anchor="ctr">
            <a:spAutoFit/>
          </a:bodyPr>
          <a:lstStyle/>
          <a:p>
            <a:endParaRPr lang="en-US"/>
          </a:p>
        </p:txBody>
      </p:sp>
    </p:spTree>
    <p:extLst>
      <p:ext uri="{BB962C8B-B14F-4D97-AF65-F5344CB8AC3E}">
        <p14:creationId xmlns:p14="http://schemas.microsoft.com/office/powerpoint/2010/main" xmlns="" val="19012059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17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0"/>
                            </p:stCondLst>
                            <p:childTnLst>
                              <p:par>
                                <p:cTn id="12" presetID="49" presetClass="path" presetSubtype="0" repeatCount="indefinite" fill="hold" nodeType="afterEffect">
                                  <p:stCondLst>
                                    <p:cond delay="0"/>
                                  </p:stCondLst>
                                  <p:childTnLst>
                                    <p:animMotion origin="layout" path="M 0.01389 -0.09375 L -0.05295 0.11782 " pathEditMode="relative" rAng="0" ptsTypes="AA">
                                      <p:cBhvr>
                                        <p:cTn id="13" dur="1000" fill="hold"/>
                                        <p:tgtEl>
                                          <p:spTgt spid="2"/>
                                        </p:tgtEl>
                                        <p:attrNameLst>
                                          <p:attrName>ppt_x</p:attrName>
                                          <p:attrName>ppt_y</p:attrName>
                                        </p:attrNameLst>
                                      </p:cBhvr>
                                      <p:rCtr x="-3351" y="1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6322" name="Picture 19" descr="monza123.jpg"/>
          <p:cNvPicPr>
            <a:picLocks noChangeAspect="1"/>
          </p:cNvPicPr>
          <p:nvPr/>
        </p:nvPicPr>
        <p:blipFill>
          <a:blip r:embed="rId3" cstate="print">
            <a:lum bright="10000" contrast="10000"/>
            <a:extLst>
              <a:ext uri="{28A0092B-C50C-407E-A947-70E740481C1C}">
                <a14:useLocalDpi xmlns:a14="http://schemas.microsoft.com/office/drawing/2010/main" xmlns="" val="0"/>
              </a:ext>
            </a:extLst>
          </a:blip>
          <a:srcRect/>
          <a:stretch>
            <a:fillRect/>
          </a:stretch>
        </p:blipFill>
        <p:spPr bwMode="auto">
          <a:xfrm>
            <a:off x="1225493" y="4522213"/>
            <a:ext cx="857250" cy="860425"/>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
        <p:nvSpPr>
          <p:cNvPr id="1336323" name="Rectangle 3"/>
          <p:cNvSpPr>
            <a:spLocks noGrp="1" noChangeArrowheads="1"/>
          </p:cNvSpPr>
          <p:nvPr>
            <p:ph type="title"/>
          </p:nvPr>
        </p:nvSpPr>
        <p:spPr>
          <a:xfrm>
            <a:off x="457200" y="20782"/>
            <a:ext cx="8566150" cy="727364"/>
          </a:xfrm>
        </p:spPr>
        <p:txBody>
          <a:bodyPr/>
          <a:lstStyle/>
          <a:p>
            <a:r>
              <a:rPr lang="zh-CN" altLang="en-US" dirty="0"/>
              <a:t>产</a:t>
            </a:r>
            <a:r>
              <a:rPr lang="zh-CN" altLang="en-US" dirty="0" smtClean="0"/>
              <a:t>品历史</a:t>
            </a:r>
            <a:endParaRPr lang="en-US" dirty="0" smtClean="0"/>
          </a:p>
        </p:txBody>
      </p:sp>
      <p:sp>
        <p:nvSpPr>
          <p:cNvPr id="1336324" name="Text Box 4"/>
          <p:cNvSpPr txBox="1">
            <a:spLocks noChangeArrowheads="1"/>
          </p:cNvSpPr>
          <p:nvPr/>
        </p:nvSpPr>
        <p:spPr bwMode="auto">
          <a:xfrm>
            <a:off x="1145686" y="5427088"/>
            <a:ext cx="1223099"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a:t>
            </a:r>
            <a:r>
              <a:rPr lang="en-US" sz="1600" dirty="0" smtClean="0">
                <a:ea typeface="PMingLiU" pitchFamily="18" charset="-120"/>
              </a:rPr>
              <a:t>Gen2 IC</a:t>
            </a:r>
            <a:endParaRPr lang="en-US" sz="1600" dirty="0">
              <a:ea typeface="PMingLiU" pitchFamily="18" charset="-120"/>
            </a:endParaRPr>
          </a:p>
        </p:txBody>
      </p:sp>
      <p:sp>
        <p:nvSpPr>
          <p:cNvPr id="1336325" name="Text Box 5"/>
          <p:cNvSpPr txBox="1">
            <a:spLocks noChangeArrowheads="1"/>
          </p:cNvSpPr>
          <p:nvPr/>
        </p:nvSpPr>
        <p:spPr bwMode="auto">
          <a:xfrm>
            <a:off x="10390" y="5843013"/>
            <a:ext cx="1239550" cy="266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Gen2 editor</a:t>
            </a:r>
          </a:p>
        </p:txBody>
      </p:sp>
      <p:sp>
        <p:nvSpPr>
          <p:cNvPr id="1336326" name="Text Box 6"/>
          <p:cNvSpPr txBox="1">
            <a:spLocks noChangeArrowheads="1"/>
          </p:cNvSpPr>
          <p:nvPr/>
        </p:nvSpPr>
        <p:spPr bwMode="auto">
          <a:xfrm>
            <a:off x="2075003" y="4895564"/>
            <a:ext cx="1603378"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a:t>
            </a:r>
            <a:r>
              <a:rPr lang="en-US" sz="1600" dirty="0" smtClean="0">
                <a:ea typeface="PMingLiU" pitchFamily="18" charset="-120"/>
              </a:rPr>
              <a:t>DRM reader</a:t>
            </a:r>
            <a:endParaRPr lang="en-US" sz="1600" dirty="0">
              <a:ea typeface="PMingLiU" pitchFamily="18" charset="-120"/>
            </a:endParaRPr>
          </a:p>
        </p:txBody>
      </p:sp>
      <p:sp>
        <p:nvSpPr>
          <p:cNvPr id="1336327" name="Text Box 7"/>
          <p:cNvSpPr txBox="1">
            <a:spLocks noChangeArrowheads="1"/>
          </p:cNvSpPr>
          <p:nvPr/>
        </p:nvSpPr>
        <p:spPr bwMode="auto">
          <a:xfrm>
            <a:off x="3193902" y="4481516"/>
            <a:ext cx="1253407"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a:t>
            </a:r>
            <a:r>
              <a:rPr lang="en-US" sz="1600" dirty="0" smtClean="0">
                <a:ea typeface="PMingLiU" pitchFamily="18" charset="-120"/>
              </a:rPr>
              <a:t>NF </a:t>
            </a:r>
            <a:r>
              <a:rPr lang="en-US" sz="1600" dirty="0">
                <a:ea typeface="PMingLiU" pitchFamily="18" charset="-120"/>
              </a:rPr>
              <a:t>UHF</a:t>
            </a:r>
          </a:p>
        </p:txBody>
      </p:sp>
      <p:sp>
        <p:nvSpPr>
          <p:cNvPr id="1336328" name="Text Box 8"/>
          <p:cNvSpPr txBox="1">
            <a:spLocks noChangeArrowheads="1"/>
          </p:cNvSpPr>
          <p:nvPr/>
        </p:nvSpPr>
        <p:spPr bwMode="auto">
          <a:xfrm>
            <a:off x="4329540" y="3993721"/>
            <a:ext cx="1291942"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reader </a:t>
            </a:r>
            <a:r>
              <a:rPr lang="en-US" sz="1600" dirty="0" smtClean="0">
                <a:ea typeface="PMingLiU" pitchFamily="18" charset="-120"/>
              </a:rPr>
              <a:t>IC</a:t>
            </a:r>
            <a:endParaRPr lang="en-US" sz="1600" dirty="0">
              <a:ea typeface="PMingLiU" pitchFamily="18" charset="-120"/>
            </a:endParaRPr>
          </a:p>
        </p:txBody>
      </p:sp>
      <p:pic>
        <p:nvPicPr>
          <p:cNvPr id="1336329" name="Picture 9" descr="Fill_Line_Reade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26387" y="3660778"/>
            <a:ext cx="967801" cy="770656"/>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1336330" name="Picture 10"/>
          <p:cNvPicPr>
            <a:picLocks noChangeAspect="1" noChangeArrowheads="1"/>
          </p:cNvPicPr>
          <p:nvPr/>
        </p:nvPicPr>
        <p:blipFill>
          <a:blip r:embed="rId5" cstate="print">
            <a:extLst>
              <a:ext uri="{28A0092B-C50C-407E-A947-70E740481C1C}">
                <a14:useLocalDpi xmlns:a14="http://schemas.microsoft.com/office/drawing/2010/main" xmlns="" val="0"/>
              </a:ext>
            </a:extLst>
          </a:blip>
          <a:srcRect l="6398" t="7280" r="6398" b="13477"/>
          <a:stretch>
            <a:fillRect/>
          </a:stretch>
        </p:blipFill>
        <p:spPr bwMode="auto">
          <a:xfrm>
            <a:off x="115886" y="5001638"/>
            <a:ext cx="1012825" cy="809625"/>
          </a:xfrm>
          <a:prstGeom prst="rect">
            <a:avLst/>
          </a:prstGeom>
          <a:noFill/>
          <a:ln w="2857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6331" name="Picture 11" descr="Impinj_speedway-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71931" y="4097052"/>
            <a:ext cx="1050131" cy="723424"/>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1336332" name="Picture 12" descr="INDY_chip_front_only"/>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353497" y="3208629"/>
            <a:ext cx="818297" cy="807872"/>
          </a:xfrm>
          <a:prstGeom prst="rect">
            <a:avLst/>
          </a:prstGeom>
          <a:noFill/>
          <a:ln w="12700">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1336333" name="Text Box 13"/>
          <p:cNvSpPr txBox="1">
            <a:spLocks noChangeArrowheads="1"/>
          </p:cNvSpPr>
          <p:nvPr/>
        </p:nvSpPr>
        <p:spPr bwMode="auto">
          <a:xfrm>
            <a:off x="379411" y="4687313"/>
            <a:ext cx="541337" cy="2905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a:ea typeface="PMingLiU" pitchFamily="18" charset="-120"/>
              </a:rPr>
              <a:t>2004</a:t>
            </a:r>
            <a:endParaRPr lang="en-US" sz="1400">
              <a:ea typeface="PMingLiU" pitchFamily="18" charset="-120"/>
            </a:endParaRPr>
          </a:p>
        </p:txBody>
      </p:sp>
      <p:sp>
        <p:nvSpPr>
          <p:cNvPr id="1336334" name="Text Box 14"/>
          <p:cNvSpPr txBox="1">
            <a:spLocks noChangeArrowheads="1"/>
          </p:cNvSpPr>
          <p:nvPr/>
        </p:nvSpPr>
        <p:spPr bwMode="auto">
          <a:xfrm>
            <a:off x="1406468" y="4195188"/>
            <a:ext cx="541338" cy="2905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a:ea typeface="PMingLiU" pitchFamily="18" charset="-120"/>
              </a:rPr>
              <a:t>2005</a:t>
            </a:r>
            <a:endParaRPr lang="en-US" sz="1400">
              <a:ea typeface="PMingLiU" pitchFamily="18" charset="-120"/>
            </a:endParaRPr>
          </a:p>
        </p:txBody>
      </p:sp>
      <p:sp>
        <p:nvSpPr>
          <p:cNvPr id="1336335" name="Text Box 15"/>
          <p:cNvSpPr txBox="1">
            <a:spLocks noChangeArrowheads="1"/>
          </p:cNvSpPr>
          <p:nvPr/>
        </p:nvSpPr>
        <p:spPr bwMode="auto">
          <a:xfrm>
            <a:off x="2457681" y="3781139"/>
            <a:ext cx="541338" cy="2905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a:ea typeface="PMingLiU" pitchFamily="18" charset="-120"/>
              </a:rPr>
              <a:t>2006</a:t>
            </a:r>
            <a:endParaRPr lang="en-US" sz="1400">
              <a:ea typeface="PMingLiU" pitchFamily="18" charset="-120"/>
            </a:endParaRPr>
          </a:p>
        </p:txBody>
      </p:sp>
      <p:sp>
        <p:nvSpPr>
          <p:cNvPr id="1336336" name="Text Box 16"/>
          <p:cNvSpPr txBox="1">
            <a:spLocks noChangeArrowheads="1"/>
          </p:cNvSpPr>
          <p:nvPr/>
        </p:nvSpPr>
        <p:spPr bwMode="auto">
          <a:xfrm>
            <a:off x="3602034" y="3343278"/>
            <a:ext cx="541337" cy="2905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a:ea typeface="PMingLiU" pitchFamily="18" charset="-120"/>
              </a:rPr>
              <a:t>2007</a:t>
            </a:r>
            <a:endParaRPr lang="en-US" sz="1400">
              <a:ea typeface="PMingLiU" pitchFamily="18" charset="-120"/>
            </a:endParaRPr>
          </a:p>
        </p:txBody>
      </p:sp>
      <p:sp>
        <p:nvSpPr>
          <p:cNvPr id="1336337" name="Text Box 17"/>
          <p:cNvSpPr txBox="1">
            <a:spLocks noChangeArrowheads="1"/>
          </p:cNvSpPr>
          <p:nvPr/>
        </p:nvSpPr>
        <p:spPr bwMode="auto">
          <a:xfrm>
            <a:off x="4519446" y="2903830"/>
            <a:ext cx="541338" cy="2905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dirty="0">
                <a:ea typeface="PMingLiU" pitchFamily="18" charset="-120"/>
              </a:rPr>
              <a:t>2008</a:t>
            </a:r>
            <a:endParaRPr lang="en-US" sz="1400" dirty="0">
              <a:ea typeface="PMingLiU" pitchFamily="18" charset="-120"/>
            </a:endParaRPr>
          </a:p>
        </p:txBody>
      </p:sp>
      <p:sp>
        <p:nvSpPr>
          <p:cNvPr id="1336338" name="Text Box 18"/>
          <p:cNvSpPr txBox="1">
            <a:spLocks noChangeArrowheads="1"/>
          </p:cNvSpPr>
          <p:nvPr/>
        </p:nvSpPr>
        <p:spPr bwMode="auto">
          <a:xfrm>
            <a:off x="5539395" y="2429456"/>
            <a:ext cx="541338" cy="2905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a:ea typeface="PMingLiU" pitchFamily="18" charset="-120"/>
              </a:rPr>
              <a:t>2009</a:t>
            </a:r>
            <a:endParaRPr lang="en-US" sz="1400">
              <a:ea typeface="PMingLiU" pitchFamily="18" charset="-120"/>
            </a:endParaRPr>
          </a:p>
        </p:txBody>
      </p:sp>
      <p:pic>
        <p:nvPicPr>
          <p:cNvPr id="1336339" name="Picture 19" descr="speed4"/>
          <p:cNvPicPr>
            <a:picLocks noChangeAspect="1" noChangeArrowheads="1"/>
          </p:cNvPicPr>
          <p:nvPr/>
        </p:nvPicPr>
        <p:blipFill>
          <a:blip r:embed="rId8" cstate="print">
            <a:lum contrast="-12000"/>
            <a:extLst>
              <a:ext uri="{28A0092B-C50C-407E-A947-70E740481C1C}">
                <a14:useLocalDpi xmlns:a14="http://schemas.microsoft.com/office/drawing/2010/main" xmlns="" val="0"/>
              </a:ext>
            </a:extLst>
          </a:blip>
          <a:srcRect/>
          <a:stretch>
            <a:fillRect/>
          </a:stretch>
        </p:blipFill>
        <p:spPr bwMode="auto">
          <a:xfrm>
            <a:off x="5221895" y="2723144"/>
            <a:ext cx="1081088" cy="849312"/>
          </a:xfrm>
          <a:prstGeom prst="rect">
            <a:avLst/>
          </a:prstGeom>
          <a:noFill/>
          <a:ln w="28575">
            <a:solidFill>
              <a:schemeClr val="accent1"/>
            </a:solidFill>
          </a:ln>
          <a:extLst>
            <a:ext uri="{909E8E84-426E-40DD-AFC4-6F175D3DCCD1}">
              <a14:hiddenFill xmlns:a14="http://schemas.microsoft.com/office/drawing/2010/main" xmlns="">
                <a:solidFill>
                  <a:srgbClr val="FFFFFF"/>
                </a:solidFill>
              </a14:hiddenFill>
            </a:ext>
          </a:extLst>
        </p:spPr>
      </p:pic>
      <p:sp>
        <p:nvSpPr>
          <p:cNvPr id="1336340" name="Text Box 20"/>
          <p:cNvSpPr txBox="1">
            <a:spLocks noChangeArrowheads="1"/>
          </p:cNvSpPr>
          <p:nvPr/>
        </p:nvSpPr>
        <p:spPr bwMode="auto">
          <a:xfrm>
            <a:off x="5141364" y="3551819"/>
            <a:ext cx="1348365"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a:t>
            </a:r>
            <a:r>
              <a:rPr lang="en-US" sz="1600" dirty="0" smtClean="0">
                <a:ea typeface="PMingLiU" pitchFamily="18" charset="-120"/>
              </a:rPr>
              <a:t>autopilot </a:t>
            </a:r>
            <a:endParaRPr lang="en-US" sz="1600" dirty="0">
              <a:ea typeface="PMingLiU" pitchFamily="18" charset="-120"/>
            </a:endParaRPr>
          </a:p>
        </p:txBody>
      </p:sp>
      <p:pic>
        <p:nvPicPr>
          <p:cNvPr id="1336341" name="Picture 21"/>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380048" y="2273159"/>
            <a:ext cx="894855" cy="884380"/>
          </a:xfrm>
          <a:prstGeom prst="rect">
            <a:avLst/>
          </a:prstGeom>
          <a:noFill/>
          <a:ln w="28575" algn="ctr">
            <a:solidFill>
              <a:schemeClr val="accent1"/>
            </a:solidFill>
            <a:miter lim="800000"/>
            <a:headEnd/>
            <a:tailEnd type="none" w="lg"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336342" name="Picture 22" descr="True3D_logo_72dpi_trans"/>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6820362" y="2091768"/>
            <a:ext cx="493713" cy="574675"/>
          </a:xfrm>
          <a:prstGeom prst="rect">
            <a:avLst/>
          </a:prstGeom>
          <a:noFill/>
          <a:extLst>
            <a:ext uri="{909E8E84-426E-40DD-AFC4-6F175D3DCCD1}">
              <a14:hiddenFill xmlns:a14="http://schemas.microsoft.com/office/drawing/2010/main" xmlns="">
                <a:solidFill>
                  <a:srgbClr val="FFFFFF"/>
                </a:solidFill>
              </a14:hiddenFill>
            </a:ext>
          </a:extLst>
        </p:spPr>
      </p:pic>
      <p:pic>
        <p:nvPicPr>
          <p:cNvPr id="1336343" name="Picture 23" descr="QT_logo_72dpi_trans"/>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6325928" y="2091768"/>
            <a:ext cx="496888" cy="577850"/>
          </a:xfrm>
          <a:prstGeom prst="rect">
            <a:avLst/>
          </a:prstGeom>
          <a:noFill/>
          <a:extLst>
            <a:ext uri="{909E8E84-426E-40DD-AFC4-6F175D3DCCD1}">
              <a14:hiddenFill xmlns:a14="http://schemas.microsoft.com/office/drawing/2010/main" xmlns="">
                <a:solidFill>
                  <a:srgbClr val="FFFFFF"/>
                </a:solidFill>
              </a14:hiddenFill>
            </a:ext>
          </a:extLst>
        </p:spPr>
      </p:pic>
      <p:sp>
        <p:nvSpPr>
          <p:cNvPr id="1336344" name="Text Box 24"/>
          <p:cNvSpPr txBox="1">
            <a:spLocks noChangeArrowheads="1"/>
          </p:cNvSpPr>
          <p:nvPr/>
        </p:nvSpPr>
        <p:spPr bwMode="auto">
          <a:xfrm>
            <a:off x="6446999" y="3187125"/>
            <a:ext cx="1370444"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eaLnBrk="1" hangingPunct="1">
              <a:spcBef>
                <a:spcPct val="0"/>
              </a:spcBef>
              <a:buClrTx/>
              <a:buFontTx/>
              <a:buNone/>
            </a:pPr>
            <a:r>
              <a:rPr lang="en-US" sz="1600" dirty="0" smtClean="0">
                <a:ea typeface="PMingLiU" pitchFamily="18" charset="-120"/>
              </a:rPr>
              <a:t>1</a:t>
            </a:r>
            <a:r>
              <a:rPr lang="en-US" sz="1600" baseline="30000" dirty="0" smtClean="0">
                <a:ea typeface="PMingLiU" pitchFamily="18" charset="-120"/>
              </a:rPr>
              <a:t>st</a:t>
            </a:r>
            <a:r>
              <a:rPr lang="en-US" sz="1600" dirty="0" smtClean="0">
                <a:ea typeface="PMingLiU" pitchFamily="18" charset="-120"/>
              </a:rPr>
              <a:t> True3D</a:t>
            </a:r>
            <a:endParaRPr lang="en-US" sz="1600" dirty="0">
              <a:ea typeface="PMingLiU" pitchFamily="18" charset="-120"/>
            </a:endParaRPr>
          </a:p>
        </p:txBody>
      </p:sp>
      <p:pic>
        <p:nvPicPr>
          <p:cNvPr id="1336345" name="Picture 34" descr="Speedway_xPortal_TRANSbackground"/>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332943" y="1467866"/>
            <a:ext cx="517525" cy="1325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6346" name="Text Box 26"/>
          <p:cNvSpPr txBox="1">
            <a:spLocks noChangeArrowheads="1"/>
          </p:cNvSpPr>
          <p:nvPr/>
        </p:nvSpPr>
        <p:spPr bwMode="auto">
          <a:xfrm>
            <a:off x="7267567" y="2769325"/>
            <a:ext cx="1595877" cy="2680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a:t>
            </a:r>
            <a:r>
              <a:rPr lang="en-US" sz="1600" dirty="0" smtClean="0">
                <a:ea typeface="PMingLiU" pitchFamily="18" charset="-120"/>
              </a:rPr>
              <a:t>DLPA portal</a:t>
            </a:r>
            <a:endParaRPr lang="en-US" sz="1600" dirty="0">
              <a:ea typeface="PMingLiU" pitchFamily="18" charset="-120"/>
            </a:endParaRPr>
          </a:p>
        </p:txBody>
      </p:sp>
      <p:sp>
        <p:nvSpPr>
          <p:cNvPr id="1336347" name="AutoShape 27"/>
          <p:cNvSpPr>
            <a:spLocks noChangeArrowheads="1"/>
          </p:cNvSpPr>
          <p:nvPr/>
        </p:nvSpPr>
        <p:spPr bwMode="auto">
          <a:xfrm rot="20307425">
            <a:off x="1138031" y="4399778"/>
            <a:ext cx="8135859" cy="482600"/>
          </a:xfrm>
          <a:prstGeom prst="rightArrow">
            <a:avLst>
              <a:gd name="adj1" fmla="val 36843"/>
              <a:gd name="adj2" fmla="val 145185"/>
            </a:avLst>
          </a:prstGeom>
          <a:solidFill>
            <a:srgbClr val="C00000"/>
          </a:solidFill>
          <a:ln>
            <a:noFill/>
          </a:ln>
          <a:effectLst/>
          <a:scene3d>
            <a:camera prst="orthographicFront">
              <a:rot lat="0" lon="0" rev="21594000"/>
            </a:camera>
            <a:lightRig rig="threePt" dir="t"/>
          </a:scene3d>
        </p:spPr>
        <p:txBody>
          <a:bodyPr wrap="square" lIns="64008" tIns="64008" rIns="64008" bIns="64008" anchor="ctr">
            <a:spAutoFit/>
          </a:bodyPr>
          <a:lstStyle/>
          <a:p>
            <a:endParaRPr lang="en-US"/>
          </a:p>
        </p:txBody>
      </p:sp>
      <p:pic>
        <p:nvPicPr>
          <p:cNvPr id="1336348" name="Picture 7" descr="PBI_logo3D.png"/>
          <p:cNvPicPr>
            <a:picLocks noChangeAspect="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997380" y="1053309"/>
            <a:ext cx="2279650" cy="206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6349" name="Text Box 29"/>
          <p:cNvSpPr txBox="1">
            <a:spLocks noChangeArrowheads="1"/>
          </p:cNvSpPr>
          <p:nvPr/>
        </p:nvSpPr>
        <p:spPr bwMode="auto">
          <a:xfrm>
            <a:off x="6572857" y="1854166"/>
            <a:ext cx="541337" cy="2905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dirty="0">
                <a:ea typeface="PMingLiU" pitchFamily="18" charset="-120"/>
              </a:rPr>
              <a:t>2010</a:t>
            </a:r>
            <a:endParaRPr lang="en-US" sz="1400" dirty="0">
              <a:ea typeface="PMingLiU" pitchFamily="18" charset="-120"/>
            </a:endParaRPr>
          </a:p>
        </p:txBody>
      </p:sp>
      <p:sp>
        <p:nvSpPr>
          <p:cNvPr id="1336350" name="Text Box 30"/>
          <p:cNvSpPr txBox="1">
            <a:spLocks noChangeArrowheads="1"/>
          </p:cNvSpPr>
          <p:nvPr/>
        </p:nvSpPr>
        <p:spPr bwMode="auto">
          <a:xfrm>
            <a:off x="7367338" y="1443584"/>
            <a:ext cx="541337" cy="2905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dirty="0">
                <a:ea typeface="PMingLiU" pitchFamily="18" charset="-120"/>
              </a:rPr>
              <a:t>2011</a:t>
            </a:r>
            <a:endParaRPr lang="en-US" sz="1400" dirty="0">
              <a:ea typeface="PMingLiU" pitchFamily="18" charset="-120"/>
            </a:endParaRPr>
          </a:p>
        </p:txBody>
      </p:sp>
      <p:sp>
        <p:nvSpPr>
          <p:cNvPr id="31" name="Text Box 20"/>
          <p:cNvSpPr txBox="1">
            <a:spLocks noChangeArrowheads="1"/>
          </p:cNvSpPr>
          <p:nvPr/>
        </p:nvSpPr>
        <p:spPr bwMode="auto">
          <a:xfrm>
            <a:off x="7840420" y="2017002"/>
            <a:ext cx="1262205" cy="51425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tIns="10800" rIns="18000" bIns="10800">
            <a:spAutoFit/>
          </a:bodyPr>
          <a:lstStyle/>
          <a:p>
            <a:pPr algn="ctr" eaLnBrk="1" hangingPunct="1">
              <a:spcBef>
                <a:spcPct val="0"/>
              </a:spcBef>
              <a:buClrTx/>
              <a:buFontTx/>
              <a:buNone/>
            </a:pPr>
            <a:r>
              <a:rPr lang="en-US" sz="1600" dirty="0">
                <a:ea typeface="PMingLiU" pitchFamily="18" charset="-120"/>
              </a:rPr>
              <a:t>1</a:t>
            </a:r>
            <a:r>
              <a:rPr lang="en-US" sz="1600" baseline="30000" dirty="0">
                <a:ea typeface="PMingLiU" pitchFamily="18" charset="-120"/>
              </a:rPr>
              <a:t>st</a:t>
            </a:r>
            <a:r>
              <a:rPr lang="en-US" sz="1600" dirty="0">
                <a:ea typeface="PMingLiU" pitchFamily="18" charset="-120"/>
              </a:rPr>
              <a:t> </a:t>
            </a:r>
            <a:r>
              <a:rPr lang="en-US" sz="1600" dirty="0" smtClean="0">
                <a:ea typeface="PMingLiU" pitchFamily="18" charset="-120"/>
              </a:rPr>
              <a:t>IC Self-Serialization</a:t>
            </a:r>
            <a:endParaRPr lang="en-US" sz="1600" dirty="0">
              <a:ea typeface="PMingLiU" pitchFamily="18" charset="-120"/>
            </a:endParaRPr>
          </a:p>
        </p:txBody>
      </p:sp>
      <p:sp>
        <p:nvSpPr>
          <p:cNvPr id="2" name="TextBox 1"/>
          <p:cNvSpPr txBox="1"/>
          <p:nvPr/>
        </p:nvSpPr>
        <p:spPr>
          <a:xfrm>
            <a:off x="7862214" y="1424360"/>
            <a:ext cx="1244406" cy="523220"/>
          </a:xfrm>
          <a:prstGeom prst="rect">
            <a:avLst/>
          </a:prstGeom>
          <a:solidFill>
            <a:schemeClr val="accent1">
              <a:lumMod val="60000"/>
              <a:lumOff val="40000"/>
            </a:schemeClr>
          </a:solidFill>
          <a:scene3d>
            <a:camera prst="orthographicFront"/>
            <a:lightRig rig="threePt" dir="t"/>
          </a:scene3d>
          <a:sp3d>
            <a:bevelT w="165100" prst="coolSlant"/>
          </a:sp3d>
        </p:spPr>
        <p:txBody>
          <a:bodyPr wrap="square" rtlCol="0">
            <a:spAutoFit/>
          </a:bodyPr>
          <a:lstStyle/>
          <a:p>
            <a:pPr algn="ctr"/>
            <a:r>
              <a:rPr lang="en-US" sz="1400" dirty="0" smtClean="0"/>
              <a:t>Monza Self-Serialization</a:t>
            </a:r>
            <a:endParaRPr lang="en-US" sz="1400" dirty="0"/>
          </a:p>
        </p:txBody>
      </p:sp>
      <p:sp>
        <p:nvSpPr>
          <p:cNvPr id="34" name="Text Box 30"/>
          <p:cNvSpPr txBox="1">
            <a:spLocks noChangeArrowheads="1"/>
          </p:cNvSpPr>
          <p:nvPr/>
        </p:nvSpPr>
        <p:spPr bwMode="auto">
          <a:xfrm>
            <a:off x="8180071" y="1121988"/>
            <a:ext cx="541337" cy="2716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8000" tIns="10800" rIns="18000" bIns="10800">
            <a:spAutoFit/>
          </a:bodyPr>
          <a:lstStyle/>
          <a:p>
            <a:pPr eaLnBrk="1" hangingPunct="1">
              <a:lnSpc>
                <a:spcPct val="110000"/>
              </a:lnSpc>
              <a:spcBef>
                <a:spcPct val="50000"/>
              </a:spcBef>
              <a:buClrTx/>
              <a:buFontTx/>
              <a:buNone/>
            </a:pPr>
            <a:r>
              <a:rPr lang="en-US" sz="1600" dirty="0" smtClean="0">
                <a:ea typeface="PMingLiU" pitchFamily="18" charset="-120"/>
              </a:rPr>
              <a:t>2012</a:t>
            </a:r>
            <a:endParaRPr lang="en-US" sz="1400" dirty="0">
              <a:ea typeface="PMingLiU" pitchFamily="18" charset="-120"/>
            </a:endParaRPr>
          </a:p>
        </p:txBody>
      </p:sp>
    </p:spTree>
    <p:extLst>
      <p:ext uri="{BB962C8B-B14F-4D97-AF65-F5344CB8AC3E}">
        <p14:creationId xmlns:p14="http://schemas.microsoft.com/office/powerpoint/2010/main" xmlns="" val="540630842"/>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宋体" pitchFamily="2" charset="-122"/>
                <a:ea typeface="宋体" pitchFamily="2" charset="-122"/>
              </a:rPr>
              <a:t>EPC Global</a:t>
            </a:r>
            <a:r>
              <a:rPr lang="zh-CN" altLang="en-US" dirty="0" smtClean="0">
                <a:latin typeface="宋体" pitchFamily="2" charset="-122"/>
                <a:ea typeface="宋体" pitchFamily="2" charset="-122"/>
              </a:rPr>
              <a:t>协议框架</a:t>
            </a:r>
            <a:endParaRPr lang="en-US" dirty="0">
              <a:latin typeface="宋体" pitchFamily="2" charset="-122"/>
              <a:ea typeface="宋体" pitchFamily="2" charset="-122"/>
            </a:endParaRPr>
          </a:p>
        </p:txBody>
      </p:sp>
    </p:spTree>
    <p:extLst>
      <p:ext uri="{BB962C8B-B14F-4D97-AF65-F5344CB8AC3E}">
        <p14:creationId xmlns:p14="http://schemas.microsoft.com/office/powerpoint/2010/main" xmlns="" val="140590757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www.gs1.org/images/gsmp/kc/epcglobal_standards_overview_feb_2011.gif"/>
          <p:cNvPicPr>
            <a:picLocks noChangeAspect="1" noChangeArrowheads="1"/>
          </p:cNvPicPr>
          <p:nvPr/>
        </p:nvPicPr>
        <p:blipFill>
          <a:blip r:embed="rId2" cstate="print"/>
          <a:srcRect/>
          <a:stretch>
            <a:fillRect/>
          </a:stretch>
        </p:blipFill>
        <p:spPr bwMode="auto">
          <a:xfrm>
            <a:off x="1371600" y="838201"/>
            <a:ext cx="6286500" cy="5316940"/>
          </a:xfrm>
          <a:prstGeom prst="rect">
            <a:avLst/>
          </a:prstGeom>
          <a:noFill/>
        </p:spPr>
      </p:pic>
      <p:sp>
        <p:nvSpPr>
          <p:cNvPr id="2" name="Title 1"/>
          <p:cNvSpPr>
            <a:spLocks noGrp="1"/>
          </p:cNvSpPr>
          <p:nvPr>
            <p:ph type="title"/>
          </p:nvPr>
        </p:nvSpPr>
        <p:spPr/>
        <p:txBody>
          <a:bodyPr/>
          <a:lstStyle/>
          <a:p>
            <a:r>
              <a:rPr lang="en-US" dirty="0" smtClean="0"/>
              <a:t>EPC G</a:t>
            </a:r>
            <a:r>
              <a:rPr lang="en-US" altLang="zh-CN" dirty="0" smtClean="0"/>
              <a:t>lobal</a:t>
            </a:r>
            <a:r>
              <a:rPr lang="zh-CN" altLang="en-US" dirty="0" smtClean="0"/>
              <a:t>协议框架</a:t>
            </a:r>
            <a:endParaRPr lang="en-US" dirty="0"/>
          </a:p>
        </p:txBody>
      </p:sp>
    </p:spTree>
    <p:extLst>
      <p:ext uri="{BB962C8B-B14F-4D97-AF65-F5344CB8AC3E}">
        <p14:creationId xmlns:p14="http://schemas.microsoft.com/office/powerpoint/2010/main" xmlns="" val="282733148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宋体" pitchFamily="2" charset="-122"/>
                <a:ea typeface="宋体" pitchFamily="2" charset="-122"/>
              </a:rPr>
              <a:t>EPC Global</a:t>
            </a:r>
            <a:r>
              <a:rPr lang="zh-CN" altLang="en-US" dirty="0">
                <a:latin typeface="宋体" pitchFamily="2" charset="-122"/>
                <a:ea typeface="宋体" pitchFamily="2" charset="-122"/>
              </a:rPr>
              <a:t> </a:t>
            </a:r>
            <a:r>
              <a:rPr lang="en-US" altLang="zh-CN" dirty="0" smtClean="0">
                <a:latin typeface="宋体" pitchFamily="2" charset="-122"/>
                <a:ea typeface="宋体" pitchFamily="2" charset="-122"/>
              </a:rPr>
              <a:t>C1G2</a:t>
            </a:r>
            <a:r>
              <a:rPr lang="zh-CN" altLang="en-US" dirty="0" smtClean="0">
                <a:latin typeface="宋体" pitchFamily="2" charset="-122"/>
                <a:ea typeface="宋体" pitchFamily="2" charset="-122"/>
              </a:rPr>
              <a:t>空中接口协议</a:t>
            </a:r>
            <a:r>
              <a:rPr lang="en-US" altLang="zh-CN" dirty="0" smtClean="0">
                <a:latin typeface="宋体" pitchFamily="2" charset="-122"/>
                <a:ea typeface="宋体" pitchFamily="2" charset="-122"/>
              </a:rPr>
              <a:t>V1.2</a:t>
            </a:r>
            <a:endParaRPr lang="en-US" dirty="0">
              <a:latin typeface="宋体" pitchFamily="2" charset="-122"/>
              <a:ea typeface="宋体" pitchFamily="2" charset="-122"/>
            </a:endParaRPr>
          </a:p>
        </p:txBody>
      </p:sp>
    </p:spTree>
    <p:extLst>
      <p:ext uri="{BB962C8B-B14F-4D97-AF65-F5344CB8AC3E}">
        <p14:creationId xmlns:p14="http://schemas.microsoft.com/office/powerpoint/2010/main" xmlns="" val="867579605"/>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zh-CN" altLang="en-US" smtClean="0">
                <a:ea typeface="宋体" charset="-122"/>
              </a:rPr>
              <a:t>大纲</a:t>
            </a:r>
            <a:endParaRPr lang="en-US" smtClean="0"/>
          </a:p>
        </p:txBody>
      </p:sp>
      <p:pic>
        <p:nvPicPr>
          <p:cNvPr id="8195" name="Picture 8"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2900" y="1875612"/>
            <a:ext cx="87741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9"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550" y="2899550"/>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10"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85950" y="3923487"/>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0" name="TextBox 18"/>
          <p:cNvSpPr txBox="1">
            <a:spLocks noChangeArrowheads="1"/>
          </p:cNvSpPr>
          <p:nvPr/>
        </p:nvSpPr>
        <p:spPr bwMode="auto">
          <a:xfrm>
            <a:off x="5749925" y="2068426"/>
            <a:ext cx="14221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a:solidFill>
                  <a:schemeClr val="bg1"/>
                </a:solidFill>
                <a:ea typeface="宋体" charset="-122"/>
              </a:rPr>
              <a:t>背</a:t>
            </a:r>
            <a:r>
              <a:rPr lang="zh-CN" altLang="en-US" sz="2400" dirty="0" smtClean="0">
                <a:solidFill>
                  <a:schemeClr val="bg1"/>
                </a:solidFill>
                <a:ea typeface="宋体" charset="-122"/>
              </a:rPr>
              <a:t>景知识</a:t>
            </a:r>
            <a:endParaRPr lang="en-US" sz="2400" dirty="0">
              <a:solidFill>
                <a:schemeClr val="bg1"/>
              </a:solidFill>
            </a:endParaRPr>
          </a:p>
        </p:txBody>
      </p:sp>
      <p:sp>
        <p:nvSpPr>
          <p:cNvPr id="8201" name="TextBox 19"/>
          <p:cNvSpPr txBox="1">
            <a:spLocks noChangeArrowheads="1"/>
          </p:cNvSpPr>
          <p:nvPr/>
        </p:nvSpPr>
        <p:spPr bwMode="auto">
          <a:xfrm>
            <a:off x="4189413" y="3065376"/>
            <a:ext cx="14221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a:solidFill>
                  <a:schemeClr val="bg1"/>
                </a:solidFill>
                <a:ea typeface="宋体" charset="-122"/>
              </a:rPr>
              <a:t>协</a:t>
            </a:r>
            <a:r>
              <a:rPr lang="zh-CN" altLang="en-US" sz="2400" dirty="0" smtClean="0">
                <a:solidFill>
                  <a:schemeClr val="bg1"/>
                </a:solidFill>
                <a:ea typeface="宋体" charset="-122"/>
              </a:rPr>
              <a:t>议核心</a:t>
            </a:r>
            <a:endParaRPr lang="en-US" sz="2400" dirty="0">
              <a:solidFill>
                <a:schemeClr val="bg1"/>
              </a:solidFill>
            </a:endParaRPr>
          </a:p>
        </p:txBody>
      </p:sp>
      <p:sp>
        <p:nvSpPr>
          <p:cNvPr id="8204" name="TextBox 22"/>
          <p:cNvSpPr txBox="1">
            <a:spLocks noChangeArrowheads="1"/>
          </p:cNvSpPr>
          <p:nvPr/>
        </p:nvSpPr>
        <p:spPr bwMode="auto">
          <a:xfrm>
            <a:off x="2454275" y="4082963"/>
            <a:ext cx="14221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smtClean="0">
                <a:solidFill>
                  <a:schemeClr val="bg1"/>
                </a:solidFill>
              </a:rPr>
              <a:t>参数设置</a:t>
            </a:r>
            <a:endParaRPr lang="en-US" altLang="zh-CN" sz="2400" dirty="0">
              <a:solidFill>
                <a:schemeClr val="bg1"/>
              </a:solidFill>
              <a:ea typeface="宋体" charset="-122"/>
            </a:endParaRPr>
          </a:p>
        </p:txBody>
      </p:sp>
    </p:spTree>
    <p:extLst>
      <p:ext uri="{BB962C8B-B14F-4D97-AF65-F5344CB8AC3E}">
        <p14:creationId xmlns:p14="http://schemas.microsoft.com/office/powerpoint/2010/main" xmlns="" val="3799993053"/>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a:spLocks noGrp="1" noChangeArrowheads="1"/>
          </p:cNvSpPr>
          <p:nvPr>
            <p:ph type="body" idx="1"/>
          </p:nvPr>
        </p:nvSpPr>
        <p:spPr>
          <a:xfrm>
            <a:off x="211138" y="1066800"/>
            <a:ext cx="3722687" cy="5029200"/>
          </a:xfrm>
        </p:spPr>
        <p:txBody>
          <a:bodyPr/>
          <a:lstStyle/>
          <a:p>
            <a:pPr eaLnBrk="1" hangingPunct="1"/>
            <a:r>
              <a:rPr lang="zh-CN" altLang="en-US" sz="2200" dirty="0" smtClean="0">
                <a:ea typeface="宋体" charset="-122"/>
              </a:rPr>
              <a:t>强制内存</a:t>
            </a:r>
            <a:endParaRPr lang="en-US" sz="2200" dirty="0" smtClean="0"/>
          </a:p>
          <a:p>
            <a:pPr lvl="1" eaLnBrk="1" hangingPunct="1"/>
            <a:r>
              <a:rPr lang="en-US" sz="2000" dirty="0" smtClean="0"/>
              <a:t>TID</a:t>
            </a:r>
          </a:p>
          <a:p>
            <a:pPr lvl="1" eaLnBrk="1" hangingPunct="1"/>
            <a:r>
              <a:rPr lang="en-US" sz="2000" dirty="0" smtClean="0"/>
              <a:t>EPC</a:t>
            </a:r>
          </a:p>
          <a:p>
            <a:pPr lvl="1" eaLnBrk="1" hangingPunct="1"/>
            <a:r>
              <a:rPr lang="en-US" sz="2000" dirty="0" smtClean="0"/>
              <a:t>Reserved</a:t>
            </a:r>
          </a:p>
          <a:p>
            <a:pPr eaLnBrk="1" hangingPunct="1"/>
            <a:r>
              <a:rPr lang="zh-CN" altLang="en-US" sz="2200" dirty="0" smtClean="0">
                <a:ea typeface="宋体" charset="-122"/>
              </a:rPr>
              <a:t>可选内存</a:t>
            </a:r>
            <a:endParaRPr lang="en-US" sz="2200" dirty="0" smtClean="0"/>
          </a:p>
          <a:p>
            <a:pPr lvl="1" eaLnBrk="1" hangingPunct="1"/>
            <a:r>
              <a:rPr lang="en-US" sz="2000" dirty="0" smtClean="0"/>
              <a:t>User</a:t>
            </a:r>
          </a:p>
          <a:p>
            <a:pPr eaLnBrk="1" hangingPunct="1"/>
            <a:r>
              <a:rPr lang="en-US" sz="2200" dirty="0" smtClean="0"/>
              <a:t>Kill </a:t>
            </a:r>
            <a:r>
              <a:rPr lang="zh-CN" altLang="en-US" sz="2200" dirty="0" smtClean="0">
                <a:ea typeface="宋体" charset="-122"/>
              </a:rPr>
              <a:t>密码</a:t>
            </a:r>
            <a:endParaRPr lang="en-US" sz="2200" dirty="0" smtClean="0"/>
          </a:p>
          <a:p>
            <a:pPr lvl="1" eaLnBrk="1" hangingPunct="1"/>
            <a:r>
              <a:rPr lang="en-US" sz="2000" dirty="0" smtClean="0"/>
              <a:t>32 bits</a:t>
            </a:r>
          </a:p>
          <a:p>
            <a:pPr lvl="1" eaLnBrk="1" hangingPunct="1"/>
            <a:r>
              <a:rPr lang="zh-CN" altLang="en-US" sz="2000" dirty="0" smtClean="0">
                <a:ea typeface="宋体" charset="-122"/>
              </a:rPr>
              <a:t>不使用时，默认为</a:t>
            </a:r>
            <a:r>
              <a:rPr lang="en-US" altLang="zh-CN" sz="2000" dirty="0" smtClean="0">
                <a:ea typeface="宋体" charset="-122"/>
              </a:rPr>
              <a:t>0</a:t>
            </a:r>
            <a:endParaRPr lang="en-US" sz="2000" dirty="0" smtClean="0"/>
          </a:p>
          <a:p>
            <a:pPr eaLnBrk="1" hangingPunct="1"/>
            <a:r>
              <a:rPr lang="en-US" sz="2200" dirty="0" smtClean="0"/>
              <a:t>Access</a:t>
            </a:r>
            <a:r>
              <a:rPr lang="zh-CN" altLang="en-US" sz="2200" dirty="0" smtClean="0">
                <a:ea typeface="宋体" charset="-122"/>
              </a:rPr>
              <a:t>密码</a:t>
            </a:r>
            <a:endParaRPr lang="en-US" sz="2200" dirty="0" smtClean="0"/>
          </a:p>
          <a:p>
            <a:pPr lvl="1" eaLnBrk="1" hangingPunct="1"/>
            <a:r>
              <a:rPr lang="en-US" sz="2000" dirty="0" smtClean="0"/>
              <a:t>32 bits</a:t>
            </a:r>
          </a:p>
          <a:p>
            <a:pPr lvl="1" eaLnBrk="1" hangingPunct="1"/>
            <a:r>
              <a:rPr lang="zh-CN" altLang="en-US" sz="2000" dirty="0" smtClean="0">
                <a:ea typeface="宋体" charset="-122"/>
              </a:rPr>
              <a:t>不使用时，默认为</a:t>
            </a:r>
            <a:r>
              <a:rPr lang="en-US" altLang="zh-CN" sz="2000" dirty="0" smtClean="0">
                <a:ea typeface="宋体" charset="-122"/>
              </a:rPr>
              <a:t>0</a:t>
            </a:r>
            <a:endParaRPr lang="en-US" sz="2000" dirty="0" smtClean="0"/>
          </a:p>
        </p:txBody>
      </p:sp>
      <p:graphicFrame>
        <p:nvGraphicFramePr>
          <p:cNvPr id="192515" name="Object 4"/>
          <p:cNvGraphicFramePr>
            <a:graphicFrameLocks noChangeAspect="1"/>
          </p:cNvGraphicFramePr>
          <p:nvPr/>
        </p:nvGraphicFramePr>
        <p:xfrm>
          <a:off x="3797300" y="1406525"/>
          <a:ext cx="5164138" cy="4070350"/>
        </p:xfrm>
        <a:graphic>
          <a:graphicData uri="http://schemas.openxmlformats.org/presentationml/2006/ole">
            <p:oleObj spid="_x0000_s24581" name="Visio" r:id="rId4" imgW="5895520" imgH="4959265" progId="Visio.Drawing.11">
              <p:embed/>
            </p:oleObj>
          </a:graphicData>
        </a:graphic>
      </p:graphicFrame>
      <p:sp>
        <p:nvSpPr>
          <p:cNvPr id="192516" name="Rectangle 5"/>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标签内存图</a:t>
            </a:r>
            <a:endParaRPr lang="en-US" sz="3200" b="1" dirty="0">
              <a:solidFill>
                <a:schemeClr val="tx2"/>
              </a:solidFill>
              <a:latin typeface="Tahoma" pitchFamily="34" charset="0"/>
            </a:endParaRPr>
          </a:p>
        </p:txBody>
      </p:sp>
    </p:spTree>
    <p:extLst>
      <p:ext uri="{BB962C8B-B14F-4D97-AF65-F5344CB8AC3E}">
        <p14:creationId xmlns:p14="http://schemas.microsoft.com/office/powerpoint/2010/main" xmlns="" val="31639724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body" idx="1"/>
          </p:nvPr>
        </p:nvSpPr>
        <p:spPr>
          <a:xfrm>
            <a:off x="161925" y="1066800"/>
            <a:ext cx="4611688" cy="5029200"/>
          </a:xfrm>
        </p:spPr>
        <p:txBody>
          <a:bodyPr>
            <a:normAutofit/>
          </a:bodyPr>
          <a:lstStyle/>
          <a:p>
            <a:pPr eaLnBrk="1" hangingPunct="1">
              <a:lnSpc>
                <a:spcPct val="90000"/>
              </a:lnSpc>
            </a:pPr>
            <a:r>
              <a:rPr lang="zh-CN" altLang="en-US" sz="2000" dirty="0">
                <a:ea typeface="宋体" charset="-122"/>
              </a:rPr>
              <a:t>读写</a:t>
            </a:r>
            <a:r>
              <a:rPr lang="zh-CN" altLang="en-US" sz="2000" dirty="0" smtClean="0">
                <a:ea typeface="宋体" charset="-122"/>
              </a:rPr>
              <a:t>器访问标签</a:t>
            </a:r>
            <a:r>
              <a:rPr lang="en-US" altLang="zh-CN" sz="2000" dirty="0" smtClean="0">
                <a:ea typeface="宋体" charset="-122"/>
              </a:rPr>
              <a:t>3</a:t>
            </a:r>
            <a:r>
              <a:rPr lang="zh-CN" altLang="en-US" sz="2000" dirty="0" smtClean="0">
                <a:ea typeface="宋体" charset="-122"/>
              </a:rPr>
              <a:t>个过程</a:t>
            </a:r>
            <a:r>
              <a:rPr lang="en-US" sz="2000" dirty="0" smtClean="0"/>
              <a:t>:</a:t>
            </a:r>
          </a:p>
          <a:p>
            <a:pPr lvl="1" eaLnBrk="1" hangingPunct="1">
              <a:lnSpc>
                <a:spcPct val="90000"/>
              </a:lnSpc>
            </a:pPr>
            <a:r>
              <a:rPr lang="en-US" sz="2000" dirty="0" smtClean="0"/>
              <a:t>Select</a:t>
            </a:r>
          </a:p>
          <a:p>
            <a:pPr lvl="1" eaLnBrk="1" hangingPunct="1">
              <a:lnSpc>
                <a:spcPct val="90000"/>
              </a:lnSpc>
            </a:pPr>
            <a:r>
              <a:rPr lang="en-US" dirty="0" smtClean="0"/>
              <a:t>Inventory</a:t>
            </a:r>
          </a:p>
          <a:p>
            <a:pPr lvl="1" eaLnBrk="1" hangingPunct="1">
              <a:lnSpc>
                <a:spcPct val="90000"/>
              </a:lnSpc>
            </a:pPr>
            <a:r>
              <a:rPr lang="en-US" sz="2000" dirty="0" smtClean="0"/>
              <a:t>Access</a:t>
            </a:r>
          </a:p>
          <a:p>
            <a:pPr eaLnBrk="1" hangingPunct="1">
              <a:lnSpc>
                <a:spcPct val="90000"/>
              </a:lnSpc>
            </a:pPr>
            <a:r>
              <a:rPr lang="en-US" sz="2000" dirty="0" smtClean="0"/>
              <a:t>Select</a:t>
            </a:r>
            <a:r>
              <a:rPr lang="zh-CN" altLang="en-US" sz="2000" dirty="0" smtClean="0"/>
              <a:t>命令</a:t>
            </a:r>
            <a:endParaRPr lang="en-US" sz="2000" dirty="0" smtClean="0"/>
          </a:p>
          <a:p>
            <a:pPr lvl="1" eaLnBrk="1" hangingPunct="1">
              <a:lnSpc>
                <a:spcPct val="90000"/>
              </a:lnSpc>
            </a:pPr>
            <a:r>
              <a:rPr lang="zh-CN" altLang="en-US" dirty="0"/>
              <a:t>读写</a:t>
            </a:r>
            <a:r>
              <a:rPr lang="zh-CN" altLang="en-US" dirty="0" smtClean="0"/>
              <a:t>器发送</a:t>
            </a:r>
            <a:r>
              <a:rPr lang="en-US" altLang="zh-CN" dirty="0" smtClean="0"/>
              <a:t>Select</a:t>
            </a:r>
            <a:r>
              <a:rPr lang="zh-CN" altLang="en-US" dirty="0" smtClean="0"/>
              <a:t>命令</a:t>
            </a:r>
            <a:endParaRPr lang="en-US" sz="2000" dirty="0" smtClean="0"/>
          </a:p>
          <a:p>
            <a:pPr lvl="1" eaLnBrk="1" hangingPunct="1">
              <a:lnSpc>
                <a:spcPct val="90000"/>
              </a:lnSpc>
            </a:pPr>
            <a:r>
              <a:rPr lang="zh-CN" altLang="en-US" dirty="0">
                <a:ea typeface="宋体" charset="-122"/>
              </a:rPr>
              <a:t>读写</a:t>
            </a:r>
            <a:r>
              <a:rPr lang="zh-CN" altLang="en-US" dirty="0" smtClean="0">
                <a:ea typeface="宋体" charset="-122"/>
              </a:rPr>
              <a:t>器选择进入</a:t>
            </a:r>
            <a:r>
              <a:rPr lang="en-US" altLang="zh-CN" dirty="0" smtClean="0">
                <a:ea typeface="宋体" charset="-122"/>
              </a:rPr>
              <a:t>Inventory</a:t>
            </a:r>
            <a:r>
              <a:rPr lang="zh-CN" altLang="en-US" dirty="0" smtClean="0">
                <a:ea typeface="宋体" charset="-122"/>
              </a:rPr>
              <a:t>过程的标签</a:t>
            </a:r>
            <a:endParaRPr lang="en-US" sz="2000" dirty="0" smtClean="0"/>
          </a:p>
          <a:p>
            <a:pPr lvl="1" eaLnBrk="1" hangingPunct="1">
              <a:lnSpc>
                <a:spcPct val="90000"/>
              </a:lnSpc>
            </a:pPr>
            <a:r>
              <a:rPr lang="zh-CN" altLang="en-US" dirty="0">
                <a:ea typeface="宋体" charset="-122"/>
              </a:rPr>
              <a:t>可</a:t>
            </a:r>
            <a:r>
              <a:rPr lang="zh-CN" altLang="en-US" dirty="0" smtClean="0">
                <a:ea typeface="宋体" charset="-122"/>
              </a:rPr>
              <a:t>以用标签的各个存储区进行匹配</a:t>
            </a:r>
            <a:endParaRPr lang="en-US" sz="2000" dirty="0" smtClean="0"/>
          </a:p>
          <a:p>
            <a:pPr eaLnBrk="1" hangingPunct="1">
              <a:lnSpc>
                <a:spcPct val="90000"/>
              </a:lnSpc>
            </a:pPr>
            <a:r>
              <a:rPr lang="en-US" altLang="zh-CN" sz="2000" dirty="0" smtClean="0"/>
              <a:t>Inventory</a:t>
            </a:r>
            <a:r>
              <a:rPr lang="zh-CN" altLang="en-US" sz="2000" dirty="0" smtClean="0"/>
              <a:t>命</a:t>
            </a:r>
            <a:r>
              <a:rPr lang="zh-CN" altLang="en-US" sz="2000" dirty="0"/>
              <a:t>令</a:t>
            </a:r>
            <a:endParaRPr lang="en-US" sz="2000" dirty="0"/>
          </a:p>
          <a:p>
            <a:pPr lvl="1" eaLnBrk="1" hangingPunct="1">
              <a:lnSpc>
                <a:spcPct val="90000"/>
              </a:lnSpc>
            </a:pPr>
            <a:r>
              <a:rPr lang="zh-CN" altLang="en-US" dirty="0"/>
              <a:t>读写器</a:t>
            </a:r>
            <a:r>
              <a:rPr lang="zh-CN" altLang="en-US" dirty="0" smtClean="0"/>
              <a:t>发送</a:t>
            </a:r>
            <a:r>
              <a:rPr lang="en-US" altLang="zh-CN" dirty="0" smtClean="0"/>
              <a:t>Query, </a:t>
            </a:r>
            <a:r>
              <a:rPr lang="en-US" altLang="zh-CN" dirty="0" err="1" smtClean="0"/>
              <a:t>QueryAdjust</a:t>
            </a:r>
            <a:r>
              <a:rPr lang="en-US" altLang="zh-CN" dirty="0" smtClean="0"/>
              <a:t>, </a:t>
            </a:r>
            <a:r>
              <a:rPr lang="en-US" altLang="zh-CN" dirty="0" err="1" smtClean="0"/>
              <a:t>QueryReq</a:t>
            </a:r>
            <a:r>
              <a:rPr lang="zh-CN" altLang="en-US" dirty="0" smtClean="0"/>
              <a:t>等命</a:t>
            </a:r>
            <a:r>
              <a:rPr lang="zh-CN" altLang="en-US" dirty="0"/>
              <a:t>令</a:t>
            </a:r>
            <a:endParaRPr lang="en-US" dirty="0"/>
          </a:p>
          <a:p>
            <a:pPr lvl="1" eaLnBrk="1" hangingPunct="1">
              <a:lnSpc>
                <a:spcPct val="90000"/>
              </a:lnSpc>
            </a:pPr>
            <a:r>
              <a:rPr lang="en-US" dirty="0" smtClean="0">
                <a:ea typeface="宋体" charset="-122"/>
              </a:rPr>
              <a:t>Inventory</a:t>
            </a:r>
            <a:r>
              <a:rPr lang="zh-CN" altLang="en-US" dirty="0" smtClean="0">
                <a:ea typeface="宋体" charset="-122"/>
              </a:rPr>
              <a:t>过程标签将返回</a:t>
            </a:r>
            <a:r>
              <a:rPr lang="en-US" altLang="zh-CN" dirty="0" smtClean="0">
                <a:ea typeface="宋体" charset="-122"/>
              </a:rPr>
              <a:t>CRC,PC,EPC</a:t>
            </a:r>
            <a:endParaRPr lang="en-US" dirty="0"/>
          </a:p>
          <a:p>
            <a:pPr marL="463550" lvl="1" indent="0" eaLnBrk="1" hangingPunct="1">
              <a:lnSpc>
                <a:spcPct val="90000"/>
              </a:lnSpc>
              <a:buNone/>
            </a:pPr>
            <a:endParaRPr lang="en-US" sz="2000" dirty="0" smtClean="0"/>
          </a:p>
        </p:txBody>
      </p:sp>
      <p:sp>
        <p:nvSpPr>
          <p:cNvPr id="195587" name="Rectangle 5"/>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读写</a:t>
            </a:r>
            <a:r>
              <a:rPr lang="zh-CN" altLang="en-US" sz="3200" b="1" dirty="0" smtClean="0">
                <a:solidFill>
                  <a:schemeClr val="tx2"/>
                </a:solidFill>
                <a:latin typeface="Tahoma" pitchFamily="34" charset="0"/>
                <a:ea typeface="宋体" charset="-122"/>
              </a:rPr>
              <a:t>器访问标签过程</a:t>
            </a:r>
            <a:endParaRPr lang="en-US" sz="3200" b="1" dirty="0">
              <a:solidFill>
                <a:schemeClr val="tx2"/>
              </a:solidFill>
              <a:latin typeface="Tahoma" pitchFamily="34" charset="0"/>
            </a:endParaRPr>
          </a:p>
        </p:txBody>
      </p:sp>
      <p:pic>
        <p:nvPicPr>
          <p:cNvPr id="195588"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0900" y="1700213"/>
            <a:ext cx="4375150" cy="350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1925750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r>
              <a:rPr lang="zh-CN" altLang="en-US" dirty="0">
                <a:ea typeface="宋体" charset="-122"/>
              </a:rPr>
              <a:t>标</a:t>
            </a:r>
            <a:r>
              <a:rPr lang="zh-CN" altLang="en-US" dirty="0" smtClean="0">
                <a:ea typeface="宋体" charset="-122"/>
              </a:rPr>
              <a:t>签盘点</a:t>
            </a:r>
            <a:endParaRPr lang="en-US" dirty="0" smtClean="0"/>
          </a:p>
        </p:txBody>
      </p:sp>
      <p:sp>
        <p:nvSpPr>
          <p:cNvPr id="184323" name="Rectangle 3"/>
          <p:cNvSpPr>
            <a:spLocks noGrp="1" noChangeArrowheads="1"/>
          </p:cNvSpPr>
          <p:nvPr>
            <p:ph type="body" idx="1"/>
          </p:nvPr>
        </p:nvSpPr>
        <p:spPr/>
        <p:txBody>
          <a:bodyPr/>
          <a:lstStyle/>
          <a:p>
            <a:pPr eaLnBrk="1" hangingPunct="1"/>
            <a:r>
              <a:rPr lang="zh-CN" altLang="en-US" smtClean="0">
                <a:ea typeface="宋体" charset="-122"/>
              </a:rPr>
              <a:t>一个读写器如何和多个标签通信</a:t>
            </a:r>
            <a:r>
              <a:rPr lang="en-US" smtClean="0"/>
              <a:t>?</a:t>
            </a:r>
          </a:p>
          <a:p>
            <a:pPr lvl="1" eaLnBrk="1" hangingPunct="1"/>
            <a:r>
              <a:rPr lang="zh-CN" altLang="en-US" smtClean="0">
                <a:ea typeface="宋体" charset="-122"/>
              </a:rPr>
              <a:t>传输介质需要共享并且进行仲裁</a:t>
            </a:r>
            <a:endParaRPr lang="en-US" smtClean="0"/>
          </a:p>
          <a:p>
            <a:pPr eaLnBrk="1" hangingPunct="1"/>
            <a:r>
              <a:rPr lang="zh-CN" altLang="en-US" smtClean="0">
                <a:ea typeface="宋体" charset="-122"/>
              </a:rPr>
              <a:t>简单描述</a:t>
            </a:r>
            <a:r>
              <a:rPr lang="en-US" smtClean="0"/>
              <a:t>:</a:t>
            </a:r>
          </a:p>
          <a:p>
            <a:pPr lvl="1" eaLnBrk="1" hangingPunct="1"/>
            <a:r>
              <a:rPr lang="zh-CN" altLang="en-US" smtClean="0">
                <a:ea typeface="宋体" charset="-122"/>
              </a:rPr>
              <a:t>假设很多标签</a:t>
            </a:r>
            <a:endParaRPr lang="en-US" smtClean="0"/>
          </a:p>
          <a:p>
            <a:pPr lvl="2" eaLnBrk="1" hangingPunct="1"/>
            <a:r>
              <a:rPr lang="zh-CN" altLang="en-US" smtClean="0">
                <a:ea typeface="宋体" charset="-122"/>
              </a:rPr>
              <a:t>标签都是看不见的</a:t>
            </a:r>
            <a:endParaRPr lang="en-US" smtClean="0"/>
          </a:p>
          <a:p>
            <a:pPr lvl="2" eaLnBrk="1" hangingPunct="1"/>
            <a:r>
              <a:rPr lang="zh-CN" altLang="en-US" smtClean="0">
                <a:ea typeface="宋体" charset="-122"/>
              </a:rPr>
              <a:t>标签也很难听见并且说话声音很小</a:t>
            </a:r>
            <a:endParaRPr lang="en-US" smtClean="0"/>
          </a:p>
          <a:p>
            <a:pPr lvl="2" eaLnBrk="1" hangingPunct="1"/>
            <a:r>
              <a:rPr lang="zh-CN" altLang="en-US" smtClean="0">
                <a:ea typeface="宋体" charset="-122"/>
              </a:rPr>
              <a:t>标签之间也不可以通信</a:t>
            </a:r>
            <a:endParaRPr lang="en-US" smtClean="0"/>
          </a:p>
          <a:p>
            <a:pPr lvl="1" eaLnBrk="1" hangingPunct="1"/>
            <a:r>
              <a:rPr lang="zh-CN" altLang="en-US" smtClean="0">
                <a:ea typeface="宋体" charset="-122"/>
              </a:rPr>
              <a:t>假设有一个读写器</a:t>
            </a:r>
            <a:endParaRPr lang="en-US" smtClean="0"/>
          </a:p>
          <a:p>
            <a:pPr lvl="2" eaLnBrk="1" hangingPunct="1"/>
            <a:r>
              <a:rPr lang="zh-CN" altLang="en-US" smtClean="0">
                <a:ea typeface="宋体" charset="-122"/>
              </a:rPr>
              <a:t>读写器也是看不见的，并不知道当前标签数量</a:t>
            </a:r>
            <a:endParaRPr lang="en-US" smtClean="0"/>
          </a:p>
          <a:p>
            <a:pPr lvl="2" eaLnBrk="1" hangingPunct="1"/>
            <a:r>
              <a:rPr lang="zh-CN" altLang="en-US" smtClean="0">
                <a:ea typeface="宋体" charset="-122"/>
              </a:rPr>
              <a:t>读写器不允许直接访问某个标签</a:t>
            </a:r>
            <a:endParaRPr lang="en-US" smtClean="0"/>
          </a:p>
          <a:p>
            <a:pPr lvl="2" eaLnBrk="1" hangingPunct="1"/>
            <a:r>
              <a:rPr lang="zh-CN" altLang="en-US" smtClean="0">
                <a:ea typeface="宋体" charset="-122"/>
              </a:rPr>
              <a:t>读写器需要很大声说话才能让标签听见</a:t>
            </a:r>
            <a:endParaRPr lang="en-US" smtClean="0"/>
          </a:p>
          <a:p>
            <a:pPr lvl="2" eaLnBrk="1" hangingPunct="1"/>
            <a:r>
              <a:rPr lang="zh-CN" altLang="en-US" smtClean="0">
                <a:ea typeface="宋体" charset="-122"/>
              </a:rPr>
              <a:t>如果多个一起说话，声音将混在一起不能被理解</a:t>
            </a:r>
            <a:endParaRPr lang="en-US" smtClean="0"/>
          </a:p>
          <a:p>
            <a:pPr lvl="1" eaLnBrk="1" hangingPunct="1"/>
            <a:r>
              <a:rPr lang="zh-CN" altLang="en-US" smtClean="0">
                <a:solidFill>
                  <a:schemeClr val="tx2"/>
                </a:solidFill>
                <a:ea typeface="宋体" charset="-122"/>
              </a:rPr>
              <a:t>如何发现房间里面的每一个标签</a:t>
            </a:r>
            <a:r>
              <a:rPr lang="en-US" smtClean="0">
                <a:solidFill>
                  <a:schemeClr val="tx2"/>
                </a:solidFill>
              </a:rPr>
              <a:t>?</a:t>
            </a:r>
          </a:p>
        </p:txBody>
      </p:sp>
    </p:spTree>
    <p:extLst>
      <p:ext uri="{BB962C8B-B14F-4D97-AF65-F5344CB8AC3E}">
        <p14:creationId xmlns:p14="http://schemas.microsoft.com/office/powerpoint/2010/main" xmlns="" val="72832044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a:spLocks noChangeArrowheads="1"/>
          </p:cNvSpPr>
          <p:nvPr/>
        </p:nvSpPr>
        <p:spPr bwMode="auto">
          <a:xfrm>
            <a:off x="3200400" y="3429000"/>
            <a:ext cx="609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ACK</a:t>
            </a:r>
          </a:p>
        </p:txBody>
      </p:sp>
      <p:sp>
        <p:nvSpPr>
          <p:cNvPr id="185347" name="Rectangle 3"/>
          <p:cNvSpPr>
            <a:spLocks noGrp="1" noChangeArrowheads="1"/>
          </p:cNvSpPr>
          <p:nvPr>
            <p:ph type="title"/>
          </p:nvPr>
        </p:nvSpPr>
        <p:spPr/>
        <p:txBody>
          <a:bodyPr/>
          <a:lstStyle/>
          <a:p>
            <a:pPr eaLnBrk="1" hangingPunct="1"/>
            <a:r>
              <a:rPr lang="zh-CN" altLang="en-US" dirty="0" smtClean="0">
                <a:ea typeface="宋体" charset="-122"/>
              </a:rPr>
              <a:t>时隙</a:t>
            </a:r>
            <a:r>
              <a:rPr lang="en-US" altLang="zh-CN" dirty="0" smtClean="0">
                <a:ea typeface="宋体" charset="-122"/>
              </a:rPr>
              <a:t>ALOHA</a:t>
            </a:r>
            <a:endParaRPr lang="en-US" dirty="0" smtClean="0"/>
          </a:p>
        </p:txBody>
      </p:sp>
      <p:sp>
        <p:nvSpPr>
          <p:cNvPr id="185348" name="Text Box 4"/>
          <p:cNvSpPr txBox="1">
            <a:spLocks noChangeArrowheads="1"/>
          </p:cNvSpPr>
          <p:nvPr/>
        </p:nvSpPr>
        <p:spPr bwMode="auto">
          <a:xfrm>
            <a:off x="6788150" y="838200"/>
            <a:ext cx="212725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Query(Q) — </a:t>
            </a:r>
            <a:r>
              <a:rPr lang="zh-CN" altLang="en-US" sz="1200">
                <a:solidFill>
                  <a:srgbClr val="0000FF"/>
                </a:solidFill>
                <a:ea typeface="宋体" charset="-122"/>
              </a:rPr>
              <a:t>所有标签选择</a:t>
            </a:r>
            <a:r>
              <a:rPr lang="en-US" sz="1200">
                <a:solidFill>
                  <a:srgbClr val="0000FF"/>
                </a:solidFill>
              </a:rPr>
              <a:t>2</a:t>
            </a:r>
            <a:r>
              <a:rPr lang="zh-CN" altLang="en-US" sz="1200">
                <a:solidFill>
                  <a:srgbClr val="0000FF"/>
                </a:solidFill>
                <a:ea typeface="宋体" charset="-122"/>
              </a:rPr>
              <a:t>个数</a:t>
            </a:r>
            <a:endParaRPr lang="en-US" sz="1200">
              <a:solidFill>
                <a:srgbClr val="0000FF"/>
              </a:solidFill>
            </a:endParaRPr>
          </a:p>
          <a:p>
            <a:pPr>
              <a:spcBef>
                <a:spcPct val="5000"/>
              </a:spcBef>
            </a:pPr>
            <a:r>
              <a:rPr lang="en-US" sz="1200">
                <a:solidFill>
                  <a:srgbClr val="0000FF"/>
                </a:solidFill>
              </a:rPr>
              <a:t>Slot: 0 </a:t>
            </a:r>
            <a:r>
              <a:rPr lang="en-US" altLang="zh-CN" sz="1200">
                <a:solidFill>
                  <a:srgbClr val="0000FF"/>
                </a:solidFill>
                <a:ea typeface="宋体" charset="-122"/>
              </a:rPr>
              <a:t>-</a:t>
            </a:r>
            <a:r>
              <a:rPr lang="en-US" sz="1200">
                <a:solidFill>
                  <a:srgbClr val="0000FF"/>
                </a:solidFill>
              </a:rPr>
              <a:t> 2</a:t>
            </a:r>
            <a:r>
              <a:rPr lang="en-US" sz="1200" baseline="30000">
                <a:solidFill>
                  <a:srgbClr val="0000FF"/>
                </a:solidFill>
              </a:rPr>
              <a:t>Q</a:t>
            </a:r>
            <a:r>
              <a:rPr lang="en-US" sz="1200">
                <a:solidFill>
                  <a:srgbClr val="0000FF"/>
                </a:solidFill>
              </a:rPr>
              <a:t>–1 [2</a:t>
            </a:r>
            <a:r>
              <a:rPr lang="en-US" sz="1200" baseline="30000">
                <a:solidFill>
                  <a:srgbClr val="0000FF"/>
                </a:solidFill>
              </a:rPr>
              <a:t>5</a:t>
            </a:r>
            <a:r>
              <a:rPr lang="en-US" sz="1200">
                <a:solidFill>
                  <a:srgbClr val="0000FF"/>
                </a:solidFill>
              </a:rPr>
              <a:t>–1=31]</a:t>
            </a:r>
          </a:p>
          <a:p>
            <a:pPr>
              <a:spcBef>
                <a:spcPct val="5000"/>
              </a:spcBef>
            </a:pPr>
            <a:r>
              <a:rPr lang="en-US" sz="1200">
                <a:solidFill>
                  <a:srgbClr val="0000FF"/>
                </a:solidFill>
              </a:rPr>
              <a:t>RN16: 0 </a:t>
            </a:r>
            <a:r>
              <a:rPr lang="en-US" altLang="zh-CN" sz="1200">
                <a:solidFill>
                  <a:srgbClr val="0000FF"/>
                </a:solidFill>
                <a:ea typeface="宋体" charset="-122"/>
              </a:rPr>
              <a:t>- </a:t>
            </a:r>
            <a:r>
              <a:rPr lang="en-US" sz="1200">
                <a:solidFill>
                  <a:srgbClr val="0000FF"/>
                </a:solidFill>
              </a:rPr>
              <a:t>65535</a:t>
            </a:r>
          </a:p>
        </p:txBody>
      </p:sp>
      <p:sp>
        <p:nvSpPr>
          <p:cNvPr id="185349" name="Text Box 5"/>
          <p:cNvSpPr txBox="1">
            <a:spLocks noChangeArrowheads="1"/>
          </p:cNvSpPr>
          <p:nvPr/>
        </p:nvSpPr>
        <p:spPr bwMode="auto">
          <a:xfrm>
            <a:off x="2895600" y="1836738"/>
            <a:ext cx="5334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Slot</a:t>
            </a:r>
          </a:p>
        </p:txBody>
      </p:sp>
      <p:sp>
        <p:nvSpPr>
          <p:cNvPr id="185350" name="Text Box 6"/>
          <p:cNvSpPr txBox="1">
            <a:spLocks noChangeArrowheads="1"/>
          </p:cNvSpPr>
          <p:nvPr/>
        </p:nvSpPr>
        <p:spPr bwMode="auto">
          <a:xfrm>
            <a:off x="3200400" y="2667000"/>
            <a:ext cx="609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RN16</a:t>
            </a:r>
          </a:p>
        </p:txBody>
      </p:sp>
      <p:sp>
        <p:nvSpPr>
          <p:cNvPr id="185351" name="Text Box 7"/>
          <p:cNvSpPr txBox="1">
            <a:spLocks noChangeArrowheads="1"/>
          </p:cNvSpPr>
          <p:nvPr/>
        </p:nvSpPr>
        <p:spPr bwMode="auto">
          <a:xfrm>
            <a:off x="3276600" y="4495800"/>
            <a:ext cx="6096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EPC</a:t>
            </a:r>
          </a:p>
        </p:txBody>
      </p:sp>
      <p:sp>
        <p:nvSpPr>
          <p:cNvPr id="185352" name="Text Box 8"/>
          <p:cNvSpPr txBox="1">
            <a:spLocks noChangeArrowheads="1"/>
          </p:cNvSpPr>
          <p:nvPr/>
        </p:nvSpPr>
        <p:spPr bwMode="auto">
          <a:xfrm>
            <a:off x="1066800" y="4343400"/>
            <a:ext cx="10668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QueryRep</a:t>
            </a:r>
          </a:p>
        </p:txBody>
      </p:sp>
      <p:sp>
        <p:nvSpPr>
          <p:cNvPr id="185353" name="Text Box 9"/>
          <p:cNvSpPr txBox="1">
            <a:spLocks noChangeArrowheads="1"/>
          </p:cNvSpPr>
          <p:nvPr/>
        </p:nvSpPr>
        <p:spPr bwMode="auto">
          <a:xfrm>
            <a:off x="7543800" y="5334000"/>
            <a:ext cx="10668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spcBef>
                <a:spcPct val="5000"/>
              </a:spcBef>
            </a:pPr>
            <a:r>
              <a:rPr lang="en-US" sz="1200">
                <a:solidFill>
                  <a:srgbClr val="0000FF"/>
                </a:solidFill>
              </a:rPr>
              <a:t>QueryRep</a:t>
            </a:r>
          </a:p>
        </p:txBody>
      </p:sp>
      <p:sp>
        <p:nvSpPr>
          <p:cNvPr id="185354" name="Text Box 10"/>
          <p:cNvSpPr txBox="1">
            <a:spLocks noChangeArrowheads="1"/>
          </p:cNvSpPr>
          <p:nvPr/>
        </p:nvSpPr>
        <p:spPr bwMode="auto">
          <a:xfrm>
            <a:off x="2209800" y="914400"/>
            <a:ext cx="4419600" cy="568325"/>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
              </a:spcBef>
            </a:pPr>
            <a:r>
              <a:rPr lang="zh-CN" altLang="en-US">
                <a:ea typeface="宋体" charset="-122"/>
              </a:rPr>
              <a:t>广播通知所有标签</a:t>
            </a:r>
            <a:endParaRPr lang="en-US" altLang="zh-CN">
              <a:ea typeface="宋体" charset="-122"/>
            </a:endParaRPr>
          </a:p>
          <a:p>
            <a:pPr algn="ctr">
              <a:spcBef>
                <a:spcPct val="5000"/>
              </a:spcBef>
            </a:pPr>
            <a:r>
              <a:rPr lang="zh-CN" altLang="en-US">
                <a:ea typeface="宋体" charset="-122"/>
              </a:rPr>
              <a:t>选择两个数：</a:t>
            </a:r>
            <a:r>
              <a:rPr lang="en-US" altLang="zh-CN">
                <a:ea typeface="宋体" charset="-122"/>
              </a:rPr>
              <a:t>slot</a:t>
            </a:r>
            <a:r>
              <a:rPr lang="zh-CN" altLang="en-US">
                <a:ea typeface="宋体" charset="-122"/>
              </a:rPr>
              <a:t>和</a:t>
            </a:r>
            <a:r>
              <a:rPr lang="en-US" altLang="zh-CN">
                <a:ea typeface="宋体" charset="-122"/>
              </a:rPr>
              <a:t>RN16</a:t>
            </a:r>
            <a:endParaRPr lang="en-US"/>
          </a:p>
        </p:txBody>
      </p:sp>
      <p:sp>
        <p:nvSpPr>
          <p:cNvPr id="185355" name="Text Box 11"/>
          <p:cNvSpPr txBox="1">
            <a:spLocks noChangeArrowheads="1"/>
          </p:cNvSpPr>
          <p:nvPr/>
        </p:nvSpPr>
        <p:spPr bwMode="auto">
          <a:xfrm>
            <a:off x="1846263" y="2895600"/>
            <a:ext cx="5984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1600" i="1">
                <a:solidFill>
                  <a:schemeClr val="tx2"/>
                </a:solidFill>
                <a:ea typeface="宋体" charset="-122"/>
              </a:rPr>
              <a:t>没有</a:t>
            </a:r>
            <a:endParaRPr lang="en-US" sz="1600" i="1">
              <a:solidFill>
                <a:schemeClr val="tx2"/>
              </a:solidFill>
            </a:endParaRPr>
          </a:p>
        </p:txBody>
      </p:sp>
      <p:sp>
        <p:nvSpPr>
          <p:cNvPr id="185356" name="Text Box 13"/>
          <p:cNvSpPr txBox="1">
            <a:spLocks noChangeArrowheads="1"/>
          </p:cNvSpPr>
          <p:nvPr/>
        </p:nvSpPr>
        <p:spPr bwMode="auto">
          <a:xfrm>
            <a:off x="5621338" y="2819400"/>
            <a:ext cx="23653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600" i="1">
                <a:solidFill>
                  <a:schemeClr val="tx2"/>
                </a:solidFill>
              </a:rPr>
              <a:t>2</a:t>
            </a:r>
            <a:r>
              <a:rPr lang="zh-CN" altLang="en-US" sz="1600" i="1">
                <a:solidFill>
                  <a:schemeClr val="tx2"/>
                </a:solidFill>
                <a:ea typeface="宋体" charset="-122"/>
              </a:rPr>
              <a:t>个或者更多的信号返回</a:t>
            </a:r>
            <a:endParaRPr lang="en-US" sz="1600" i="1">
              <a:solidFill>
                <a:schemeClr val="tx2"/>
              </a:solidFill>
            </a:endParaRPr>
          </a:p>
        </p:txBody>
      </p:sp>
      <p:sp>
        <p:nvSpPr>
          <p:cNvPr id="185357" name="Line 14"/>
          <p:cNvSpPr>
            <a:spLocks noChangeShapeType="1"/>
          </p:cNvSpPr>
          <p:nvPr/>
        </p:nvSpPr>
        <p:spPr bwMode="auto">
          <a:xfrm flipH="1">
            <a:off x="1828800" y="3048000"/>
            <a:ext cx="1143000" cy="446088"/>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58" name="Text Box 15"/>
          <p:cNvSpPr txBox="1">
            <a:spLocks noChangeArrowheads="1"/>
          </p:cNvSpPr>
          <p:nvPr/>
        </p:nvSpPr>
        <p:spPr bwMode="auto">
          <a:xfrm>
            <a:off x="381000" y="3595688"/>
            <a:ext cx="1644650" cy="554037"/>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所有标签的</a:t>
            </a:r>
            <a:r>
              <a:rPr lang="en-US" altLang="zh-CN">
                <a:ea typeface="宋体" charset="-122"/>
              </a:rPr>
              <a:t>slot-1</a:t>
            </a:r>
            <a:endParaRPr lang="en-US"/>
          </a:p>
        </p:txBody>
      </p:sp>
      <p:sp>
        <p:nvSpPr>
          <p:cNvPr id="185359" name="Text Box 16"/>
          <p:cNvSpPr txBox="1">
            <a:spLocks noChangeArrowheads="1"/>
          </p:cNvSpPr>
          <p:nvPr/>
        </p:nvSpPr>
        <p:spPr bwMode="auto">
          <a:xfrm>
            <a:off x="3227388" y="2057400"/>
            <a:ext cx="2393950" cy="276225"/>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是否有标签的</a:t>
            </a:r>
            <a:r>
              <a:rPr lang="en-US" altLang="zh-CN">
                <a:ea typeface="宋体" charset="-122"/>
              </a:rPr>
              <a:t>slot=0</a:t>
            </a:r>
            <a:r>
              <a:rPr lang="en-US"/>
              <a:t>?</a:t>
            </a:r>
          </a:p>
        </p:txBody>
      </p:sp>
      <p:sp>
        <p:nvSpPr>
          <p:cNvPr id="185360" name="Text Box 17"/>
          <p:cNvSpPr txBox="1">
            <a:spLocks noChangeArrowheads="1"/>
          </p:cNvSpPr>
          <p:nvPr/>
        </p:nvSpPr>
        <p:spPr bwMode="auto">
          <a:xfrm>
            <a:off x="6553200" y="3835400"/>
            <a:ext cx="2209800" cy="830263"/>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冲突的标签进入等待，所有其他的</a:t>
            </a:r>
            <a:r>
              <a:rPr lang="en-US" altLang="zh-CN">
                <a:ea typeface="宋体" charset="-122"/>
              </a:rPr>
              <a:t>slot-1</a:t>
            </a:r>
            <a:endParaRPr lang="en-US"/>
          </a:p>
        </p:txBody>
      </p:sp>
      <p:sp>
        <p:nvSpPr>
          <p:cNvPr id="185361" name="Text Box 18"/>
          <p:cNvSpPr txBox="1">
            <a:spLocks noChangeArrowheads="1"/>
          </p:cNvSpPr>
          <p:nvPr/>
        </p:nvSpPr>
        <p:spPr bwMode="auto">
          <a:xfrm>
            <a:off x="3124200" y="2895600"/>
            <a:ext cx="2590800" cy="276225"/>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获取</a:t>
            </a:r>
            <a:r>
              <a:rPr lang="en-US" altLang="zh-CN">
                <a:ea typeface="宋体" charset="-122"/>
              </a:rPr>
              <a:t>RN16</a:t>
            </a:r>
            <a:endParaRPr lang="en-US"/>
          </a:p>
        </p:txBody>
      </p:sp>
      <p:sp>
        <p:nvSpPr>
          <p:cNvPr id="185362" name="Text Box 19"/>
          <p:cNvSpPr txBox="1">
            <a:spLocks noChangeArrowheads="1"/>
          </p:cNvSpPr>
          <p:nvPr/>
        </p:nvSpPr>
        <p:spPr bwMode="auto">
          <a:xfrm>
            <a:off x="3173413" y="3860800"/>
            <a:ext cx="2514600" cy="277813"/>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进一步交互</a:t>
            </a:r>
            <a:endParaRPr lang="en-US"/>
          </a:p>
        </p:txBody>
      </p:sp>
      <p:sp>
        <p:nvSpPr>
          <p:cNvPr id="185363" name="Line 20"/>
          <p:cNvSpPr>
            <a:spLocks noChangeShapeType="1"/>
          </p:cNvSpPr>
          <p:nvPr/>
        </p:nvSpPr>
        <p:spPr bwMode="auto">
          <a:xfrm flipH="1">
            <a:off x="4419600" y="2438400"/>
            <a:ext cx="0" cy="3556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64" name="Text Box 21"/>
          <p:cNvSpPr txBox="1">
            <a:spLocks noChangeArrowheads="1"/>
          </p:cNvSpPr>
          <p:nvPr/>
        </p:nvSpPr>
        <p:spPr bwMode="auto">
          <a:xfrm>
            <a:off x="3124200" y="4749800"/>
            <a:ext cx="2590800" cy="276225"/>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获取</a:t>
            </a:r>
            <a:r>
              <a:rPr lang="en-US" altLang="zh-CN">
                <a:ea typeface="宋体" charset="-122"/>
              </a:rPr>
              <a:t>EPC</a:t>
            </a:r>
            <a:endParaRPr lang="en-US"/>
          </a:p>
        </p:txBody>
      </p:sp>
      <p:sp>
        <p:nvSpPr>
          <p:cNvPr id="185365" name="Line 22"/>
          <p:cNvSpPr>
            <a:spLocks noChangeShapeType="1"/>
          </p:cNvSpPr>
          <p:nvPr/>
        </p:nvSpPr>
        <p:spPr bwMode="auto">
          <a:xfrm flipH="1">
            <a:off x="4419600" y="1600200"/>
            <a:ext cx="0" cy="3810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66" name="Text Box 23"/>
          <p:cNvSpPr txBox="1">
            <a:spLocks noChangeArrowheads="1"/>
          </p:cNvSpPr>
          <p:nvPr/>
        </p:nvSpPr>
        <p:spPr bwMode="auto">
          <a:xfrm>
            <a:off x="3124200" y="5791200"/>
            <a:ext cx="2590800" cy="276225"/>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tIns="0" bIns="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a:ea typeface="宋体" charset="-122"/>
              </a:rPr>
              <a:t>休眠</a:t>
            </a:r>
            <a:endParaRPr lang="en-US"/>
          </a:p>
        </p:txBody>
      </p:sp>
      <p:sp>
        <p:nvSpPr>
          <p:cNvPr id="185367" name="Line 24"/>
          <p:cNvSpPr>
            <a:spLocks noChangeShapeType="1"/>
          </p:cNvSpPr>
          <p:nvPr/>
        </p:nvSpPr>
        <p:spPr bwMode="auto">
          <a:xfrm>
            <a:off x="5867400" y="3124200"/>
            <a:ext cx="1231900" cy="6223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68" name="Line 25"/>
          <p:cNvSpPr>
            <a:spLocks noChangeShapeType="1"/>
          </p:cNvSpPr>
          <p:nvPr/>
        </p:nvSpPr>
        <p:spPr bwMode="auto">
          <a:xfrm flipH="1">
            <a:off x="838200" y="6019800"/>
            <a:ext cx="2286000" cy="0"/>
          </a:xfrm>
          <a:prstGeom prst="line">
            <a:avLst/>
          </a:prstGeom>
          <a:noFill/>
          <a:ln w="38100">
            <a:solidFill>
              <a:srgbClr val="CC9900"/>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69" name="Line 26"/>
          <p:cNvSpPr>
            <a:spLocks noChangeShapeType="1"/>
          </p:cNvSpPr>
          <p:nvPr/>
        </p:nvSpPr>
        <p:spPr bwMode="auto">
          <a:xfrm flipV="1">
            <a:off x="838200" y="4343400"/>
            <a:ext cx="0" cy="16764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0" name="Line 27"/>
          <p:cNvSpPr>
            <a:spLocks noChangeShapeType="1"/>
          </p:cNvSpPr>
          <p:nvPr/>
        </p:nvSpPr>
        <p:spPr bwMode="auto">
          <a:xfrm flipH="1">
            <a:off x="4419600" y="3352800"/>
            <a:ext cx="0" cy="3048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1" name="Line 28"/>
          <p:cNvSpPr>
            <a:spLocks noChangeShapeType="1"/>
          </p:cNvSpPr>
          <p:nvPr/>
        </p:nvSpPr>
        <p:spPr bwMode="auto">
          <a:xfrm flipH="1">
            <a:off x="4419600" y="4419600"/>
            <a:ext cx="0" cy="3048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2" name="Line 29"/>
          <p:cNvSpPr>
            <a:spLocks noChangeShapeType="1"/>
          </p:cNvSpPr>
          <p:nvPr/>
        </p:nvSpPr>
        <p:spPr bwMode="auto">
          <a:xfrm flipH="1">
            <a:off x="4419600" y="5486400"/>
            <a:ext cx="0" cy="30480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3" name="Line 30"/>
          <p:cNvSpPr>
            <a:spLocks noChangeShapeType="1"/>
          </p:cNvSpPr>
          <p:nvPr/>
        </p:nvSpPr>
        <p:spPr bwMode="auto">
          <a:xfrm flipV="1">
            <a:off x="838200" y="2286000"/>
            <a:ext cx="1905000" cy="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4" name="Line 31"/>
          <p:cNvSpPr>
            <a:spLocks noChangeShapeType="1"/>
          </p:cNvSpPr>
          <p:nvPr/>
        </p:nvSpPr>
        <p:spPr bwMode="auto">
          <a:xfrm flipH="1">
            <a:off x="838200" y="2286000"/>
            <a:ext cx="0" cy="1300163"/>
          </a:xfrm>
          <a:prstGeom prst="line">
            <a:avLst/>
          </a:prstGeom>
          <a:noFill/>
          <a:ln w="38100">
            <a:solidFill>
              <a:srgbClr val="CC9900"/>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5" name="Line 32"/>
          <p:cNvSpPr>
            <a:spLocks noChangeShapeType="1"/>
          </p:cNvSpPr>
          <p:nvPr/>
        </p:nvSpPr>
        <p:spPr bwMode="auto">
          <a:xfrm flipH="1" flipV="1">
            <a:off x="6096000" y="2286000"/>
            <a:ext cx="1905000" cy="0"/>
          </a:xfrm>
          <a:prstGeom prst="line">
            <a:avLst/>
          </a:prstGeom>
          <a:noFill/>
          <a:ln w="38100">
            <a:solidFill>
              <a:srgbClr val="CC9900"/>
            </a:solidFill>
            <a:round/>
            <a:headEn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85376" name="Line 33"/>
          <p:cNvSpPr>
            <a:spLocks noChangeShapeType="1"/>
          </p:cNvSpPr>
          <p:nvPr/>
        </p:nvSpPr>
        <p:spPr bwMode="auto">
          <a:xfrm flipH="1">
            <a:off x="8001000" y="2286000"/>
            <a:ext cx="0" cy="1562100"/>
          </a:xfrm>
          <a:prstGeom prst="line">
            <a:avLst/>
          </a:prstGeom>
          <a:noFill/>
          <a:ln w="38100">
            <a:solidFill>
              <a:srgbClr val="CC9900"/>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Tree>
    <p:extLst>
      <p:ext uri="{BB962C8B-B14F-4D97-AF65-F5344CB8AC3E}">
        <p14:creationId xmlns:p14="http://schemas.microsoft.com/office/powerpoint/2010/main" xmlns="" val="66818014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Grp="1" noChangeArrowheads="1"/>
          </p:cNvSpPr>
          <p:nvPr>
            <p:ph type="body" idx="1"/>
          </p:nvPr>
        </p:nvSpPr>
        <p:spPr/>
        <p:txBody>
          <a:bodyPr/>
          <a:lstStyle/>
          <a:p>
            <a:pPr eaLnBrk="1" hangingPunct="1"/>
            <a:r>
              <a:rPr lang="zh-CN" altLang="en-US" smtClean="0">
                <a:ea typeface="宋体" charset="-122"/>
              </a:rPr>
              <a:t>应用中可以配置起始的</a:t>
            </a:r>
            <a:r>
              <a:rPr lang="en-US" altLang="zh-CN" smtClean="0">
                <a:ea typeface="宋体" charset="-122"/>
              </a:rPr>
              <a:t>Q</a:t>
            </a:r>
            <a:r>
              <a:rPr lang="zh-CN" altLang="en-US" smtClean="0">
                <a:ea typeface="宋体" charset="-122"/>
              </a:rPr>
              <a:t>值</a:t>
            </a:r>
            <a:endParaRPr lang="en-US" smtClean="0"/>
          </a:p>
          <a:p>
            <a:pPr lvl="1" eaLnBrk="1" hangingPunct="1"/>
            <a:r>
              <a:rPr lang="zh-CN" altLang="en-US" smtClean="0">
                <a:ea typeface="宋体" charset="-122"/>
              </a:rPr>
              <a:t>应用中可以事先通过标签规模，通过设置</a:t>
            </a:r>
            <a:r>
              <a:rPr lang="en-US" altLang="zh-CN" smtClean="0">
                <a:ea typeface="宋体" charset="-122"/>
              </a:rPr>
              <a:t>Q</a:t>
            </a:r>
            <a:r>
              <a:rPr lang="zh-CN" altLang="en-US" smtClean="0">
                <a:ea typeface="宋体" charset="-122"/>
              </a:rPr>
              <a:t>值，优化盘点过程</a:t>
            </a:r>
            <a:endParaRPr lang="en-US" smtClean="0"/>
          </a:p>
          <a:p>
            <a:pPr lvl="1" eaLnBrk="1" hangingPunct="1"/>
            <a:endParaRPr lang="en-US" smtClean="0"/>
          </a:p>
          <a:p>
            <a:pPr eaLnBrk="1" hangingPunct="1"/>
            <a:r>
              <a:rPr lang="zh-CN" altLang="en-US" smtClean="0">
                <a:ea typeface="宋体" charset="-122"/>
              </a:rPr>
              <a:t>读写器实时的调整</a:t>
            </a:r>
            <a:r>
              <a:rPr lang="en-US" altLang="zh-CN" smtClean="0">
                <a:ea typeface="宋体" charset="-122"/>
              </a:rPr>
              <a:t>Q</a:t>
            </a:r>
            <a:r>
              <a:rPr lang="zh-CN" altLang="en-US" smtClean="0">
                <a:ea typeface="宋体" charset="-122"/>
              </a:rPr>
              <a:t>值</a:t>
            </a:r>
            <a:endParaRPr lang="en-US" smtClean="0"/>
          </a:p>
          <a:p>
            <a:pPr lvl="1" eaLnBrk="1" hangingPunct="1"/>
            <a:r>
              <a:rPr lang="zh-CN" altLang="en-US" smtClean="0">
                <a:ea typeface="宋体" charset="-122"/>
              </a:rPr>
              <a:t>应用中不能实时的控制</a:t>
            </a:r>
            <a:r>
              <a:rPr lang="en-US" altLang="zh-CN" smtClean="0">
                <a:ea typeface="宋体" charset="-122"/>
              </a:rPr>
              <a:t>Q</a:t>
            </a:r>
            <a:r>
              <a:rPr lang="zh-CN" altLang="en-US" smtClean="0">
                <a:ea typeface="宋体" charset="-122"/>
              </a:rPr>
              <a:t>值</a:t>
            </a:r>
            <a:endParaRPr lang="en-US" smtClean="0"/>
          </a:p>
          <a:p>
            <a:pPr lvl="2" eaLnBrk="1" hangingPunct="1"/>
            <a:r>
              <a:rPr lang="zh-CN" altLang="en-US" smtClean="0">
                <a:ea typeface="宋体" charset="-122"/>
              </a:rPr>
              <a:t>读写器自动调整</a:t>
            </a:r>
            <a:r>
              <a:rPr lang="en-US" smtClean="0"/>
              <a:t>!</a:t>
            </a:r>
          </a:p>
          <a:p>
            <a:pPr lvl="2" eaLnBrk="1" hangingPunct="1"/>
            <a:r>
              <a:rPr lang="zh-CN" altLang="en-US" smtClean="0">
                <a:ea typeface="宋体" charset="-122"/>
              </a:rPr>
              <a:t>如果空时隙过多，减少</a:t>
            </a:r>
            <a:r>
              <a:rPr lang="en-US" altLang="zh-CN" smtClean="0">
                <a:ea typeface="宋体" charset="-122"/>
              </a:rPr>
              <a:t>Q</a:t>
            </a:r>
          </a:p>
          <a:p>
            <a:pPr lvl="2" eaLnBrk="1" hangingPunct="1"/>
            <a:r>
              <a:rPr lang="zh-CN" altLang="en-US" smtClean="0">
                <a:ea typeface="宋体" charset="-122"/>
              </a:rPr>
              <a:t>如果冲突多，增加</a:t>
            </a:r>
            <a:r>
              <a:rPr lang="en-US" smtClean="0"/>
              <a:t>Q</a:t>
            </a:r>
          </a:p>
        </p:txBody>
      </p:sp>
      <p:sp>
        <p:nvSpPr>
          <p:cNvPr id="186371" name="Rectangle 4"/>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en-US" sz="3200" b="1" dirty="0">
                <a:solidFill>
                  <a:schemeClr val="tx2"/>
                </a:solidFill>
                <a:latin typeface="Tahoma" pitchFamily="34" charset="0"/>
              </a:rPr>
              <a:t>Q</a:t>
            </a:r>
            <a:r>
              <a:rPr lang="zh-CN" altLang="en-US" sz="3200" b="1" dirty="0">
                <a:solidFill>
                  <a:schemeClr val="tx2"/>
                </a:solidFill>
                <a:latin typeface="Tahoma" pitchFamily="34" charset="0"/>
                <a:ea typeface="宋体" charset="-122"/>
              </a:rPr>
              <a:t>值调整</a:t>
            </a:r>
            <a:endParaRPr lang="en-US" sz="3200" b="1" dirty="0">
              <a:solidFill>
                <a:schemeClr val="tx2"/>
              </a:solidFill>
              <a:latin typeface="Tahoma" pitchFamily="34" charset="0"/>
            </a:endParaRPr>
          </a:p>
        </p:txBody>
      </p:sp>
    </p:spTree>
    <p:extLst>
      <p:ext uri="{BB962C8B-B14F-4D97-AF65-F5344CB8AC3E}">
        <p14:creationId xmlns:p14="http://schemas.microsoft.com/office/powerpoint/2010/main" xmlns="" val="356272046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5587" name="Group 35"/>
          <p:cNvGraphicFramePr>
            <a:graphicFrameLocks noGrp="1"/>
          </p:cNvGraphicFramePr>
          <p:nvPr>
            <p:ph type="tbl" idx="1"/>
            <p:extLst>
              <p:ext uri="{D42A27DB-BD31-4B8C-83A1-F6EECF244321}">
                <p14:modId xmlns:p14="http://schemas.microsoft.com/office/powerpoint/2010/main" xmlns="" val="1505308114"/>
              </p:ext>
            </p:extLst>
          </p:nvPr>
        </p:nvGraphicFramePr>
        <p:xfrm>
          <a:off x="609600" y="1309688"/>
          <a:ext cx="8097838" cy="3716338"/>
        </p:xfrm>
        <a:graphic>
          <a:graphicData uri="http://schemas.openxmlformats.org/drawingml/2006/table">
            <a:tbl>
              <a:tblPr/>
              <a:tblGrid>
                <a:gridCol w="1846263"/>
                <a:gridCol w="3613150"/>
                <a:gridCol w="2638425"/>
              </a:tblGrid>
              <a:tr h="7429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rgbClr val="000066"/>
                          </a:solidFill>
                          <a:effectLst/>
                          <a:latin typeface="Arial" charset="0"/>
                          <a:ea typeface="宋体" charset="-122"/>
                          <a:cs typeface="Arial" charset="0"/>
                        </a:rPr>
                        <a:t>操作</a:t>
                      </a:r>
                      <a:endParaRPr kumimoji="0" lang="en-US" sz="2000" b="1" i="0" u="none" strike="noStrike" cap="none" normalizeH="0" baseline="0" dirty="0" smtClean="0">
                        <a:ln>
                          <a:noFill/>
                        </a:ln>
                        <a:solidFill>
                          <a:srgbClr val="000066"/>
                        </a:solidFill>
                        <a:effectLst/>
                        <a:latin typeface="Arial" charset="0"/>
                        <a:cs typeface="Arial" charset="0"/>
                      </a:endParaRP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89E4"/>
                    </a:soli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rgbClr val="000066"/>
                          </a:solidFill>
                          <a:effectLst/>
                          <a:latin typeface="Arial" charset="0"/>
                          <a:ea typeface="宋体" charset="-122"/>
                          <a:cs typeface="Arial" charset="0"/>
                        </a:rPr>
                        <a:t>功能</a:t>
                      </a:r>
                      <a:endParaRPr kumimoji="0" lang="en-US" sz="2000" b="1" i="0" u="none" strike="noStrike" cap="none" normalizeH="0" baseline="0" smtClean="0">
                        <a:ln>
                          <a:noFill/>
                        </a:ln>
                        <a:solidFill>
                          <a:srgbClr val="000066"/>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89E4"/>
                    </a:soli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rgbClr val="000066"/>
                          </a:solidFill>
                          <a:effectLst/>
                          <a:latin typeface="Arial" charset="0"/>
                          <a:ea typeface="宋体" charset="-122"/>
                          <a:cs typeface="Arial" charset="0"/>
                        </a:rPr>
                        <a:t>数据流向</a:t>
                      </a:r>
                      <a:endParaRPr kumimoji="0" lang="en-US" sz="2000" b="1" i="0" u="none" strike="noStrike" cap="none" normalizeH="0" baseline="0" smtClean="0">
                        <a:ln>
                          <a:noFill/>
                        </a:ln>
                        <a:solidFill>
                          <a:srgbClr val="000066"/>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89E4"/>
                    </a:solidFill>
                  </a:tcPr>
                </a:tc>
              </a:tr>
              <a:tr h="74453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800" b="1" i="1" u="none" strike="noStrike" cap="none" normalizeH="0" baseline="0" dirty="0" smtClean="0">
                          <a:ln>
                            <a:noFill/>
                          </a:ln>
                          <a:solidFill>
                            <a:srgbClr val="000066"/>
                          </a:solidFill>
                          <a:effectLst/>
                          <a:latin typeface="Arial" charset="0"/>
                          <a:cs typeface="Arial" charset="0"/>
                        </a:rPr>
                        <a:t>Read</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读标签内存</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双向</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800" b="1" i="1" u="none" strike="noStrike" cap="none" normalizeH="0" baseline="0" smtClean="0">
                          <a:ln>
                            <a:noFill/>
                          </a:ln>
                          <a:solidFill>
                            <a:srgbClr val="000066"/>
                          </a:solidFill>
                          <a:effectLst/>
                          <a:latin typeface="Arial" charset="0"/>
                          <a:cs typeface="Arial" charset="0"/>
                        </a:rPr>
                        <a:t>Write</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写标签内存</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双向</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800" b="1" i="1" u="none" strike="noStrike" cap="none" normalizeH="0" baseline="0" smtClean="0">
                          <a:ln>
                            <a:noFill/>
                          </a:ln>
                          <a:solidFill>
                            <a:srgbClr val="000066"/>
                          </a:solidFill>
                          <a:effectLst/>
                          <a:latin typeface="Arial" charset="0"/>
                          <a:cs typeface="Arial" charset="0"/>
                        </a:rPr>
                        <a:t>Lock</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永久锁，锁，解锁标签内存</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双向</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800" b="1" i="1" u="none" strike="noStrike" cap="none" normalizeH="0" baseline="0" smtClean="0">
                          <a:ln>
                            <a:noFill/>
                          </a:ln>
                          <a:solidFill>
                            <a:srgbClr val="000066"/>
                          </a:solidFill>
                          <a:effectLst/>
                          <a:latin typeface="Arial" charset="0"/>
                          <a:cs typeface="Arial" charset="0"/>
                        </a:rPr>
                        <a:t>Kill</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标签永久不能被操作</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800" b="1" i="0" u="none" strike="noStrike" cap="none" normalizeH="0" baseline="0" smtClean="0">
                          <a:ln>
                            <a:noFill/>
                          </a:ln>
                          <a:solidFill>
                            <a:schemeClr val="tx1"/>
                          </a:solidFill>
                          <a:effectLst/>
                          <a:latin typeface="Arial" charset="0"/>
                          <a:ea typeface="宋体" charset="-122"/>
                          <a:cs typeface="Arial" charset="0"/>
                        </a:rPr>
                        <a:t>双向</a:t>
                      </a:r>
                      <a:endParaRPr kumimoji="0" lang="en-US" sz="1800" b="1" i="0" u="none" strike="noStrike" cap="none" normalizeH="0" baseline="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1520" name="Rectangle 33"/>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rPr>
              <a:t>标</a:t>
            </a:r>
            <a:r>
              <a:rPr lang="zh-CN" altLang="en-US" sz="3200" b="1" dirty="0" smtClean="0">
                <a:solidFill>
                  <a:schemeClr val="tx2"/>
                </a:solidFill>
                <a:latin typeface="Tahoma" pitchFamily="34" charset="0"/>
              </a:rPr>
              <a:t>签访问</a:t>
            </a:r>
            <a:endParaRPr lang="en-US" sz="3200" b="1" dirty="0">
              <a:solidFill>
                <a:schemeClr val="tx2"/>
              </a:solidFill>
              <a:latin typeface="Tahoma" pitchFamily="34" charset="0"/>
            </a:endParaRPr>
          </a:p>
        </p:txBody>
      </p:sp>
    </p:spTree>
    <p:extLst>
      <p:ext uri="{BB962C8B-B14F-4D97-AF65-F5344CB8AC3E}">
        <p14:creationId xmlns:p14="http://schemas.microsoft.com/office/powerpoint/2010/main" xmlns="" val="315554646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nza_GIFgroup_grey_background_10_7_5_(150dpi).gif"/>
          <p:cNvPicPr>
            <a:picLocks noChangeAspect="1"/>
          </p:cNvPicPr>
          <p:nvPr/>
        </p:nvPicPr>
        <p:blipFill rotWithShape="1">
          <a:blip r:embed="rId3" cstate="print">
            <a:extLst>
              <a:ext uri="{28A0092B-C50C-407E-A947-70E740481C1C}">
                <a14:useLocalDpi xmlns:a14="http://schemas.microsoft.com/office/drawing/2010/main" xmlns=""/>
              </a:ext>
            </a:extLst>
          </a:blip>
          <a:srcRect t="15974" r="45894" b="8945"/>
          <a:stretch/>
        </p:blipFill>
        <p:spPr>
          <a:xfrm>
            <a:off x="0" y="817222"/>
            <a:ext cx="4947478" cy="4671394"/>
          </a:xfrm>
          <a:prstGeom prst="rect">
            <a:avLst/>
          </a:prstGeom>
        </p:spPr>
      </p:pic>
      <p:sp>
        <p:nvSpPr>
          <p:cNvPr id="15363" name="Title 1"/>
          <p:cNvSpPr>
            <a:spLocks noGrp="1"/>
          </p:cNvSpPr>
          <p:nvPr>
            <p:ph type="title"/>
          </p:nvPr>
        </p:nvSpPr>
        <p:spPr/>
        <p:txBody>
          <a:bodyPr/>
          <a:lstStyle/>
          <a:p>
            <a:r>
              <a:rPr lang="en-US" sz="3600" dirty="0"/>
              <a:t>Monza</a:t>
            </a:r>
            <a:r>
              <a:rPr lang="en-US" sz="3600" baseline="30000" dirty="0"/>
              <a:t>®</a:t>
            </a:r>
            <a:r>
              <a:rPr lang="en-US" sz="3600" dirty="0"/>
              <a:t> </a:t>
            </a:r>
            <a:r>
              <a:rPr lang="en-US" sz="3600" dirty="0" smtClean="0"/>
              <a:t>     </a:t>
            </a:r>
            <a:r>
              <a:rPr lang="zh-CN" altLang="en-US" sz="3600" dirty="0" smtClean="0"/>
              <a:t>标签芯片</a:t>
            </a:r>
            <a:endParaRPr lang="en-US" sz="3600" dirty="0"/>
          </a:p>
        </p:txBody>
      </p:sp>
      <p:sp>
        <p:nvSpPr>
          <p:cNvPr id="3" name="Content Placeholder 2"/>
          <p:cNvSpPr>
            <a:spLocks noGrp="1"/>
          </p:cNvSpPr>
          <p:nvPr>
            <p:ph idx="1"/>
          </p:nvPr>
        </p:nvSpPr>
        <p:spPr>
          <a:xfrm>
            <a:off x="228600" y="2331344"/>
            <a:ext cx="4991100" cy="3357562"/>
          </a:xfrm>
        </p:spPr>
        <p:txBody>
          <a:bodyPr>
            <a:normAutofit/>
          </a:bodyPr>
          <a:lstStyle/>
          <a:p>
            <a:r>
              <a:rPr lang="en-US" dirty="0" smtClean="0"/>
              <a:t>~74%</a:t>
            </a:r>
            <a:r>
              <a:rPr lang="zh-CN" altLang="en-US" dirty="0" smtClean="0"/>
              <a:t>市场占有率</a:t>
            </a:r>
            <a:endParaRPr lang="en-US" dirty="0" smtClean="0"/>
          </a:p>
          <a:p>
            <a:r>
              <a:rPr lang="en-US" dirty="0" smtClean="0"/>
              <a:t>~30</a:t>
            </a:r>
            <a:r>
              <a:rPr lang="zh-CN" altLang="en-US" dirty="0" smtClean="0"/>
              <a:t>亿出货量</a:t>
            </a:r>
            <a:endParaRPr lang="en-US" dirty="0" smtClean="0"/>
          </a:p>
          <a:p>
            <a:pPr lvl="1"/>
            <a:r>
              <a:rPr lang="zh-CN" altLang="en-US" dirty="0" smtClean="0"/>
              <a:t>标签芯片远远超过市场所有竞争者出货量之和</a:t>
            </a:r>
            <a:endParaRPr lang="en-US" dirty="0" smtClean="0"/>
          </a:p>
          <a:p>
            <a:r>
              <a:rPr lang="zh-CN" altLang="en-US" dirty="0"/>
              <a:t>定制</a:t>
            </a:r>
            <a:r>
              <a:rPr lang="zh-CN" altLang="en-US" dirty="0" smtClean="0"/>
              <a:t>化产品特性</a:t>
            </a:r>
            <a:endParaRPr lang="en-US" dirty="0" smtClean="0"/>
          </a:p>
          <a:p>
            <a:pPr lvl="1"/>
            <a:r>
              <a:rPr lang="zh-CN" altLang="en-US" dirty="0"/>
              <a:t>扩展</a:t>
            </a:r>
            <a:r>
              <a:rPr lang="en-US" dirty="0" smtClean="0"/>
              <a:t>Gen2</a:t>
            </a:r>
            <a:r>
              <a:rPr lang="zh-CN" altLang="en-US" dirty="0" smtClean="0"/>
              <a:t>特性</a:t>
            </a:r>
            <a:endParaRPr lang="en-US" dirty="0" smtClean="0"/>
          </a:p>
          <a:p>
            <a:r>
              <a:rPr lang="zh-CN" altLang="en-US" dirty="0" smtClean="0"/>
              <a:t>最佳的产品性能</a:t>
            </a:r>
            <a:endParaRPr lang="en-US" dirty="0" smtClean="0"/>
          </a:p>
          <a:p>
            <a:pPr lvl="1"/>
            <a:endParaRPr lang="en-US" dirty="0" smtClean="0"/>
          </a:p>
        </p:txBody>
      </p:sp>
      <p:pic>
        <p:nvPicPr>
          <p:cNvPr id="15369" name="Picture 9" descr="Avery Dennison"/>
          <p:cNvPicPr>
            <a:picLocks noChangeAspect="1" noChangeArrowheads="1"/>
          </p:cNvPicPr>
          <p:nvPr/>
        </p:nvPicPr>
        <p:blipFill rotWithShape="1">
          <a:blip r:embed="rId4" cstate="print">
            <a:extLst>
              <a:ext uri="{28A0092B-C50C-407E-A947-70E740481C1C}">
                <a14:useLocalDpi xmlns:a14="http://schemas.microsoft.com/office/drawing/2010/main" xmlns=""/>
              </a:ext>
            </a:extLst>
          </a:blip>
          <a:srcRect l="3931" t="8616" r="4906" b="11497"/>
          <a:stretch/>
        </p:blipFill>
        <p:spPr bwMode="auto">
          <a:xfrm>
            <a:off x="5195976" y="3203070"/>
            <a:ext cx="1375133" cy="495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0" name="Picture 24" descr="logo"/>
          <p:cNvPicPr>
            <a:picLocks noChangeAspect="1" noChangeArrowheads="1"/>
          </p:cNvPicPr>
          <p:nvPr/>
        </p:nvPicPr>
        <p:blipFill>
          <a:blip r:embed="rId5" cstate="print">
            <a:extLst>
              <a:ext uri="{28A0092B-C50C-407E-A947-70E740481C1C}">
                <a14:useLocalDpi xmlns:a14="http://schemas.microsoft.com/office/drawing/2010/main" xmlns=""/>
              </a:ext>
            </a:extLst>
          </a:blip>
          <a:srcRect b="28622"/>
          <a:stretch>
            <a:fillRect/>
          </a:stretch>
        </p:blipFill>
        <p:spPr bwMode="auto">
          <a:xfrm>
            <a:off x="5113605" y="5130800"/>
            <a:ext cx="1613343"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1" name="Picture 19"/>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5365064" y="1585865"/>
            <a:ext cx="1036956" cy="74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pic>
        <p:nvPicPr>
          <p:cNvPr id="37" name="Picture 22"/>
          <p:cNvPicPr>
            <a:picLocks noChangeAspect="1" noChangeArrowheads="1"/>
          </p:cNvPicPr>
          <p:nvPr/>
        </p:nvPicPr>
        <p:blipFill>
          <a:blip r:embed="rId7" cstate="print">
            <a:extLst>
              <a:ext uri="{28A0092B-C50C-407E-A947-70E740481C1C}">
                <a14:useLocalDpi xmlns:a14="http://schemas.microsoft.com/office/drawing/2010/main" xmlns=""/>
              </a:ext>
            </a:extLst>
          </a:blip>
          <a:srcRect/>
          <a:stretch>
            <a:fillRect/>
          </a:stretch>
        </p:blipFill>
        <p:spPr bwMode="auto">
          <a:xfrm>
            <a:off x="5192186" y="4647004"/>
            <a:ext cx="1382712" cy="288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38" name="Picture 26"/>
          <p:cNvPicPr>
            <a:picLocks noChangeAspect="1" noChangeArrowheads="1"/>
          </p:cNvPicPr>
          <p:nvPr/>
        </p:nvPicPr>
        <p:blipFill>
          <a:blip r:embed="rId8" cstate="print">
            <a:extLst>
              <a:ext uri="{28A0092B-C50C-407E-A947-70E740481C1C}">
                <a14:useLocalDpi xmlns:a14="http://schemas.microsoft.com/office/drawing/2010/main" xmlns=""/>
              </a:ext>
            </a:extLst>
          </a:blip>
          <a:srcRect/>
          <a:stretch>
            <a:fillRect/>
          </a:stretch>
        </p:blipFill>
        <p:spPr bwMode="auto">
          <a:xfrm>
            <a:off x="5260112" y="3946453"/>
            <a:ext cx="1246860" cy="529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15375" name="Picture 20" descr="walmart_new"/>
          <p:cNvPicPr>
            <a:picLocks noChangeAspect="1" noChangeArrowheads="1"/>
          </p:cNvPicPr>
          <p:nvPr/>
        </p:nvPicPr>
        <p:blipFill>
          <a:blip r:embed="rId9" cstate="print">
            <a:extLst>
              <a:ext uri="{28A0092B-C50C-407E-A947-70E740481C1C}">
                <a14:useLocalDpi xmlns:a14="http://schemas.microsoft.com/office/drawing/2010/main" xmlns=""/>
              </a:ext>
            </a:extLst>
          </a:blip>
          <a:srcRect/>
          <a:stretch>
            <a:fillRect/>
          </a:stretch>
        </p:blipFill>
        <p:spPr bwMode="auto">
          <a:xfrm>
            <a:off x="7169959" y="1607829"/>
            <a:ext cx="1517016" cy="368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6" name="Picture 49" descr="http://www.wbresearch.com/uploadedimages/Events/USA/2010/10406_005/Event_Details/speaker_logos/10406_005_Purdue_logo.jpg?height=125&amp;width=190&amp;frameSize=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7363317" y="4990657"/>
            <a:ext cx="1130300"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8" name="Picture 1"/>
          <p:cNvPicPr>
            <a:picLocks noChangeAspect="1"/>
          </p:cNvPicPr>
          <p:nvPr/>
        </p:nvPicPr>
        <p:blipFill>
          <a:blip r:embed="rId11" cstate="print">
            <a:extLst>
              <a:ext uri="{28A0092B-C50C-407E-A947-70E740481C1C}">
                <a14:useLocalDpi xmlns:a14="http://schemas.microsoft.com/office/drawing/2010/main" xmlns=""/>
              </a:ext>
            </a:extLst>
          </a:blip>
          <a:srcRect/>
          <a:stretch>
            <a:fillRect/>
          </a:stretch>
        </p:blipFill>
        <p:spPr bwMode="auto">
          <a:xfrm>
            <a:off x="7043584" y="2080238"/>
            <a:ext cx="1769767" cy="299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9" name="Text Box 29"/>
          <p:cNvSpPr txBox="1">
            <a:spLocks noChangeArrowheads="1"/>
          </p:cNvSpPr>
          <p:nvPr/>
        </p:nvSpPr>
        <p:spPr bwMode="auto">
          <a:xfrm>
            <a:off x="5130800" y="1177925"/>
            <a:ext cx="151447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txBody>
          <a:bodyPr wrap="none" lIns="0" tIns="0" rIns="0" bIns="0" anchorCtr="1">
            <a:spAutoFit/>
          </a:bodyPr>
          <a:lstStyle>
            <a:lvl1pPr eaLnBrk="0" hangingPunct="0">
              <a:defRPr sz="2000" b="1">
                <a:solidFill>
                  <a:schemeClr val="tx1"/>
                </a:solidFill>
                <a:latin typeface="Arial" charset="0"/>
                <a:ea typeface="ＭＳ Ｐゴシック" charset="0"/>
                <a:cs typeface="ＭＳ Ｐゴシック" charset="0"/>
              </a:defRPr>
            </a:lvl1pPr>
            <a:lvl2pPr marL="742950" indent="-285750" eaLnBrk="0" hangingPunct="0">
              <a:defRPr sz="2000" b="1">
                <a:solidFill>
                  <a:schemeClr val="tx1"/>
                </a:solidFill>
                <a:latin typeface="Arial" charset="0"/>
                <a:ea typeface="ＭＳ Ｐゴシック" charset="0"/>
              </a:defRPr>
            </a:lvl2pPr>
            <a:lvl3pPr marL="1143000" indent="-228600" eaLnBrk="0" hangingPunct="0">
              <a:defRPr sz="2000" b="1">
                <a:solidFill>
                  <a:schemeClr val="tx1"/>
                </a:solidFill>
                <a:latin typeface="Arial" charset="0"/>
                <a:ea typeface="ＭＳ Ｐゴシック" charset="0"/>
              </a:defRPr>
            </a:lvl3pPr>
            <a:lvl4pPr marL="1600200" indent="-228600" eaLnBrk="0" hangingPunct="0">
              <a:defRPr sz="2000" b="1">
                <a:solidFill>
                  <a:schemeClr val="tx1"/>
                </a:solidFill>
                <a:latin typeface="Arial" charset="0"/>
                <a:ea typeface="ＭＳ Ｐゴシック" charset="0"/>
              </a:defRPr>
            </a:lvl4pPr>
            <a:lvl5pPr marL="2057400" indent="-228600" eaLnBrk="0" hangingPunct="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lgn="ctr">
              <a:spcBef>
                <a:spcPct val="50000"/>
              </a:spcBef>
              <a:buClr>
                <a:srgbClr val="CC3333"/>
              </a:buClr>
              <a:buFont typeface="Tahoma" charset="0"/>
              <a:buNone/>
            </a:pPr>
            <a:r>
              <a:rPr lang="en-US" sz="1400" dirty="0">
                <a:solidFill>
                  <a:schemeClr val="bg1"/>
                </a:solidFill>
              </a:rPr>
              <a:t>Select Customers</a:t>
            </a:r>
          </a:p>
        </p:txBody>
      </p:sp>
      <p:grpSp>
        <p:nvGrpSpPr>
          <p:cNvPr id="15381" name="Group 14"/>
          <p:cNvGrpSpPr>
            <a:grpSpLocks/>
          </p:cNvGrpSpPr>
          <p:nvPr/>
        </p:nvGrpSpPr>
        <p:grpSpPr bwMode="auto">
          <a:xfrm>
            <a:off x="7272036" y="3104050"/>
            <a:ext cx="1312863" cy="263525"/>
            <a:chOff x="1049" y="2620"/>
            <a:chExt cx="3459" cy="711"/>
          </a:xfrm>
        </p:grpSpPr>
        <p:pic>
          <p:nvPicPr>
            <p:cNvPr id="15385" name="Picture 15"/>
            <p:cNvPicPr>
              <a:picLocks noChangeAspect="1" noChangeArrowheads="1"/>
            </p:cNvPicPr>
            <p:nvPr/>
          </p:nvPicPr>
          <p:blipFill>
            <a:blip r:embed="rId12" cstate="print">
              <a:extLst>
                <a:ext uri="{28A0092B-C50C-407E-A947-70E740481C1C}">
                  <a14:useLocalDpi xmlns:a14="http://schemas.microsoft.com/office/drawing/2010/main" xmlns=""/>
                </a:ext>
              </a:extLst>
            </a:blip>
            <a:srcRect r="9253"/>
            <a:stretch>
              <a:fillRect/>
            </a:stretch>
          </p:blipFill>
          <p:spPr bwMode="auto">
            <a:xfrm>
              <a:off x="1144" y="2625"/>
              <a:ext cx="3364" cy="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pic>
          <p:nvPicPr>
            <p:cNvPr id="15386" name="Picture 16"/>
            <p:cNvPicPr>
              <a:picLocks noChangeAspect="1" noChangeArrowheads="1"/>
            </p:cNvPicPr>
            <p:nvPr/>
          </p:nvPicPr>
          <p:blipFill>
            <a:blip r:embed="rId12" cstate="print">
              <a:extLst>
                <a:ext uri="{28A0092B-C50C-407E-A947-70E740481C1C}">
                  <a14:useLocalDpi xmlns:a14="http://schemas.microsoft.com/office/drawing/2010/main" xmlns=""/>
                </a:ext>
              </a:extLst>
            </a:blip>
            <a:srcRect l="21446" r="68788" b="31161"/>
            <a:stretch>
              <a:fillRect/>
            </a:stretch>
          </p:blipFill>
          <p:spPr bwMode="auto">
            <a:xfrm>
              <a:off x="1049" y="2620"/>
              <a:ext cx="362" cy="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grpSp>
      <p:grpSp>
        <p:nvGrpSpPr>
          <p:cNvPr id="7" name="Group 6"/>
          <p:cNvGrpSpPr/>
          <p:nvPr/>
        </p:nvGrpSpPr>
        <p:grpSpPr>
          <a:xfrm>
            <a:off x="3029485" y="5111110"/>
            <a:ext cx="1776039" cy="886148"/>
            <a:chOff x="1504384" y="5746110"/>
            <a:chExt cx="1776039" cy="886148"/>
          </a:xfrm>
        </p:grpSpPr>
        <p:pic>
          <p:nvPicPr>
            <p:cNvPr id="15382" name="Picture 1"/>
            <p:cNvPicPr>
              <a:picLocks noChangeAspect="1"/>
            </p:cNvPicPr>
            <p:nvPr/>
          </p:nvPicPr>
          <p:blipFill>
            <a:blip r:embed="rId13" cstate="print">
              <a:alphaModFix/>
              <a:extLst>
                <a:ext uri="{28A0092B-C50C-407E-A947-70E740481C1C}">
                  <a14:useLocalDpi xmlns:a14="http://schemas.microsoft.com/office/drawing/2010/main" xmlns=""/>
                </a:ext>
              </a:extLst>
            </a:blip>
            <a:srcRect/>
            <a:stretch>
              <a:fillRect/>
            </a:stretch>
          </p:blipFill>
          <p:spPr bwMode="auto">
            <a:xfrm>
              <a:off x="1504384" y="5809286"/>
              <a:ext cx="838239" cy="822972"/>
            </a:xfrm>
            <a:prstGeom prst="rect">
              <a:avLst/>
            </a:prstGeom>
            <a:noFill/>
            <a:ln>
              <a:noFill/>
            </a:ln>
            <a:effectLst>
              <a:glow rad="101600">
                <a:schemeClr val="accent4">
                  <a:alpha val="75000"/>
                </a:schemeClr>
              </a:glow>
              <a:reflection blurRad="6350" stA="50000" endA="300" endPos="55000" dir="5400000" sy="-100000" algn="bl" rotWithShape="0"/>
            </a:effectLst>
            <a:scene3d>
              <a:camera prst="perspectiveFront" fov="6300000">
                <a:rot lat="21360000" lon="2100000" rev="21420000"/>
              </a:camera>
              <a:lightRig rig="threePt" dir="t"/>
            </a:scene3d>
            <a:sp3d z="38100" prstMaterial="plastic"/>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3" name="Picture 2"/>
            <p:cNvPicPr>
              <a:picLocks noChangeAspect="1"/>
            </p:cNvPicPr>
            <p:nvPr/>
          </p:nvPicPr>
          <p:blipFill>
            <a:blip r:embed="rId14" cstate="print">
              <a:extLst>
                <a:ext uri="{28A0092B-C50C-407E-A947-70E740481C1C}">
                  <a14:useLocalDpi xmlns:a14="http://schemas.microsoft.com/office/drawing/2010/main" xmlns=""/>
                </a:ext>
              </a:extLst>
            </a:blip>
            <a:srcRect/>
            <a:stretch>
              <a:fillRect/>
            </a:stretch>
          </p:blipFill>
          <p:spPr bwMode="auto">
            <a:xfrm>
              <a:off x="2408885" y="5746110"/>
              <a:ext cx="871538" cy="854075"/>
            </a:xfrm>
            <a:prstGeom prst="rect">
              <a:avLst/>
            </a:prstGeom>
            <a:noFill/>
            <a:ln>
              <a:noFill/>
            </a:ln>
            <a:effectLst>
              <a:glow rad="101600">
                <a:schemeClr val="tx1">
                  <a:alpha val="75000"/>
                </a:schemeClr>
              </a:glow>
              <a:reflection stA="50000" endPos="55000" dir="5400000" sy="-100000" algn="bl" rotWithShape="0"/>
            </a:effectLst>
            <a:scene3d>
              <a:camera prst="perspectiveFront" fov="6300000">
                <a:rot lat="21360000" lon="2100000" rev="21420000"/>
              </a:camera>
              <a:lightRig rig="threePt" dir="t"/>
            </a:scene3d>
            <a:sp3d z="38100" prstMaterial="plastic"/>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5384" name="Picture 11" descr="smartrac logo rgb"/>
          <p:cNvPicPr>
            <a:picLocks noChangeAspect="1" noChangeArrowheads="1"/>
          </p:cNvPicPr>
          <p:nvPr/>
        </p:nvPicPr>
        <p:blipFill>
          <a:blip r:embed="rId15" cstate="print">
            <a:extLst>
              <a:ext uri="{28A0092B-C50C-407E-A947-70E740481C1C}">
                <a14:useLocalDpi xmlns:a14="http://schemas.microsoft.com/office/drawing/2010/main" xmlns=""/>
              </a:ext>
            </a:extLst>
          </a:blip>
          <a:srcRect/>
          <a:stretch>
            <a:fillRect/>
          </a:stretch>
        </p:blipFill>
        <p:spPr bwMode="auto">
          <a:xfrm>
            <a:off x="5181861" y="2542115"/>
            <a:ext cx="1403362" cy="470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956312" y="1065347"/>
            <a:ext cx="1827634" cy="4605292"/>
            <a:chOff x="170377" y="1314721"/>
            <a:chExt cx="1347275" cy="4605292"/>
          </a:xfrm>
        </p:grpSpPr>
        <p:sp>
          <p:nvSpPr>
            <p:cNvPr id="29" name="AutoShape 14"/>
            <p:cNvSpPr>
              <a:spLocks noChangeArrowheads="1"/>
            </p:cNvSpPr>
            <p:nvPr/>
          </p:nvSpPr>
          <p:spPr bwMode="auto">
            <a:xfrm>
              <a:off x="170377" y="1314721"/>
              <a:ext cx="1347275" cy="4605292"/>
            </a:xfrm>
            <a:prstGeom prst="roundRect">
              <a:avLst>
                <a:gd name="adj" fmla="val 7644"/>
              </a:avLst>
            </a:prstGeom>
            <a:noFill/>
            <a:ln w="9525">
              <a:solidFill>
                <a:schemeClr val="accent1">
                  <a:lumMod val="40000"/>
                  <a:lumOff val="60000"/>
                </a:schemeClr>
              </a:solidFill>
              <a:round/>
              <a:headEnd/>
              <a:tailEnd/>
            </a:ln>
            <a:effectLst/>
          </p:spPr>
          <p:txBody>
            <a:bodyPr wrap="none" anchor="ctr"/>
            <a:lstStyle/>
            <a:p>
              <a:pPr>
                <a:defRPr/>
              </a:pPr>
              <a:endParaRPr lang="en-US" b="0" dirty="0">
                <a:cs typeface="Arial" charset="0"/>
              </a:endParaRPr>
            </a:p>
          </p:txBody>
        </p:sp>
        <p:sp>
          <p:nvSpPr>
            <p:cNvPr id="33" name="Round Same Side Corner Rectangle 32"/>
            <p:cNvSpPr/>
            <p:nvPr/>
          </p:nvSpPr>
          <p:spPr bwMode="auto">
            <a:xfrm>
              <a:off x="170377" y="1314721"/>
              <a:ext cx="1347275" cy="384175"/>
            </a:xfrm>
            <a:prstGeom prst="round2SameRect">
              <a:avLst/>
            </a:prstGeom>
            <a:ln>
              <a:headEnd type="none" w="med" len="med"/>
              <a:tailEnd type="triangle" w="lg" len="lg"/>
            </a:ln>
          </p:spPr>
          <p:style>
            <a:lnRef idx="0">
              <a:schemeClr val="accent1"/>
            </a:lnRef>
            <a:fillRef idx="3">
              <a:schemeClr val="accent1"/>
            </a:fillRef>
            <a:effectRef idx="3">
              <a:schemeClr val="accent1"/>
            </a:effectRef>
            <a:fontRef idx="minor">
              <a:schemeClr val="lt1"/>
            </a:fontRef>
          </p:style>
          <p:txBody>
            <a:bodyPr wrap="none" lIns="64008" tIns="64008" rIns="64008" bIns="64008" anchor="ctr"/>
            <a:lstStyle/>
            <a:p>
              <a:pPr marL="136525" indent="-136525" algn="ctr">
                <a:spcBef>
                  <a:spcPts val="0"/>
                </a:spcBef>
                <a:defRPr/>
              </a:pPr>
              <a:r>
                <a:rPr lang="en-US" sz="1400" kern="0" dirty="0" smtClean="0">
                  <a:solidFill>
                    <a:srgbClr val="FFFFFF"/>
                  </a:solidFill>
                  <a:latin typeface="Arial"/>
                  <a:ea typeface="ＭＳ Ｐゴシック" pitchFamily="50" charset="-128"/>
                  <a:cs typeface="Arial"/>
                </a:rPr>
                <a:t>Select Customers</a:t>
              </a:r>
              <a:endParaRPr lang="en-US" sz="1400" kern="0" dirty="0">
                <a:solidFill>
                  <a:srgbClr val="FFFFFF"/>
                </a:solidFill>
                <a:latin typeface="Arial"/>
                <a:ea typeface="ＭＳ Ｐゴシック" pitchFamily="50" charset="-128"/>
                <a:cs typeface="Arial"/>
              </a:endParaRPr>
            </a:p>
          </p:txBody>
        </p:sp>
      </p:grpSp>
      <p:grpSp>
        <p:nvGrpSpPr>
          <p:cNvPr id="34" name="Group 33"/>
          <p:cNvGrpSpPr/>
          <p:nvPr/>
        </p:nvGrpSpPr>
        <p:grpSpPr>
          <a:xfrm>
            <a:off x="7013792" y="1062851"/>
            <a:ext cx="1827634" cy="4605292"/>
            <a:chOff x="170377" y="1314721"/>
            <a:chExt cx="1347275" cy="4605292"/>
          </a:xfrm>
        </p:grpSpPr>
        <p:sp>
          <p:nvSpPr>
            <p:cNvPr id="35" name="AutoShape 14"/>
            <p:cNvSpPr>
              <a:spLocks noChangeArrowheads="1"/>
            </p:cNvSpPr>
            <p:nvPr/>
          </p:nvSpPr>
          <p:spPr bwMode="auto">
            <a:xfrm>
              <a:off x="170377" y="1314721"/>
              <a:ext cx="1347275" cy="4605292"/>
            </a:xfrm>
            <a:prstGeom prst="roundRect">
              <a:avLst>
                <a:gd name="adj" fmla="val 7644"/>
              </a:avLst>
            </a:prstGeom>
            <a:noFill/>
            <a:ln w="9525">
              <a:solidFill>
                <a:schemeClr val="accent1">
                  <a:lumMod val="40000"/>
                  <a:lumOff val="60000"/>
                </a:schemeClr>
              </a:solidFill>
              <a:round/>
              <a:headEnd/>
              <a:tailEnd/>
            </a:ln>
            <a:effectLst/>
          </p:spPr>
          <p:txBody>
            <a:bodyPr wrap="none" anchor="ctr"/>
            <a:lstStyle/>
            <a:p>
              <a:pPr>
                <a:defRPr/>
              </a:pPr>
              <a:endParaRPr lang="en-US" b="0" dirty="0">
                <a:cs typeface="Arial" charset="0"/>
              </a:endParaRPr>
            </a:p>
          </p:txBody>
        </p:sp>
        <p:sp>
          <p:nvSpPr>
            <p:cNvPr id="36" name="Round Same Side Corner Rectangle 35"/>
            <p:cNvSpPr/>
            <p:nvPr/>
          </p:nvSpPr>
          <p:spPr bwMode="auto">
            <a:xfrm>
              <a:off x="170377" y="1314721"/>
              <a:ext cx="1347275" cy="384175"/>
            </a:xfrm>
            <a:prstGeom prst="round2SameRect">
              <a:avLst/>
            </a:prstGeom>
            <a:ln>
              <a:headEnd type="none" w="med" len="med"/>
              <a:tailEnd type="triangle" w="lg" len="lg"/>
            </a:ln>
          </p:spPr>
          <p:style>
            <a:lnRef idx="0">
              <a:schemeClr val="accent1"/>
            </a:lnRef>
            <a:fillRef idx="3">
              <a:schemeClr val="accent1"/>
            </a:fillRef>
            <a:effectRef idx="3">
              <a:schemeClr val="accent1"/>
            </a:effectRef>
            <a:fontRef idx="minor">
              <a:schemeClr val="lt1"/>
            </a:fontRef>
          </p:style>
          <p:txBody>
            <a:bodyPr wrap="none" lIns="64008" tIns="64008" rIns="64008" bIns="64008" anchor="ctr"/>
            <a:lstStyle/>
            <a:p>
              <a:pPr marL="136525" indent="-136525" algn="ctr">
                <a:spcBef>
                  <a:spcPts val="0"/>
                </a:spcBef>
                <a:defRPr/>
              </a:pPr>
              <a:r>
                <a:rPr lang="en-US" sz="1400" kern="0" dirty="0" smtClean="0">
                  <a:solidFill>
                    <a:srgbClr val="FFFFFF"/>
                  </a:solidFill>
                  <a:latin typeface="Arial"/>
                  <a:ea typeface="ＭＳ Ｐゴシック" pitchFamily="50" charset="-128"/>
                  <a:cs typeface="Arial"/>
                </a:rPr>
                <a:t>End Users</a:t>
              </a:r>
              <a:endParaRPr lang="en-US" sz="1400" kern="0" dirty="0">
                <a:solidFill>
                  <a:srgbClr val="FFFFFF"/>
                </a:solidFill>
                <a:latin typeface="Arial"/>
                <a:ea typeface="ＭＳ Ｐゴシック" pitchFamily="50" charset="-128"/>
                <a:cs typeface="Arial"/>
              </a:endParaRPr>
            </a:p>
          </p:txBody>
        </p:sp>
      </p:grpSp>
      <p:grpSp>
        <p:nvGrpSpPr>
          <p:cNvPr id="5" name="Group 4"/>
          <p:cNvGrpSpPr/>
          <p:nvPr/>
        </p:nvGrpSpPr>
        <p:grpSpPr>
          <a:xfrm>
            <a:off x="7076589" y="3471670"/>
            <a:ext cx="1735507" cy="659924"/>
            <a:chOff x="7069660" y="3149601"/>
            <a:chExt cx="1735507" cy="659924"/>
          </a:xfrm>
        </p:grpSpPr>
        <p:pic>
          <p:nvPicPr>
            <p:cNvPr id="28" name="Picture 1"/>
            <p:cNvPicPr>
              <a:picLocks noChangeAspect="1"/>
            </p:cNvPicPr>
            <p:nvPr/>
          </p:nvPicPr>
          <p:blipFill>
            <a:blip r:embed="rId16" cstate="print">
              <a:extLst>
                <a:ext uri="{28A0092B-C50C-407E-A947-70E740481C1C}">
                  <a14:useLocalDpi xmlns:a14="http://schemas.microsoft.com/office/drawing/2010/main" xmlns=""/>
                </a:ext>
              </a:extLst>
            </a:blip>
            <a:srcRect/>
            <a:stretch>
              <a:fillRect/>
            </a:stretch>
          </p:blipFill>
          <p:spPr bwMode="auto">
            <a:xfrm>
              <a:off x="7069660" y="3166538"/>
              <a:ext cx="705464" cy="62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p:cNvPicPr>
              <a:picLocks noChangeAspect="1"/>
            </p:cNvPicPr>
            <p:nvPr/>
          </p:nvPicPr>
          <p:blipFill rotWithShape="1">
            <a:blip r:embed="rId17" cstate="print">
              <a:extLst>
                <a:ext uri="{28A0092B-C50C-407E-A947-70E740481C1C}">
                  <a14:useLocalDpi xmlns:a14="http://schemas.microsoft.com/office/drawing/2010/main" xmlns=""/>
                </a:ext>
              </a:extLst>
            </a:blip>
            <a:srcRect/>
            <a:stretch/>
          </p:blipFill>
          <p:spPr>
            <a:xfrm>
              <a:off x="7794456" y="3149601"/>
              <a:ext cx="1010711" cy="659924"/>
            </a:xfrm>
            <a:prstGeom prst="rect">
              <a:avLst/>
            </a:prstGeom>
          </p:spPr>
        </p:pic>
      </p:grpSp>
      <p:pic>
        <p:nvPicPr>
          <p:cNvPr id="2" name="Picture 1"/>
          <p:cNvPicPr>
            <a:picLocks noChangeAspect="1"/>
          </p:cNvPicPr>
          <p:nvPr/>
        </p:nvPicPr>
        <p:blipFill>
          <a:blip r:embed="rId18" cstate="print"/>
          <a:stretch>
            <a:fillRect/>
          </a:stretch>
        </p:blipFill>
        <p:spPr>
          <a:xfrm>
            <a:off x="7265079" y="4235689"/>
            <a:ext cx="1326776" cy="762000"/>
          </a:xfrm>
          <a:prstGeom prst="rect">
            <a:avLst/>
          </a:prstGeom>
        </p:spPr>
      </p:pic>
      <p:pic>
        <p:nvPicPr>
          <p:cNvPr id="39" name="Picture 13"/>
          <p:cNvPicPr>
            <a:picLocks noChangeAspect="1" noChangeArrowheads="1"/>
          </p:cNvPicPr>
          <p:nvPr/>
        </p:nvPicPr>
        <p:blipFill rotWithShape="1">
          <a:blip r:embed="rId19" cstate="print">
            <a:extLst>
              <a:ext uri="{28A0092B-C50C-407E-A947-70E740481C1C}">
                <a14:useLocalDpi xmlns:a14="http://schemas.microsoft.com/office/drawing/2010/main" xmlns=""/>
              </a:ext>
            </a:extLst>
          </a:blip>
          <a:srcRect/>
          <a:stretch/>
        </p:blipFill>
        <p:spPr bwMode="auto">
          <a:xfrm>
            <a:off x="460035" y="237324"/>
            <a:ext cx="2580906" cy="492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Group 7"/>
          <p:cNvGrpSpPr/>
          <p:nvPr/>
        </p:nvGrpSpPr>
        <p:grpSpPr>
          <a:xfrm>
            <a:off x="7082377" y="2420078"/>
            <a:ext cx="1705504" cy="564002"/>
            <a:chOff x="7082377" y="2483578"/>
            <a:chExt cx="1705504" cy="564002"/>
          </a:xfrm>
        </p:grpSpPr>
        <p:pic>
          <p:nvPicPr>
            <p:cNvPr id="40" name="Picture 14"/>
            <p:cNvPicPr>
              <a:picLocks noChangeAspect="1" noChangeArrowheads="1"/>
            </p:cNvPicPr>
            <p:nvPr/>
          </p:nvPicPr>
          <p:blipFill>
            <a:blip r:embed="rId20" cstate="print">
              <a:extLst>
                <a:ext uri="{28A0092B-C50C-407E-A947-70E740481C1C}">
                  <a14:useLocalDpi xmlns:a14="http://schemas.microsoft.com/office/drawing/2010/main" xmlns=""/>
                </a:ext>
              </a:extLst>
            </a:blip>
            <a:srcRect/>
            <a:stretch>
              <a:fillRect/>
            </a:stretch>
          </p:blipFill>
          <p:spPr bwMode="auto">
            <a:xfrm>
              <a:off x="7082377" y="2575619"/>
              <a:ext cx="1163119" cy="4352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42" name="Picture 21"/>
            <p:cNvPicPr>
              <a:picLocks noChangeAspect="1" noChangeArrowheads="1"/>
            </p:cNvPicPr>
            <p:nvPr/>
          </p:nvPicPr>
          <p:blipFill rotWithShape="1">
            <a:blip r:embed="rId21" cstate="print">
              <a:extLst>
                <a:ext uri="{28A0092B-C50C-407E-A947-70E740481C1C}">
                  <a14:useLocalDpi xmlns:a14="http://schemas.microsoft.com/office/drawing/2010/main" xmlns=""/>
                </a:ext>
              </a:extLst>
            </a:blip>
            <a:srcRect l="12546" t="13621" r="16094" b="9046"/>
            <a:stretch/>
          </p:blipFill>
          <p:spPr bwMode="auto">
            <a:xfrm>
              <a:off x="8211246" y="2483578"/>
              <a:ext cx="576635" cy="5640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grpSp>
    </p:spTree>
    <p:extLst>
      <p:ext uri="{BB962C8B-B14F-4D97-AF65-F5344CB8AC3E}">
        <p14:creationId xmlns:p14="http://schemas.microsoft.com/office/powerpoint/2010/main" xmlns="" val="373676829"/>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body" idx="1"/>
          </p:nvPr>
        </p:nvSpPr>
        <p:spPr>
          <a:xfrm>
            <a:off x="161925" y="1066800"/>
            <a:ext cx="4498975" cy="5029200"/>
          </a:xfrm>
        </p:spPr>
        <p:txBody>
          <a:bodyPr/>
          <a:lstStyle/>
          <a:p>
            <a:pPr eaLnBrk="1" hangingPunct="1">
              <a:lnSpc>
                <a:spcPct val="90000"/>
              </a:lnSpc>
            </a:pPr>
            <a:r>
              <a:rPr lang="zh-CN" altLang="en-US" sz="2000" dirty="0" smtClean="0">
                <a:ea typeface="宋体" charset="-122"/>
              </a:rPr>
              <a:t>当标签被盘点后，进入以下两种状态之一</a:t>
            </a:r>
            <a:r>
              <a:rPr lang="en-US" sz="2000" dirty="0" smtClean="0"/>
              <a:t>:</a:t>
            </a:r>
          </a:p>
          <a:p>
            <a:pPr lvl="1" eaLnBrk="1" hangingPunct="1">
              <a:lnSpc>
                <a:spcPct val="90000"/>
              </a:lnSpc>
            </a:pPr>
            <a:r>
              <a:rPr lang="en-US" sz="2000" dirty="0" smtClean="0"/>
              <a:t>Secured</a:t>
            </a:r>
          </a:p>
          <a:p>
            <a:pPr lvl="1" eaLnBrk="1" hangingPunct="1">
              <a:lnSpc>
                <a:spcPct val="90000"/>
              </a:lnSpc>
            </a:pPr>
            <a:r>
              <a:rPr lang="en-US" sz="2000" dirty="0" smtClean="0"/>
              <a:t>Open</a:t>
            </a:r>
          </a:p>
          <a:p>
            <a:pPr eaLnBrk="1" hangingPunct="1">
              <a:lnSpc>
                <a:spcPct val="90000"/>
              </a:lnSpc>
            </a:pPr>
            <a:r>
              <a:rPr lang="en-US" sz="2000" i="1" dirty="0" smtClean="0"/>
              <a:t>Secured </a:t>
            </a:r>
            <a:r>
              <a:rPr lang="zh-CN" altLang="en-US" sz="2000" i="1" dirty="0" smtClean="0">
                <a:ea typeface="宋体" charset="-122"/>
              </a:rPr>
              <a:t>状态的标签能够允许锁标签内存</a:t>
            </a:r>
            <a:endParaRPr lang="en-US" sz="2000" dirty="0" smtClean="0"/>
          </a:p>
          <a:p>
            <a:pPr eaLnBrk="1" hangingPunct="1">
              <a:lnSpc>
                <a:spcPct val="90000"/>
              </a:lnSpc>
            </a:pPr>
            <a:r>
              <a:rPr lang="en-US" sz="2000" dirty="0" smtClean="0"/>
              <a:t>Access </a:t>
            </a:r>
            <a:r>
              <a:rPr lang="zh-CN" altLang="en-US" sz="2000" dirty="0" smtClean="0">
                <a:ea typeface="宋体" charset="-122"/>
              </a:rPr>
              <a:t>密码</a:t>
            </a:r>
            <a:endParaRPr lang="en-US" sz="2000" dirty="0" smtClean="0"/>
          </a:p>
          <a:p>
            <a:pPr lvl="1" eaLnBrk="1" hangingPunct="1">
              <a:lnSpc>
                <a:spcPct val="90000"/>
              </a:lnSpc>
            </a:pPr>
            <a:r>
              <a:rPr lang="en-US" sz="2000" dirty="0" smtClean="0"/>
              <a:t>32-bits</a:t>
            </a:r>
          </a:p>
          <a:p>
            <a:pPr lvl="1" eaLnBrk="1" hangingPunct="1">
              <a:lnSpc>
                <a:spcPct val="90000"/>
              </a:lnSpc>
            </a:pPr>
            <a:r>
              <a:rPr lang="zh-CN" altLang="en-US" sz="2000" dirty="0" smtClean="0">
                <a:ea typeface="宋体" charset="-122"/>
              </a:rPr>
              <a:t>储存在</a:t>
            </a:r>
            <a:r>
              <a:rPr lang="en-US" sz="2000" dirty="0" smtClean="0"/>
              <a:t>Reserve Memory bank (00)</a:t>
            </a:r>
          </a:p>
          <a:p>
            <a:pPr lvl="1" eaLnBrk="1" hangingPunct="1">
              <a:lnSpc>
                <a:spcPct val="90000"/>
              </a:lnSpc>
            </a:pPr>
            <a:r>
              <a:rPr lang="zh-CN" altLang="en-US" sz="2000" dirty="0" smtClean="0">
                <a:ea typeface="宋体" charset="-122"/>
              </a:rPr>
              <a:t>如果不是</a:t>
            </a:r>
            <a:r>
              <a:rPr lang="en-US" altLang="zh-CN" sz="2000" dirty="0" smtClean="0">
                <a:ea typeface="宋体" charset="-122"/>
              </a:rPr>
              <a:t>0</a:t>
            </a:r>
            <a:r>
              <a:rPr lang="zh-CN" altLang="en-US" sz="2000" dirty="0" smtClean="0">
                <a:ea typeface="宋体" charset="-122"/>
              </a:rPr>
              <a:t>，读写器会发密码使得标签进入</a:t>
            </a:r>
            <a:r>
              <a:rPr lang="en-US" sz="2000" dirty="0" smtClean="0"/>
              <a:t> </a:t>
            </a:r>
            <a:r>
              <a:rPr lang="en-US" sz="2000" b="1" dirty="0" smtClean="0"/>
              <a:t>secured</a:t>
            </a:r>
            <a:r>
              <a:rPr lang="zh-CN" altLang="en-US" sz="2000" b="1" dirty="0" smtClean="0">
                <a:ea typeface="宋体" charset="-122"/>
              </a:rPr>
              <a:t>状态</a:t>
            </a:r>
            <a:endParaRPr lang="en-US" sz="2000" dirty="0" smtClean="0"/>
          </a:p>
          <a:p>
            <a:pPr lvl="1" eaLnBrk="1" hangingPunct="1">
              <a:lnSpc>
                <a:spcPct val="90000"/>
              </a:lnSpc>
            </a:pPr>
            <a:r>
              <a:rPr lang="en-US" sz="2000" dirty="0" smtClean="0"/>
              <a:t>Access password 16-bit </a:t>
            </a:r>
            <a:r>
              <a:rPr lang="zh-CN" altLang="en-US" sz="2000" dirty="0" smtClean="0">
                <a:ea typeface="宋体" charset="-122"/>
              </a:rPr>
              <a:t>随机数进行异或</a:t>
            </a:r>
            <a:r>
              <a:rPr lang="en-US" sz="2000" dirty="0" smtClean="0"/>
              <a:t> </a:t>
            </a:r>
          </a:p>
        </p:txBody>
      </p:sp>
      <p:sp>
        <p:nvSpPr>
          <p:cNvPr id="195587" name="Rectangle 5"/>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rPr>
              <a:t>标签访问</a:t>
            </a:r>
            <a:endParaRPr lang="en-US" sz="3200" b="1" dirty="0">
              <a:solidFill>
                <a:schemeClr val="tx2"/>
              </a:solidFill>
              <a:latin typeface="Tahoma" pitchFamily="34" charset="0"/>
            </a:endParaRPr>
          </a:p>
        </p:txBody>
      </p:sp>
      <p:pic>
        <p:nvPicPr>
          <p:cNvPr id="195588"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0900" y="1700213"/>
            <a:ext cx="4375150" cy="350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29220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
          <p:cNvSpPr>
            <a:spLocks noGrp="1" noChangeArrowheads="1"/>
          </p:cNvSpPr>
          <p:nvPr>
            <p:ph type="body" idx="1"/>
          </p:nvPr>
        </p:nvSpPr>
        <p:spPr>
          <a:xfrm>
            <a:off x="457200" y="965200"/>
            <a:ext cx="8559800" cy="4984750"/>
          </a:xfrm>
        </p:spPr>
        <p:txBody>
          <a:bodyPr/>
          <a:lstStyle/>
          <a:p>
            <a:pPr eaLnBrk="1" hangingPunct="1">
              <a:lnSpc>
                <a:spcPct val="80000"/>
              </a:lnSpc>
            </a:pPr>
            <a:r>
              <a:rPr lang="zh-CN" altLang="en-US" sz="1800" dirty="0" smtClean="0">
                <a:ea typeface="宋体" charset="-122"/>
              </a:rPr>
              <a:t>写的过程是加密的</a:t>
            </a:r>
            <a:endParaRPr lang="en-US" sz="1800" dirty="0" smtClean="0"/>
          </a:p>
          <a:p>
            <a:pPr lvl="1" eaLnBrk="1" hangingPunct="1">
              <a:lnSpc>
                <a:spcPct val="80000"/>
              </a:lnSpc>
            </a:pPr>
            <a:r>
              <a:rPr lang="zh-CN" altLang="en-US" sz="1800" dirty="0" smtClean="0">
                <a:ea typeface="宋体" charset="-122"/>
              </a:rPr>
              <a:t>步骤</a:t>
            </a:r>
            <a:r>
              <a:rPr lang="en-US" sz="1800" dirty="0" smtClean="0"/>
              <a:t>1: </a:t>
            </a:r>
            <a:r>
              <a:rPr lang="zh-CN" altLang="en-US" sz="1800" dirty="0" smtClean="0">
                <a:ea typeface="宋体" charset="-122"/>
              </a:rPr>
              <a:t>读写器发送</a:t>
            </a:r>
            <a:r>
              <a:rPr lang="en-US" sz="1800" dirty="0" err="1" smtClean="0"/>
              <a:t>Req_RN</a:t>
            </a:r>
            <a:r>
              <a:rPr lang="en-US" sz="1800" dirty="0" smtClean="0"/>
              <a:t>[</a:t>
            </a:r>
            <a:r>
              <a:rPr lang="en-US" sz="1800" u="sng" dirty="0" smtClean="0"/>
              <a:t>handle</a:t>
            </a:r>
            <a:r>
              <a:rPr lang="en-US" sz="1800" dirty="0" smtClean="0"/>
              <a:t>, CRC-16]</a:t>
            </a:r>
          </a:p>
          <a:p>
            <a:pPr lvl="2" eaLnBrk="1" hangingPunct="1">
              <a:lnSpc>
                <a:spcPct val="80000"/>
              </a:lnSpc>
            </a:pPr>
            <a:r>
              <a:rPr lang="zh-CN" altLang="en-US" sz="1600" dirty="0" smtClean="0">
                <a:ea typeface="宋体" charset="-122"/>
              </a:rPr>
              <a:t>标签返回</a:t>
            </a:r>
            <a:r>
              <a:rPr lang="en-US" sz="1600" dirty="0" smtClean="0"/>
              <a:t>RN16</a:t>
            </a:r>
          </a:p>
          <a:p>
            <a:pPr lvl="1" eaLnBrk="1" hangingPunct="1">
              <a:lnSpc>
                <a:spcPct val="80000"/>
              </a:lnSpc>
            </a:pPr>
            <a:r>
              <a:rPr lang="zh-CN" altLang="en-US" sz="1800" dirty="0" smtClean="0">
                <a:ea typeface="宋体" charset="-122"/>
              </a:rPr>
              <a:t>步骤</a:t>
            </a:r>
            <a:r>
              <a:rPr lang="en-US" sz="1800" dirty="0" smtClean="0"/>
              <a:t>2: </a:t>
            </a:r>
            <a:r>
              <a:rPr lang="zh-CN" altLang="en-US" sz="1800" dirty="0" smtClean="0">
                <a:ea typeface="宋体" charset="-122"/>
              </a:rPr>
              <a:t>读写器发送</a:t>
            </a:r>
            <a:r>
              <a:rPr lang="en-US" sz="1800" dirty="0" smtClean="0"/>
              <a:t>Write[data EXOR RN16]</a:t>
            </a:r>
          </a:p>
          <a:p>
            <a:pPr lvl="2" eaLnBrk="1" hangingPunct="1">
              <a:lnSpc>
                <a:spcPct val="80000"/>
              </a:lnSpc>
            </a:pPr>
            <a:r>
              <a:rPr lang="zh-CN" altLang="en-US" sz="1600" dirty="0" smtClean="0">
                <a:ea typeface="宋体" charset="-122"/>
              </a:rPr>
              <a:t>除非使用</a:t>
            </a:r>
            <a:r>
              <a:rPr lang="en-US" altLang="zh-CN" sz="1600" dirty="0" err="1" smtClean="0">
                <a:ea typeface="宋体" charset="-122"/>
              </a:rPr>
              <a:t>Blockwrite</a:t>
            </a:r>
            <a:r>
              <a:rPr lang="zh-CN" altLang="en-US" sz="1600" dirty="0" smtClean="0">
                <a:ea typeface="宋体" charset="-122"/>
              </a:rPr>
              <a:t>，否则一次只能写</a:t>
            </a:r>
            <a:r>
              <a:rPr lang="en-US" altLang="zh-CN" sz="1600" dirty="0" smtClean="0">
                <a:ea typeface="宋体" charset="-122"/>
              </a:rPr>
              <a:t>16bits</a:t>
            </a:r>
          </a:p>
          <a:p>
            <a:pPr lvl="2" eaLnBrk="1" hangingPunct="1">
              <a:lnSpc>
                <a:spcPct val="80000"/>
              </a:lnSpc>
            </a:pPr>
            <a:r>
              <a:rPr lang="zh-CN" altLang="en-US" sz="1600" dirty="0" smtClean="0">
                <a:ea typeface="宋体" charset="-122"/>
              </a:rPr>
              <a:t>当操作完成后，标签返回句柄</a:t>
            </a:r>
            <a:endParaRPr lang="en-US" sz="1600" dirty="0" smtClean="0"/>
          </a:p>
          <a:p>
            <a:pPr lvl="2" eaLnBrk="1" hangingPunct="1">
              <a:lnSpc>
                <a:spcPct val="80000"/>
              </a:lnSpc>
              <a:buFont typeface="Tahoma" pitchFamily="34" charset="0"/>
              <a:buNone/>
            </a:pPr>
            <a:endParaRPr lang="en-US" sz="1600" dirty="0" smtClean="0"/>
          </a:p>
          <a:p>
            <a:pPr lvl="2" eaLnBrk="1" hangingPunct="1">
              <a:lnSpc>
                <a:spcPct val="80000"/>
              </a:lnSpc>
              <a:buFont typeface="Tahoma" pitchFamily="34" charset="0"/>
              <a:buNone/>
            </a:pPr>
            <a:endParaRPr lang="en-US" sz="1600" dirty="0" smtClean="0"/>
          </a:p>
          <a:p>
            <a:pPr lvl="2" eaLnBrk="1" hangingPunct="1">
              <a:lnSpc>
                <a:spcPct val="80000"/>
              </a:lnSpc>
              <a:buFont typeface="Tahoma" pitchFamily="34" charset="0"/>
              <a:buNone/>
            </a:pPr>
            <a:endParaRPr lang="en-US" sz="1600" dirty="0" smtClean="0"/>
          </a:p>
          <a:p>
            <a:pPr eaLnBrk="1" hangingPunct="1">
              <a:lnSpc>
                <a:spcPct val="80000"/>
              </a:lnSpc>
              <a:buFont typeface="Tahoma" pitchFamily="34" charset="0"/>
              <a:buNone/>
            </a:pPr>
            <a:endParaRPr lang="en-US" sz="1800" dirty="0" smtClean="0"/>
          </a:p>
          <a:p>
            <a:pPr eaLnBrk="1" hangingPunct="1">
              <a:lnSpc>
                <a:spcPct val="80000"/>
              </a:lnSpc>
            </a:pPr>
            <a:r>
              <a:rPr lang="zh-CN" altLang="en-US" sz="1800" dirty="0" smtClean="0">
                <a:ea typeface="宋体" charset="-122"/>
              </a:rPr>
              <a:t>标签的密码不为</a:t>
            </a:r>
            <a:r>
              <a:rPr lang="en-US" altLang="zh-CN" sz="1800" dirty="0" smtClean="0">
                <a:ea typeface="宋体" charset="-122"/>
              </a:rPr>
              <a:t>0</a:t>
            </a:r>
            <a:r>
              <a:rPr lang="zh-CN" altLang="en-US" sz="1800" dirty="0" smtClean="0">
                <a:ea typeface="宋体" charset="-122"/>
              </a:rPr>
              <a:t>时仍然可写</a:t>
            </a:r>
            <a:r>
              <a:rPr lang="en-US" sz="1800" dirty="0" smtClean="0"/>
              <a:t> </a:t>
            </a:r>
          </a:p>
          <a:p>
            <a:pPr lvl="1" eaLnBrk="1" hangingPunct="1">
              <a:lnSpc>
                <a:spcPct val="80000"/>
              </a:lnSpc>
            </a:pPr>
            <a:r>
              <a:rPr lang="zh-CN" altLang="en-US" sz="1800" dirty="0" smtClean="0">
                <a:ea typeface="宋体" charset="-122"/>
              </a:rPr>
              <a:t>标签的初始密码是全</a:t>
            </a:r>
            <a:r>
              <a:rPr lang="en-US" altLang="zh-CN" sz="1800" dirty="0" smtClean="0">
                <a:ea typeface="宋体" charset="-122"/>
              </a:rPr>
              <a:t>0</a:t>
            </a:r>
            <a:r>
              <a:rPr lang="en-US" sz="1800" dirty="0" smtClean="0"/>
              <a:t> </a:t>
            </a:r>
          </a:p>
          <a:p>
            <a:pPr lvl="1" eaLnBrk="1" hangingPunct="1">
              <a:lnSpc>
                <a:spcPct val="80000"/>
              </a:lnSpc>
            </a:pPr>
            <a:r>
              <a:rPr lang="zh-CN" altLang="en-US" sz="1800" dirty="0" smtClean="0">
                <a:ea typeface="宋体" charset="-122"/>
              </a:rPr>
              <a:t>设置</a:t>
            </a:r>
            <a:r>
              <a:rPr lang="en-US" altLang="zh-CN" sz="1800" dirty="0" smtClean="0">
                <a:ea typeface="宋体" charset="-122"/>
              </a:rPr>
              <a:t>Access</a:t>
            </a:r>
            <a:r>
              <a:rPr lang="zh-CN" altLang="en-US" sz="1800" dirty="0" smtClean="0">
                <a:ea typeface="宋体" charset="-122"/>
              </a:rPr>
              <a:t>密码不会不能写</a:t>
            </a:r>
            <a:endParaRPr lang="en-US" sz="1800" dirty="0" smtClean="0"/>
          </a:p>
          <a:p>
            <a:pPr lvl="1" eaLnBrk="1" hangingPunct="1">
              <a:lnSpc>
                <a:spcPct val="80000"/>
              </a:lnSpc>
            </a:pPr>
            <a:r>
              <a:rPr lang="zh-CN" altLang="en-US" sz="1800" dirty="0" smtClean="0">
                <a:ea typeface="宋体" charset="-122"/>
              </a:rPr>
              <a:t>需要在设置</a:t>
            </a:r>
            <a:r>
              <a:rPr lang="en-US" altLang="zh-CN" sz="1800" dirty="0" smtClean="0">
                <a:ea typeface="宋体" charset="-122"/>
              </a:rPr>
              <a:t>Access</a:t>
            </a:r>
            <a:r>
              <a:rPr lang="zh-CN" altLang="en-US" sz="1800" dirty="0" smtClean="0">
                <a:ea typeface="宋体" charset="-122"/>
              </a:rPr>
              <a:t>密码后锁定内存</a:t>
            </a:r>
            <a:endParaRPr lang="en-US" sz="1800" dirty="0" smtClean="0"/>
          </a:p>
          <a:p>
            <a:pPr eaLnBrk="1" hangingPunct="1">
              <a:lnSpc>
                <a:spcPct val="80000"/>
              </a:lnSpc>
            </a:pPr>
            <a:r>
              <a:rPr lang="zh-CN" altLang="en-US" sz="1800" dirty="0" smtClean="0">
                <a:ea typeface="宋体" charset="-122"/>
              </a:rPr>
              <a:t>推荐步骤</a:t>
            </a:r>
            <a:r>
              <a:rPr lang="en-US" sz="1800" dirty="0" smtClean="0"/>
              <a:t>:</a:t>
            </a:r>
          </a:p>
          <a:p>
            <a:pPr lvl="1" eaLnBrk="1" hangingPunct="1">
              <a:lnSpc>
                <a:spcPct val="80000"/>
              </a:lnSpc>
            </a:pPr>
            <a:r>
              <a:rPr lang="zh-CN" altLang="en-US" sz="1800" dirty="0" smtClean="0">
                <a:ea typeface="宋体" charset="-122"/>
              </a:rPr>
              <a:t>写非</a:t>
            </a:r>
            <a:r>
              <a:rPr lang="en-US" altLang="zh-CN" sz="1800" dirty="0" smtClean="0">
                <a:ea typeface="宋体" charset="-122"/>
              </a:rPr>
              <a:t>0</a:t>
            </a:r>
            <a:r>
              <a:rPr lang="zh-CN" altLang="en-US" sz="1800" dirty="0" smtClean="0">
                <a:ea typeface="宋体" charset="-122"/>
              </a:rPr>
              <a:t>的</a:t>
            </a:r>
            <a:r>
              <a:rPr lang="en-US" altLang="zh-CN" sz="1800" dirty="0" smtClean="0">
                <a:ea typeface="宋体" charset="-122"/>
              </a:rPr>
              <a:t>Access</a:t>
            </a:r>
            <a:r>
              <a:rPr lang="zh-CN" altLang="en-US" sz="1800" dirty="0" smtClean="0">
                <a:ea typeface="宋体" charset="-122"/>
              </a:rPr>
              <a:t>密码</a:t>
            </a:r>
            <a:endParaRPr lang="en-US" sz="1800" dirty="0" smtClean="0"/>
          </a:p>
          <a:p>
            <a:pPr lvl="1" eaLnBrk="1" hangingPunct="1">
              <a:lnSpc>
                <a:spcPct val="80000"/>
              </a:lnSpc>
            </a:pPr>
            <a:r>
              <a:rPr lang="zh-CN" altLang="en-US" sz="1800" dirty="0" smtClean="0">
                <a:ea typeface="宋体" charset="-122"/>
              </a:rPr>
              <a:t>写数据</a:t>
            </a:r>
            <a:endParaRPr lang="en-US" altLang="zh-CN" sz="1800" dirty="0" smtClean="0">
              <a:ea typeface="宋体" charset="-122"/>
            </a:endParaRPr>
          </a:p>
          <a:p>
            <a:pPr lvl="1" eaLnBrk="1" hangingPunct="1">
              <a:lnSpc>
                <a:spcPct val="80000"/>
              </a:lnSpc>
            </a:pPr>
            <a:r>
              <a:rPr lang="zh-CN" altLang="en-US" sz="1800" dirty="0" smtClean="0">
                <a:ea typeface="宋体" charset="-122"/>
              </a:rPr>
              <a:t>锁定或者永久锁定内存</a:t>
            </a:r>
            <a:endParaRPr lang="en-US" sz="1800" dirty="0" smtClean="0"/>
          </a:p>
          <a:p>
            <a:pPr lvl="1" eaLnBrk="1" hangingPunct="1">
              <a:lnSpc>
                <a:spcPct val="80000"/>
              </a:lnSpc>
            </a:pPr>
            <a:r>
              <a:rPr lang="en-US" sz="1800" dirty="0" smtClean="0"/>
              <a:t>(</a:t>
            </a:r>
            <a:r>
              <a:rPr lang="zh-CN" altLang="en-US" sz="1800" dirty="0" smtClean="0">
                <a:ea typeface="宋体" charset="-122"/>
              </a:rPr>
              <a:t>可选</a:t>
            </a:r>
            <a:r>
              <a:rPr lang="en-US" sz="1800" dirty="0" smtClean="0"/>
              <a:t>) </a:t>
            </a:r>
            <a:r>
              <a:rPr lang="zh-CN" altLang="en-US" sz="1800" dirty="0" smtClean="0">
                <a:ea typeface="宋体" charset="-122"/>
              </a:rPr>
              <a:t>读和写锁定</a:t>
            </a:r>
            <a:r>
              <a:rPr lang="en-US" altLang="zh-CN" sz="1800" dirty="0" smtClean="0">
                <a:ea typeface="宋体" charset="-122"/>
              </a:rPr>
              <a:t>Access</a:t>
            </a:r>
            <a:r>
              <a:rPr lang="zh-CN" altLang="en-US" sz="1800" dirty="0" smtClean="0">
                <a:ea typeface="宋体" charset="-122"/>
              </a:rPr>
              <a:t>密码</a:t>
            </a:r>
            <a:endParaRPr lang="en-US" sz="1800" dirty="0" smtClean="0"/>
          </a:p>
          <a:p>
            <a:pPr lvl="1" eaLnBrk="1" hangingPunct="1">
              <a:lnSpc>
                <a:spcPct val="80000"/>
              </a:lnSpc>
            </a:pPr>
            <a:endParaRPr lang="en-US" sz="1800" dirty="0" smtClean="0"/>
          </a:p>
          <a:p>
            <a:pPr lvl="1" eaLnBrk="1" hangingPunct="1">
              <a:lnSpc>
                <a:spcPct val="80000"/>
              </a:lnSpc>
            </a:pPr>
            <a:endParaRPr lang="en-US" sz="1800" dirty="0" smtClean="0"/>
          </a:p>
        </p:txBody>
      </p:sp>
      <p:sp>
        <p:nvSpPr>
          <p:cNvPr id="197635" name="Rectangle 30"/>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写标签内存</a:t>
            </a:r>
            <a:endParaRPr lang="en-US" sz="3200" b="1" dirty="0">
              <a:solidFill>
                <a:schemeClr val="tx2"/>
              </a:solidFill>
              <a:latin typeface="Tahoma" pitchFamily="34" charset="0"/>
            </a:endParaRPr>
          </a:p>
        </p:txBody>
      </p:sp>
      <p:grpSp>
        <p:nvGrpSpPr>
          <p:cNvPr id="197636" name="Group 61"/>
          <p:cNvGrpSpPr>
            <a:grpSpLocks/>
          </p:cNvGrpSpPr>
          <p:nvPr/>
        </p:nvGrpSpPr>
        <p:grpSpPr bwMode="auto">
          <a:xfrm>
            <a:off x="323850" y="2600325"/>
            <a:ext cx="7869238" cy="660400"/>
            <a:chOff x="413" y="2120"/>
            <a:chExt cx="4957" cy="416"/>
          </a:xfrm>
        </p:grpSpPr>
        <p:sp>
          <p:nvSpPr>
            <p:cNvPr id="197637" name="Rectangle 62"/>
            <p:cNvSpPr>
              <a:spLocks noChangeArrowheads="1"/>
            </p:cNvSpPr>
            <p:nvPr/>
          </p:nvSpPr>
          <p:spPr bwMode="auto">
            <a:xfrm>
              <a:off x="2464" y="2354"/>
              <a:ext cx="1319" cy="176"/>
            </a:xfrm>
            <a:prstGeom prst="rect">
              <a:avLst/>
            </a:prstGeom>
            <a:blipFill dpi="0" rotWithShape="0">
              <a:blip r:embed="rId3" cstate="print"/>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638" name="Rectangle 63"/>
            <p:cNvSpPr>
              <a:spLocks noChangeArrowheads="1"/>
            </p:cNvSpPr>
            <p:nvPr/>
          </p:nvSpPr>
          <p:spPr bwMode="auto">
            <a:xfrm>
              <a:off x="413" y="2354"/>
              <a:ext cx="2051" cy="17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639" name="Rectangle 64"/>
            <p:cNvSpPr>
              <a:spLocks noChangeArrowheads="1"/>
            </p:cNvSpPr>
            <p:nvPr/>
          </p:nvSpPr>
          <p:spPr bwMode="auto">
            <a:xfrm>
              <a:off x="413" y="2354"/>
              <a:ext cx="2051" cy="176"/>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640" name="Rectangle 65"/>
            <p:cNvSpPr>
              <a:spLocks noChangeArrowheads="1"/>
            </p:cNvSpPr>
            <p:nvPr/>
          </p:nvSpPr>
          <p:spPr bwMode="auto">
            <a:xfrm>
              <a:off x="517" y="2380"/>
              <a:ext cx="1856"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i="1">
                  <a:ea typeface="PMingLiU" pitchFamily="18" charset="-120"/>
                </a:rPr>
                <a:t>Write, Kill, Lock, BlockWrite, BlockErase</a:t>
              </a:r>
              <a:endParaRPr lang="en-US">
                <a:ea typeface="PMingLiU" pitchFamily="18" charset="-120"/>
              </a:endParaRPr>
            </a:p>
          </p:txBody>
        </p:sp>
        <p:sp>
          <p:nvSpPr>
            <p:cNvPr id="197641" name="Rectangle 66"/>
            <p:cNvSpPr>
              <a:spLocks noChangeArrowheads="1"/>
            </p:cNvSpPr>
            <p:nvPr/>
          </p:nvSpPr>
          <p:spPr bwMode="auto">
            <a:xfrm>
              <a:off x="4355" y="2354"/>
              <a:ext cx="1015" cy="180"/>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642" name="Rectangle 67"/>
            <p:cNvSpPr>
              <a:spLocks noChangeArrowheads="1"/>
            </p:cNvSpPr>
            <p:nvPr/>
          </p:nvSpPr>
          <p:spPr bwMode="auto">
            <a:xfrm>
              <a:off x="4355" y="2354"/>
              <a:ext cx="1015" cy="180"/>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643" name="Line 68"/>
            <p:cNvSpPr>
              <a:spLocks noChangeShapeType="1"/>
            </p:cNvSpPr>
            <p:nvPr/>
          </p:nvSpPr>
          <p:spPr bwMode="auto">
            <a:xfrm>
              <a:off x="4549" y="2484"/>
              <a:ext cx="311" cy="1"/>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644" name="Rectangle 69"/>
            <p:cNvSpPr>
              <a:spLocks noChangeArrowheads="1"/>
            </p:cNvSpPr>
            <p:nvPr/>
          </p:nvSpPr>
          <p:spPr bwMode="auto">
            <a:xfrm>
              <a:off x="4399" y="2381"/>
              <a:ext cx="151"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ea typeface="PMingLiU" pitchFamily="18" charset="-120"/>
                </a:rPr>
                <a:t>{0, </a:t>
              </a:r>
              <a:endParaRPr lang="en-US">
                <a:ea typeface="PMingLiU" pitchFamily="18" charset="-120"/>
              </a:endParaRPr>
            </a:p>
          </p:txBody>
        </p:sp>
        <p:sp>
          <p:nvSpPr>
            <p:cNvPr id="197645" name="Rectangle 70"/>
            <p:cNvSpPr>
              <a:spLocks noChangeArrowheads="1"/>
            </p:cNvSpPr>
            <p:nvPr/>
          </p:nvSpPr>
          <p:spPr bwMode="auto">
            <a:xfrm>
              <a:off x="4549" y="2381"/>
              <a:ext cx="313"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ea typeface="PMingLiU" pitchFamily="18" charset="-120"/>
                </a:rPr>
                <a:t>handle</a:t>
              </a:r>
              <a:endParaRPr lang="en-US">
                <a:ea typeface="PMingLiU" pitchFamily="18" charset="-120"/>
              </a:endParaRPr>
            </a:p>
          </p:txBody>
        </p:sp>
        <p:sp>
          <p:nvSpPr>
            <p:cNvPr id="197646" name="Rectangle 71"/>
            <p:cNvSpPr>
              <a:spLocks noChangeArrowheads="1"/>
            </p:cNvSpPr>
            <p:nvPr/>
          </p:nvSpPr>
          <p:spPr bwMode="auto">
            <a:xfrm>
              <a:off x="4860" y="2381"/>
              <a:ext cx="434"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ea typeface="PMingLiU" pitchFamily="18" charset="-120"/>
                </a:rPr>
                <a:t>, CRC-16</a:t>
              </a:r>
              <a:endParaRPr lang="en-US">
                <a:ea typeface="PMingLiU" pitchFamily="18" charset="-120"/>
              </a:endParaRPr>
            </a:p>
          </p:txBody>
        </p:sp>
        <p:sp>
          <p:nvSpPr>
            <p:cNvPr id="197647" name="Rectangle 72"/>
            <p:cNvSpPr>
              <a:spLocks noChangeArrowheads="1"/>
            </p:cNvSpPr>
            <p:nvPr/>
          </p:nvSpPr>
          <p:spPr bwMode="auto">
            <a:xfrm>
              <a:off x="5290" y="2381"/>
              <a:ext cx="35"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ea typeface="PMingLiU" pitchFamily="18" charset="-120"/>
                </a:rPr>
                <a:t>}</a:t>
              </a:r>
              <a:endParaRPr lang="en-US">
                <a:ea typeface="PMingLiU" pitchFamily="18" charset="-120"/>
              </a:endParaRPr>
            </a:p>
          </p:txBody>
        </p:sp>
        <p:sp>
          <p:nvSpPr>
            <p:cNvPr id="197648" name="Rectangle 73"/>
            <p:cNvSpPr>
              <a:spLocks noChangeArrowheads="1"/>
            </p:cNvSpPr>
            <p:nvPr/>
          </p:nvSpPr>
          <p:spPr bwMode="auto">
            <a:xfrm>
              <a:off x="3001" y="2381"/>
              <a:ext cx="285" cy="1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649" name="Rectangle 74"/>
            <p:cNvSpPr>
              <a:spLocks noChangeArrowheads="1"/>
            </p:cNvSpPr>
            <p:nvPr/>
          </p:nvSpPr>
          <p:spPr bwMode="auto">
            <a:xfrm>
              <a:off x="3074" y="2398"/>
              <a:ext cx="134"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000">
                  <a:ea typeface="PMingLiU" pitchFamily="18" charset="-120"/>
                </a:rPr>
                <a:t>CW</a:t>
              </a:r>
              <a:endParaRPr lang="en-US">
                <a:ea typeface="PMingLiU" pitchFamily="18" charset="-120"/>
              </a:endParaRPr>
            </a:p>
          </p:txBody>
        </p:sp>
        <p:sp>
          <p:nvSpPr>
            <p:cNvPr id="197650" name="Line 75"/>
            <p:cNvSpPr>
              <a:spLocks noChangeShapeType="1"/>
            </p:cNvSpPr>
            <p:nvPr/>
          </p:nvSpPr>
          <p:spPr bwMode="auto">
            <a:xfrm>
              <a:off x="3766" y="2120"/>
              <a:ext cx="1" cy="186"/>
            </a:xfrm>
            <a:prstGeom prst="line">
              <a:avLst/>
            </a:prstGeom>
            <a:noFill/>
            <a:ln w="11113">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651" name="Line 76"/>
            <p:cNvSpPr>
              <a:spLocks noChangeShapeType="1"/>
            </p:cNvSpPr>
            <p:nvPr/>
          </p:nvSpPr>
          <p:spPr bwMode="auto">
            <a:xfrm flipH="1">
              <a:off x="2556" y="2212"/>
              <a:ext cx="303" cy="1"/>
            </a:xfrm>
            <a:prstGeom prst="line">
              <a:avLst/>
            </a:prstGeom>
            <a:noFill/>
            <a:ln w="11113">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652" name="Freeform 77"/>
            <p:cNvSpPr>
              <a:spLocks/>
            </p:cNvSpPr>
            <p:nvPr/>
          </p:nvSpPr>
          <p:spPr bwMode="auto">
            <a:xfrm>
              <a:off x="2464" y="2179"/>
              <a:ext cx="100" cy="67"/>
            </a:xfrm>
            <a:custGeom>
              <a:avLst/>
              <a:gdLst>
                <a:gd name="T0" fmla="*/ 4 w 199"/>
                <a:gd name="T1" fmla="*/ 3 h 134"/>
                <a:gd name="T2" fmla="*/ 0 w 199"/>
                <a:gd name="T3" fmla="*/ 2 h 134"/>
                <a:gd name="T4" fmla="*/ 4 w 199"/>
                <a:gd name="T5" fmla="*/ 0 h 134"/>
                <a:gd name="T6" fmla="*/ 4 w 199"/>
                <a:gd name="T7" fmla="*/ 3 h 134"/>
                <a:gd name="T8" fmla="*/ 0 60000 65536"/>
                <a:gd name="T9" fmla="*/ 0 60000 65536"/>
                <a:gd name="T10" fmla="*/ 0 60000 65536"/>
                <a:gd name="T11" fmla="*/ 0 60000 65536"/>
                <a:gd name="T12" fmla="*/ 0 w 199"/>
                <a:gd name="T13" fmla="*/ 0 h 134"/>
                <a:gd name="T14" fmla="*/ 199 w 199"/>
                <a:gd name="T15" fmla="*/ 134 h 134"/>
              </a:gdLst>
              <a:ahLst/>
              <a:cxnLst>
                <a:cxn ang="T8">
                  <a:pos x="T0" y="T1"/>
                </a:cxn>
                <a:cxn ang="T9">
                  <a:pos x="T2" y="T3"/>
                </a:cxn>
                <a:cxn ang="T10">
                  <a:pos x="T4" y="T5"/>
                </a:cxn>
                <a:cxn ang="T11">
                  <a:pos x="T6" y="T7"/>
                </a:cxn>
              </a:cxnLst>
              <a:rect l="T12" t="T13" r="T14" b="T15"/>
              <a:pathLst>
                <a:path w="199" h="134">
                  <a:moveTo>
                    <a:pt x="199" y="134"/>
                  </a:moveTo>
                  <a:lnTo>
                    <a:pt x="0" y="66"/>
                  </a:lnTo>
                  <a:lnTo>
                    <a:pt x="199" y="0"/>
                  </a:lnTo>
                  <a:lnTo>
                    <a:pt x="199" y="134"/>
                  </a:lnTo>
                  <a:close/>
                </a:path>
              </a:pathLst>
            </a:custGeom>
            <a:solidFill>
              <a:schemeClr val="bg1"/>
            </a:solidFill>
            <a:ln w="9525">
              <a:solidFill>
                <a:schemeClr val="tx1"/>
              </a:solidFill>
              <a:round/>
              <a:headEnd/>
              <a:tailEnd/>
            </a:ln>
          </p:spPr>
          <p:txBody>
            <a:bodyPr/>
            <a:lstStyle/>
            <a:p>
              <a:endParaRPr lang="en-US"/>
            </a:p>
          </p:txBody>
        </p:sp>
        <p:sp>
          <p:nvSpPr>
            <p:cNvPr id="197653" name="Line 78"/>
            <p:cNvSpPr>
              <a:spLocks noChangeShapeType="1"/>
            </p:cNvSpPr>
            <p:nvPr/>
          </p:nvSpPr>
          <p:spPr bwMode="auto">
            <a:xfrm>
              <a:off x="3418" y="2212"/>
              <a:ext cx="256" cy="1"/>
            </a:xfrm>
            <a:prstGeom prst="line">
              <a:avLst/>
            </a:prstGeom>
            <a:noFill/>
            <a:ln w="11113">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654" name="Freeform 79"/>
            <p:cNvSpPr>
              <a:spLocks/>
            </p:cNvSpPr>
            <p:nvPr/>
          </p:nvSpPr>
          <p:spPr bwMode="auto">
            <a:xfrm>
              <a:off x="3666" y="2179"/>
              <a:ext cx="100" cy="67"/>
            </a:xfrm>
            <a:custGeom>
              <a:avLst/>
              <a:gdLst>
                <a:gd name="T0" fmla="*/ 0 w 202"/>
                <a:gd name="T1" fmla="*/ 0 h 134"/>
                <a:gd name="T2" fmla="*/ 3 w 202"/>
                <a:gd name="T3" fmla="*/ 2 h 134"/>
                <a:gd name="T4" fmla="*/ 0 w 202"/>
                <a:gd name="T5" fmla="*/ 3 h 134"/>
                <a:gd name="T6" fmla="*/ 0 w 202"/>
                <a:gd name="T7" fmla="*/ 0 h 134"/>
                <a:gd name="T8" fmla="*/ 0 60000 65536"/>
                <a:gd name="T9" fmla="*/ 0 60000 65536"/>
                <a:gd name="T10" fmla="*/ 0 60000 65536"/>
                <a:gd name="T11" fmla="*/ 0 60000 65536"/>
                <a:gd name="T12" fmla="*/ 0 w 202"/>
                <a:gd name="T13" fmla="*/ 0 h 134"/>
                <a:gd name="T14" fmla="*/ 202 w 202"/>
                <a:gd name="T15" fmla="*/ 134 h 134"/>
              </a:gdLst>
              <a:ahLst/>
              <a:cxnLst>
                <a:cxn ang="T8">
                  <a:pos x="T0" y="T1"/>
                </a:cxn>
                <a:cxn ang="T9">
                  <a:pos x="T2" y="T3"/>
                </a:cxn>
                <a:cxn ang="T10">
                  <a:pos x="T4" y="T5"/>
                </a:cxn>
                <a:cxn ang="T11">
                  <a:pos x="T6" y="T7"/>
                </a:cxn>
              </a:cxnLst>
              <a:rect l="T12" t="T13" r="T14" b="T15"/>
              <a:pathLst>
                <a:path w="202" h="134">
                  <a:moveTo>
                    <a:pt x="0" y="0"/>
                  </a:moveTo>
                  <a:lnTo>
                    <a:pt x="202" y="66"/>
                  </a:lnTo>
                  <a:lnTo>
                    <a:pt x="0" y="134"/>
                  </a:lnTo>
                  <a:lnTo>
                    <a:pt x="0" y="0"/>
                  </a:lnTo>
                  <a:close/>
                </a:path>
              </a:pathLst>
            </a:custGeom>
            <a:solidFill>
              <a:schemeClr val="bg1"/>
            </a:solidFill>
            <a:ln w="9525">
              <a:solidFill>
                <a:schemeClr val="tx1"/>
              </a:solidFill>
              <a:round/>
              <a:headEnd/>
              <a:tailEnd/>
            </a:ln>
          </p:spPr>
          <p:txBody>
            <a:bodyPr/>
            <a:lstStyle/>
            <a:p>
              <a:endParaRPr lang="en-US"/>
            </a:p>
          </p:txBody>
        </p:sp>
        <p:sp>
          <p:nvSpPr>
            <p:cNvPr id="197655" name="Rectangle 80"/>
            <p:cNvSpPr>
              <a:spLocks noChangeArrowheads="1"/>
            </p:cNvSpPr>
            <p:nvPr/>
          </p:nvSpPr>
          <p:spPr bwMode="auto">
            <a:xfrm>
              <a:off x="2994" y="2140"/>
              <a:ext cx="64"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ea typeface="PMingLiU" pitchFamily="18" charset="-120"/>
                </a:rPr>
                <a:t>T</a:t>
              </a:r>
              <a:endParaRPr lang="en-US">
                <a:ea typeface="PMingLiU" pitchFamily="18" charset="-120"/>
              </a:endParaRPr>
            </a:p>
          </p:txBody>
        </p:sp>
        <p:sp>
          <p:nvSpPr>
            <p:cNvPr id="197656" name="Rectangle 81"/>
            <p:cNvSpPr>
              <a:spLocks noChangeArrowheads="1"/>
            </p:cNvSpPr>
            <p:nvPr/>
          </p:nvSpPr>
          <p:spPr bwMode="auto">
            <a:xfrm>
              <a:off x="3057" y="2207"/>
              <a:ext cx="23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ea typeface="PMingLiU" pitchFamily="18" charset="-120"/>
                </a:rPr>
                <a:t>REPLY</a:t>
              </a:r>
              <a:endParaRPr lang="en-US">
                <a:ea typeface="PMingLiU" pitchFamily="18" charset="-120"/>
              </a:endParaRPr>
            </a:p>
          </p:txBody>
        </p:sp>
        <p:sp>
          <p:nvSpPr>
            <p:cNvPr id="197657" name="Line 82"/>
            <p:cNvSpPr>
              <a:spLocks noChangeShapeType="1"/>
            </p:cNvSpPr>
            <p:nvPr/>
          </p:nvSpPr>
          <p:spPr bwMode="auto">
            <a:xfrm>
              <a:off x="2465" y="2121"/>
              <a:ext cx="1" cy="186"/>
            </a:xfrm>
            <a:prstGeom prst="line">
              <a:avLst/>
            </a:prstGeom>
            <a:noFill/>
            <a:ln w="11113">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7658" name="Rectangle 83"/>
            <p:cNvSpPr>
              <a:spLocks noChangeArrowheads="1"/>
            </p:cNvSpPr>
            <p:nvPr/>
          </p:nvSpPr>
          <p:spPr bwMode="auto">
            <a:xfrm>
              <a:off x="3778" y="2354"/>
              <a:ext cx="574" cy="182"/>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659" name="Rectangle 84"/>
            <p:cNvSpPr>
              <a:spLocks noChangeArrowheads="1"/>
            </p:cNvSpPr>
            <p:nvPr/>
          </p:nvSpPr>
          <p:spPr bwMode="auto">
            <a:xfrm>
              <a:off x="3778" y="2354"/>
              <a:ext cx="574" cy="182"/>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660" name="Rectangle 85"/>
            <p:cNvSpPr>
              <a:spLocks noChangeArrowheads="1"/>
            </p:cNvSpPr>
            <p:nvPr/>
          </p:nvSpPr>
          <p:spPr bwMode="auto">
            <a:xfrm>
              <a:off x="3844" y="2382"/>
              <a:ext cx="446"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ea typeface="PMingLiU" pitchFamily="18" charset="-120"/>
                </a:rPr>
                <a:t>Preamble</a:t>
              </a:r>
              <a:endParaRPr lang="en-US">
                <a:ea typeface="PMingLiU" pitchFamily="18" charset="-120"/>
              </a:endParaRPr>
            </a:p>
          </p:txBody>
        </p:sp>
        <p:sp>
          <p:nvSpPr>
            <p:cNvPr id="197661" name="Rectangle 86"/>
            <p:cNvSpPr>
              <a:spLocks noChangeArrowheads="1"/>
            </p:cNvSpPr>
            <p:nvPr/>
          </p:nvSpPr>
          <p:spPr bwMode="auto">
            <a:xfrm>
              <a:off x="887" y="2158"/>
              <a:ext cx="1112"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i="1">
                  <a:ea typeface="PMingLiU" pitchFamily="18" charset="-120"/>
                </a:rPr>
                <a:t>Interrogator command</a:t>
              </a:r>
              <a:endParaRPr lang="en-US">
                <a:ea typeface="PMingLiU" pitchFamily="18" charset="-120"/>
              </a:endParaRPr>
            </a:p>
          </p:txBody>
        </p:sp>
        <p:sp>
          <p:nvSpPr>
            <p:cNvPr id="197662" name="Rectangle 87"/>
            <p:cNvSpPr>
              <a:spLocks noChangeArrowheads="1"/>
            </p:cNvSpPr>
            <p:nvPr/>
          </p:nvSpPr>
          <p:spPr bwMode="auto">
            <a:xfrm>
              <a:off x="4270" y="2158"/>
              <a:ext cx="679"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i="1">
                  <a:ea typeface="PMingLiU" pitchFamily="18" charset="-120"/>
                </a:rPr>
                <a:t>Tag response</a:t>
              </a:r>
              <a:endParaRPr lang="en-US">
                <a:ea typeface="PMingLiU" pitchFamily="18" charset="-120"/>
              </a:endParaRPr>
            </a:p>
          </p:txBody>
        </p:sp>
      </p:grpSp>
    </p:spTree>
    <p:extLst>
      <p:ext uri="{BB962C8B-B14F-4D97-AF65-F5344CB8AC3E}">
        <p14:creationId xmlns:p14="http://schemas.microsoft.com/office/powerpoint/2010/main" xmlns="" val="686500088"/>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body" sz="half" idx="1"/>
          </p:nvPr>
        </p:nvSpPr>
        <p:spPr>
          <a:xfrm>
            <a:off x="457200" y="820738"/>
            <a:ext cx="7859713" cy="5021262"/>
          </a:xfrm>
        </p:spPr>
        <p:txBody>
          <a:bodyPr/>
          <a:lstStyle/>
          <a:p>
            <a:pPr eaLnBrk="1" hangingPunct="1"/>
            <a:r>
              <a:rPr lang="zh-CN" altLang="en-US" sz="2000" dirty="0" smtClean="0">
                <a:ea typeface="宋体" charset="-122"/>
              </a:rPr>
              <a:t>标签内存能够被独立的解锁，锁定和永久锁</a:t>
            </a:r>
            <a:endParaRPr lang="en-US" sz="2000" dirty="0" smtClean="0"/>
          </a:p>
          <a:p>
            <a:pPr lvl="1" eaLnBrk="1" hangingPunct="1"/>
            <a:r>
              <a:rPr lang="zh-CN" altLang="en-US" sz="1800" dirty="0" smtClean="0">
                <a:ea typeface="宋体" charset="-122"/>
              </a:rPr>
              <a:t>解锁</a:t>
            </a:r>
            <a:r>
              <a:rPr lang="en-US" sz="1800" dirty="0" smtClean="0"/>
              <a:t>: </a:t>
            </a:r>
            <a:r>
              <a:rPr lang="zh-CN" altLang="en-US" sz="1800" dirty="0" smtClean="0">
                <a:ea typeface="宋体" charset="-122"/>
              </a:rPr>
              <a:t>在</a:t>
            </a:r>
            <a:r>
              <a:rPr lang="en-US" sz="1800" b="1" dirty="0" smtClean="0"/>
              <a:t>open</a:t>
            </a:r>
            <a:r>
              <a:rPr lang="zh-CN" altLang="en-US" sz="1800" b="1" dirty="0" smtClean="0">
                <a:ea typeface="宋体" charset="-122"/>
              </a:rPr>
              <a:t>或者</a:t>
            </a:r>
            <a:r>
              <a:rPr lang="en-US" sz="1800" b="1" dirty="0" smtClean="0"/>
              <a:t>secured</a:t>
            </a:r>
            <a:r>
              <a:rPr lang="zh-CN" altLang="en-US" sz="1800" dirty="0" smtClean="0">
                <a:ea typeface="宋体" charset="-122"/>
              </a:rPr>
              <a:t>状态能够被写</a:t>
            </a:r>
            <a:endParaRPr lang="en-US" sz="1800" dirty="0" smtClean="0"/>
          </a:p>
          <a:p>
            <a:pPr lvl="1" eaLnBrk="1" hangingPunct="1"/>
            <a:r>
              <a:rPr lang="zh-CN" altLang="en-US" sz="1800" dirty="0" smtClean="0">
                <a:ea typeface="宋体" charset="-122"/>
              </a:rPr>
              <a:t>锁</a:t>
            </a:r>
            <a:r>
              <a:rPr lang="en-US" sz="1800" dirty="0" smtClean="0"/>
              <a:t>: </a:t>
            </a:r>
            <a:r>
              <a:rPr lang="zh-CN" altLang="en-US" sz="1800" dirty="0" smtClean="0">
                <a:ea typeface="宋体" charset="-122"/>
              </a:rPr>
              <a:t>在</a:t>
            </a:r>
            <a:r>
              <a:rPr lang="en-US" sz="1800" b="1" dirty="0" smtClean="0"/>
              <a:t>secured</a:t>
            </a:r>
            <a:r>
              <a:rPr lang="zh-CN" altLang="en-US" sz="1800" b="1" dirty="0" smtClean="0">
                <a:ea typeface="宋体" charset="-122"/>
              </a:rPr>
              <a:t>状态能够被写</a:t>
            </a:r>
            <a:endParaRPr lang="en-US" sz="1800" dirty="0" smtClean="0"/>
          </a:p>
          <a:p>
            <a:pPr lvl="1" eaLnBrk="1" hangingPunct="1"/>
            <a:r>
              <a:rPr lang="zh-CN" altLang="en-US" sz="1800" dirty="0" smtClean="0">
                <a:ea typeface="宋体" charset="-122"/>
              </a:rPr>
              <a:t>永久锁</a:t>
            </a:r>
            <a:r>
              <a:rPr lang="en-US" sz="1800" dirty="0" smtClean="0"/>
              <a:t>: </a:t>
            </a:r>
            <a:r>
              <a:rPr lang="zh-CN" altLang="en-US" sz="1800" dirty="0" smtClean="0">
                <a:ea typeface="宋体" charset="-122"/>
              </a:rPr>
              <a:t>不能改变锁的状态</a:t>
            </a:r>
            <a:endParaRPr lang="en-US" sz="1800" dirty="0" smtClean="0"/>
          </a:p>
          <a:p>
            <a:pPr eaLnBrk="1" hangingPunct="1"/>
            <a:r>
              <a:rPr lang="en-US" sz="2000" dirty="0" smtClean="0"/>
              <a:t>Lock </a:t>
            </a:r>
            <a:r>
              <a:rPr lang="zh-CN" altLang="en-US" sz="2000" dirty="0" smtClean="0">
                <a:ea typeface="宋体" charset="-122"/>
              </a:rPr>
              <a:t>状态不可读</a:t>
            </a:r>
            <a:endParaRPr lang="en-US" sz="2000" dirty="0" smtClean="0"/>
          </a:p>
          <a:p>
            <a:pPr lvl="1" eaLnBrk="1" hangingPunct="1"/>
            <a:r>
              <a:rPr lang="zh-CN" altLang="en-US" sz="1800" dirty="0" smtClean="0">
                <a:ea typeface="宋体" charset="-122"/>
              </a:rPr>
              <a:t>只能通过读</a:t>
            </a:r>
            <a:r>
              <a:rPr lang="en-US" altLang="zh-CN" sz="1800" dirty="0" smtClean="0">
                <a:ea typeface="宋体" charset="-122"/>
              </a:rPr>
              <a:t>/</a:t>
            </a:r>
            <a:r>
              <a:rPr lang="zh-CN" altLang="en-US" sz="1800" dirty="0" smtClean="0">
                <a:ea typeface="宋体" charset="-122"/>
              </a:rPr>
              <a:t>写操作的响应判断</a:t>
            </a:r>
            <a:endParaRPr lang="en-US" altLang="zh-CN" sz="1800" dirty="0" smtClean="0">
              <a:ea typeface="宋体" charset="-122"/>
            </a:endParaRPr>
          </a:p>
          <a:p>
            <a:pPr lvl="1" eaLnBrk="1" hangingPunct="1"/>
            <a:r>
              <a:rPr lang="zh-CN" altLang="en-US" sz="1800" dirty="0" smtClean="0">
                <a:ea typeface="宋体" charset="-122"/>
              </a:rPr>
              <a:t>锁的状态权限由</a:t>
            </a:r>
            <a:r>
              <a:rPr lang="en-US" altLang="zh-CN" sz="1800" dirty="0" smtClean="0">
                <a:ea typeface="宋体" charset="-122"/>
              </a:rPr>
              <a:t>2bits</a:t>
            </a:r>
            <a:r>
              <a:rPr lang="zh-CN" altLang="en-US" sz="1800" dirty="0" smtClean="0">
                <a:ea typeface="宋体" charset="-122"/>
              </a:rPr>
              <a:t>决定</a:t>
            </a:r>
            <a:endParaRPr lang="en-US" sz="1800" dirty="0" smtClean="0"/>
          </a:p>
        </p:txBody>
      </p:sp>
      <p:sp>
        <p:nvSpPr>
          <p:cNvPr id="196611" name="Rectangle 214"/>
          <p:cNvSpPr>
            <a:spLocks noChangeArrowheads="1"/>
          </p:cNvSpPr>
          <p:nvPr/>
        </p:nvSpPr>
        <p:spPr bwMode="auto">
          <a:xfrm>
            <a:off x="457200" y="7938"/>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锁定内存</a:t>
            </a:r>
            <a:endParaRPr lang="en-US" sz="3200" b="1" dirty="0">
              <a:solidFill>
                <a:schemeClr val="tx2"/>
              </a:solidFill>
              <a:latin typeface="Tahoma" pitchFamily="34" charset="0"/>
            </a:endParaRPr>
          </a:p>
        </p:txBody>
      </p:sp>
      <p:graphicFrame>
        <p:nvGraphicFramePr>
          <p:cNvPr id="541948" name="Group 252"/>
          <p:cNvGraphicFramePr>
            <a:graphicFrameLocks noGrp="1"/>
          </p:cNvGraphicFramePr>
          <p:nvPr>
            <p:ph sz="half" idx="2"/>
          </p:nvPr>
        </p:nvGraphicFramePr>
        <p:xfrm>
          <a:off x="395288" y="3789363"/>
          <a:ext cx="8388350" cy="2057399"/>
        </p:xfrm>
        <a:graphic>
          <a:graphicData uri="http://schemas.openxmlformats.org/drawingml/2006/table">
            <a:tbl>
              <a:tblPr/>
              <a:tblGrid>
                <a:gridCol w="1276350"/>
                <a:gridCol w="1674812"/>
                <a:gridCol w="5437188"/>
              </a:tblGrid>
              <a:tr h="39630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Pwd</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Permalock</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chemeClr val="tx1"/>
                          </a:solidFill>
                          <a:effectLst/>
                          <a:latin typeface="Arial" charset="0"/>
                          <a:ea typeface="宋体" charset="-122"/>
                          <a:cs typeface="Arial" charset="0"/>
                        </a:rPr>
                        <a:t>描述</a:t>
                      </a:r>
                      <a:endParaRPr kumimoji="0" lang="en-US" sz="2000" b="1" i="0" u="none" strike="noStrike" cap="none" normalizeH="0" baseline="0" smtClean="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0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500" b="1" i="0" u="none" strike="noStrike" cap="none" normalizeH="0" baseline="0" smtClean="0">
                          <a:ln>
                            <a:noFill/>
                          </a:ln>
                          <a:solidFill>
                            <a:schemeClr val="tx1"/>
                          </a:solidFill>
                          <a:effectLst/>
                          <a:latin typeface="Arial" charset="0"/>
                          <a:ea typeface="宋体" charset="-122"/>
                          <a:cs typeface="Arial" charset="0"/>
                        </a:rPr>
                        <a:t>内存一直可写，与</a:t>
                      </a:r>
                      <a:r>
                        <a:rPr kumimoji="0" lang="en-US" altLang="zh-CN" sz="1500" b="1" i="0" u="none" strike="noStrike" cap="none" normalizeH="0" baseline="0" smtClean="0">
                          <a:ln>
                            <a:noFill/>
                          </a:ln>
                          <a:solidFill>
                            <a:schemeClr val="tx1"/>
                          </a:solidFill>
                          <a:effectLst/>
                          <a:latin typeface="Arial" charset="0"/>
                          <a:ea typeface="宋体" charset="-122"/>
                          <a:cs typeface="Arial" charset="0"/>
                        </a:rPr>
                        <a:t>Access</a:t>
                      </a:r>
                      <a:r>
                        <a:rPr kumimoji="0" lang="zh-CN" altLang="en-US" sz="1500" b="1" i="0" u="none" strike="noStrike" cap="none" normalizeH="0" baseline="0" smtClean="0">
                          <a:ln>
                            <a:noFill/>
                          </a:ln>
                          <a:solidFill>
                            <a:schemeClr val="tx1"/>
                          </a:solidFill>
                          <a:effectLst/>
                          <a:latin typeface="Arial" charset="0"/>
                          <a:ea typeface="宋体" charset="-122"/>
                          <a:cs typeface="Arial" charset="0"/>
                        </a:rPr>
                        <a:t>密码无关</a:t>
                      </a:r>
                      <a:endParaRPr kumimoji="0" lang="en-US" sz="1500" b="1" i="0" u="none" strike="noStrike" cap="none" normalizeH="0" baseline="0" smtClean="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6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500" b="1" i="0" u="none" strike="noStrike" cap="none" normalizeH="0" baseline="0" smtClean="0">
                          <a:ln>
                            <a:noFill/>
                          </a:ln>
                          <a:solidFill>
                            <a:schemeClr val="tx1"/>
                          </a:solidFill>
                          <a:effectLst/>
                          <a:latin typeface="Arial" charset="0"/>
                          <a:ea typeface="宋体" charset="-122"/>
                          <a:cs typeface="Arial" charset="0"/>
                        </a:rPr>
                        <a:t>内存永久可写，与</a:t>
                      </a:r>
                      <a:r>
                        <a:rPr kumimoji="0" lang="en-US" altLang="zh-CN" sz="1500" b="1" i="0" u="none" strike="noStrike" cap="none" normalizeH="0" baseline="0" smtClean="0">
                          <a:ln>
                            <a:noFill/>
                          </a:ln>
                          <a:solidFill>
                            <a:schemeClr val="tx1"/>
                          </a:solidFill>
                          <a:effectLst/>
                          <a:latin typeface="Arial" charset="0"/>
                          <a:ea typeface="宋体" charset="-122"/>
                          <a:cs typeface="Arial" charset="0"/>
                        </a:rPr>
                        <a:t>Access</a:t>
                      </a:r>
                      <a:r>
                        <a:rPr kumimoji="0" lang="zh-CN" altLang="en-US" sz="1500" b="1" i="0" u="none" strike="noStrike" cap="none" normalizeH="0" baseline="0" smtClean="0">
                          <a:ln>
                            <a:noFill/>
                          </a:ln>
                          <a:solidFill>
                            <a:schemeClr val="tx1"/>
                          </a:solidFill>
                          <a:effectLst/>
                          <a:latin typeface="Arial" charset="0"/>
                          <a:ea typeface="宋体" charset="-122"/>
                          <a:cs typeface="Arial" charset="0"/>
                        </a:rPr>
                        <a:t>密码无关</a:t>
                      </a:r>
                      <a:endParaRPr kumimoji="0" lang="en-US" sz="1500" b="1" i="0" u="none" strike="noStrike" cap="none" normalizeH="0" baseline="0" smtClean="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0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500" b="1" i="0" u="none" strike="noStrike" cap="none" normalizeH="0" baseline="0" smtClean="0">
                          <a:ln>
                            <a:noFill/>
                          </a:ln>
                          <a:solidFill>
                            <a:schemeClr val="tx1"/>
                          </a:solidFill>
                          <a:effectLst/>
                          <a:latin typeface="Arial" charset="0"/>
                          <a:ea typeface="宋体" charset="-122"/>
                          <a:cs typeface="Arial" charset="0"/>
                        </a:rPr>
                        <a:t>只有具有</a:t>
                      </a:r>
                      <a:r>
                        <a:rPr kumimoji="0" lang="en-US" altLang="zh-CN" sz="1500" b="1" i="0" u="none" strike="noStrike" cap="none" normalizeH="0" baseline="0" smtClean="0">
                          <a:ln>
                            <a:noFill/>
                          </a:ln>
                          <a:solidFill>
                            <a:schemeClr val="tx1"/>
                          </a:solidFill>
                          <a:effectLst/>
                          <a:latin typeface="Arial" charset="0"/>
                          <a:ea typeface="宋体" charset="-122"/>
                          <a:cs typeface="Arial" charset="0"/>
                        </a:rPr>
                        <a:t>Access</a:t>
                      </a:r>
                      <a:r>
                        <a:rPr kumimoji="0" lang="zh-CN" altLang="en-US" sz="1500" b="1" i="0" u="none" strike="noStrike" cap="none" normalizeH="0" baseline="0" smtClean="0">
                          <a:ln>
                            <a:noFill/>
                          </a:ln>
                          <a:solidFill>
                            <a:schemeClr val="tx1"/>
                          </a:solidFill>
                          <a:effectLst/>
                          <a:latin typeface="Arial" charset="0"/>
                          <a:ea typeface="宋体" charset="-122"/>
                          <a:cs typeface="Arial" charset="0"/>
                        </a:rPr>
                        <a:t>密码，才能对内存进行写操作</a:t>
                      </a:r>
                      <a:endParaRPr kumimoji="0" lang="en-US" sz="1500" b="1" i="0" u="none" strike="noStrike" cap="none" normalizeH="0" baseline="0" smtClean="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92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b="1" i="0" u="none" strike="noStrike" cap="none" normalizeH="0" baseline="0" smtClean="0">
                          <a:ln>
                            <a:noFill/>
                          </a:ln>
                          <a:solidFill>
                            <a:schemeClr val="tx1"/>
                          </a:solidFill>
                          <a:effectLst/>
                          <a:latin typeface="Arial" charset="0"/>
                          <a:cs typeface="Arial" charset="0"/>
                        </a:rPr>
                        <a:t>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500" b="1" i="0" u="none" strike="noStrike" cap="none" normalizeH="0" baseline="0" smtClean="0">
                          <a:ln>
                            <a:noFill/>
                          </a:ln>
                          <a:solidFill>
                            <a:schemeClr val="tx1"/>
                          </a:solidFill>
                          <a:effectLst/>
                          <a:latin typeface="Arial" charset="0"/>
                          <a:ea typeface="宋体" charset="-122"/>
                          <a:cs typeface="Arial" charset="0"/>
                        </a:rPr>
                        <a:t>内存永久不可写，永久不能被解锁</a:t>
                      </a:r>
                      <a:endParaRPr kumimoji="0" lang="en-US" sz="1500" b="1" i="0" u="none" strike="noStrike" cap="none" normalizeH="0" baseline="0" smtClean="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168549730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dirty="0" smtClean="0">
                <a:ea typeface="宋体" charset="-122"/>
              </a:rPr>
              <a:t>读写器模式</a:t>
            </a:r>
            <a:endParaRPr lang="en-US" dirty="0" smtClean="0"/>
          </a:p>
        </p:txBody>
      </p:sp>
      <p:pic>
        <p:nvPicPr>
          <p:cNvPr id="7" name="Picture 4" descr="Revolution Modes"/>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 y="850900"/>
            <a:ext cx="8191500"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79051044"/>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p:cNvSpPr>
            <a:spLocks noGrp="1" noChangeArrowheads="1"/>
          </p:cNvSpPr>
          <p:nvPr>
            <p:ph type="body" idx="1"/>
          </p:nvPr>
        </p:nvSpPr>
        <p:spPr>
          <a:xfrm>
            <a:off x="228600" y="1143000"/>
            <a:ext cx="8051800" cy="4470400"/>
          </a:xfrm>
        </p:spPr>
        <p:txBody>
          <a:bodyPr/>
          <a:lstStyle/>
          <a:p>
            <a:pPr eaLnBrk="1" hangingPunct="1">
              <a:lnSpc>
                <a:spcPct val="80000"/>
              </a:lnSpc>
            </a:pPr>
            <a:r>
              <a:rPr lang="en-US" sz="2200" smtClean="0"/>
              <a:t>Impinj</a:t>
            </a:r>
            <a:r>
              <a:rPr lang="zh-CN" altLang="en-US" sz="2200" smtClean="0">
                <a:ea typeface="宋体" charset="-122"/>
              </a:rPr>
              <a:t>自动配置算法自动配置读写器以达到最佳性能</a:t>
            </a:r>
            <a:endParaRPr lang="en-US" sz="2200" smtClean="0"/>
          </a:p>
          <a:p>
            <a:pPr lvl="1" eaLnBrk="1" hangingPunct="1">
              <a:lnSpc>
                <a:spcPct val="80000"/>
              </a:lnSpc>
            </a:pPr>
            <a:r>
              <a:rPr lang="zh-CN" altLang="en-US" smtClean="0">
                <a:ea typeface="宋体" charset="-122"/>
              </a:rPr>
              <a:t>监测环境中</a:t>
            </a:r>
            <a:r>
              <a:rPr lang="en-US" altLang="zh-CN" smtClean="0">
                <a:ea typeface="宋体" charset="-122"/>
              </a:rPr>
              <a:t>RF</a:t>
            </a:r>
            <a:r>
              <a:rPr lang="zh-CN" altLang="en-US" smtClean="0">
                <a:ea typeface="宋体" charset="-122"/>
              </a:rPr>
              <a:t>噪声和干扰</a:t>
            </a:r>
            <a:endParaRPr lang="en-US" altLang="zh-CN" smtClean="0">
              <a:ea typeface="宋体" charset="-122"/>
            </a:endParaRPr>
          </a:p>
          <a:p>
            <a:pPr lvl="1" eaLnBrk="1" hangingPunct="1">
              <a:lnSpc>
                <a:spcPct val="80000"/>
              </a:lnSpc>
            </a:pPr>
            <a:r>
              <a:rPr lang="zh-CN" altLang="en-US" smtClean="0">
                <a:ea typeface="宋体" charset="-122"/>
              </a:rPr>
              <a:t>自动调整配置</a:t>
            </a:r>
            <a:endParaRPr lang="en-US" smtClean="0"/>
          </a:p>
          <a:p>
            <a:pPr lvl="1" eaLnBrk="1" hangingPunct="1">
              <a:lnSpc>
                <a:spcPct val="80000"/>
              </a:lnSpc>
            </a:pPr>
            <a:r>
              <a:rPr lang="zh-CN" altLang="en-US" smtClean="0">
                <a:ea typeface="宋体" charset="-122"/>
              </a:rPr>
              <a:t>一直工作在最佳性能</a:t>
            </a:r>
            <a:endParaRPr lang="en-US" sz="2000" smtClean="0"/>
          </a:p>
          <a:p>
            <a:pPr eaLnBrk="1" hangingPunct="1">
              <a:lnSpc>
                <a:spcPct val="80000"/>
              </a:lnSpc>
            </a:pPr>
            <a:r>
              <a:rPr lang="zh-CN" altLang="en-US" sz="2200" smtClean="0">
                <a:ea typeface="宋体" charset="-122"/>
              </a:rPr>
              <a:t>不需要</a:t>
            </a:r>
            <a:r>
              <a:rPr lang="en-US" altLang="zh-CN" sz="2200" smtClean="0">
                <a:ea typeface="宋体" charset="-122"/>
              </a:rPr>
              <a:t>RF</a:t>
            </a:r>
            <a:r>
              <a:rPr lang="zh-CN" altLang="en-US" sz="2200" smtClean="0">
                <a:ea typeface="宋体" charset="-122"/>
              </a:rPr>
              <a:t>工程师进行现场安装和调试</a:t>
            </a:r>
            <a:endParaRPr lang="en-US" altLang="zh-CN" sz="2200" smtClean="0">
              <a:ea typeface="宋体" charset="-122"/>
            </a:endParaRPr>
          </a:p>
          <a:p>
            <a:pPr eaLnBrk="1" hangingPunct="1">
              <a:lnSpc>
                <a:spcPct val="80000"/>
              </a:lnSpc>
            </a:pPr>
            <a:r>
              <a:rPr lang="zh-CN" altLang="en-US" sz="2200" smtClean="0">
                <a:ea typeface="宋体" charset="-122"/>
              </a:rPr>
              <a:t>当环境变化时，不需要重新调整读写器配置</a:t>
            </a:r>
            <a:endParaRPr lang="en-US" sz="2200" smtClean="0"/>
          </a:p>
          <a:p>
            <a:pPr eaLnBrk="1" hangingPunct="1">
              <a:lnSpc>
                <a:spcPct val="80000"/>
              </a:lnSpc>
            </a:pPr>
            <a:r>
              <a:rPr lang="zh-CN" altLang="en-US" sz="2200" smtClean="0">
                <a:ea typeface="宋体" charset="-122"/>
              </a:rPr>
              <a:t>其他读写器需要根据最差环境进行静态配置，会导致性能下降</a:t>
            </a:r>
            <a:endParaRPr lang="en-US" sz="2000" smtClean="0"/>
          </a:p>
          <a:p>
            <a:pPr eaLnBrk="1" hangingPunct="1">
              <a:lnSpc>
                <a:spcPct val="80000"/>
              </a:lnSpc>
            </a:pPr>
            <a:endParaRPr lang="en-US" sz="2200" smtClean="0"/>
          </a:p>
        </p:txBody>
      </p:sp>
      <p:sp>
        <p:nvSpPr>
          <p:cNvPr id="173059" name="Rectangle 8"/>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自动配置</a:t>
            </a:r>
            <a:endParaRPr lang="en-US" sz="3200" b="1" dirty="0">
              <a:solidFill>
                <a:schemeClr val="tx2"/>
              </a:solidFill>
              <a:latin typeface="Tahoma" pitchFamily="34" charset="0"/>
            </a:endParaRPr>
          </a:p>
        </p:txBody>
      </p:sp>
    </p:spTree>
    <p:extLst>
      <p:ext uri="{BB962C8B-B14F-4D97-AF65-F5344CB8AC3E}">
        <p14:creationId xmlns:p14="http://schemas.microsoft.com/office/powerpoint/2010/main" xmlns="" val="4133424447"/>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2" name="Group 16"/>
          <p:cNvGrpSpPr>
            <a:grpSpLocks/>
          </p:cNvGrpSpPr>
          <p:nvPr/>
        </p:nvGrpSpPr>
        <p:grpSpPr bwMode="auto">
          <a:xfrm>
            <a:off x="1079500" y="1666875"/>
            <a:ext cx="7056438" cy="3600450"/>
            <a:chOff x="1254" y="1050"/>
            <a:chExt cx="3554" cy="2145"/>
          </a:xfrm>
        </p:grpSpPr>
        <p:sp>
          <p:nvSpPr>
            <p:cNvPr id="174084" name="Line 5"/>
            <p:cNvSpPr>
              <a:spLocks noChangeAspect="1" noChangeShapeType="1"/>
            </p:cNvSpPr>
            <p:nvPr/>
          </p:nvSpPr>
          <p:spPr bwMode="auto">
            <a:xfrm>
              <a:off x="1877" y="2984"/>
              <a:ext cx="2726"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85708" tIns="42853" rIns="85708" bIns="42853">
              <a:spAutoFit/>
            </a:bodyPr>
            <a:lstStyle/>
            <a:p>
              <a:endParaRPr lang="en-US"/>
            </a:p>
          </p:txBody>
        </p:sp>
        <p:sp>
          <p:nvSpPr>
            <p:cNvPr id="174085" name="Line 6"/>
            <p:cNvSpPr>
              <a:spLocks noChangeAspect="1" noChangeShapeType="1"/>
            </p:cNvSpPr>
            <p:nvPr/>
          </p:nvSpPr>
          <p:spPr bwMode="auto">
            <a:xfrm flipV="1">
              <a:off x="1877" y="1218"/>
              <a:ext cx="0" cy="1766"/>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85708" tIns="42853" rIns="85708" bIns="42853">
              <a:spAutoFit/>
            </a:bodyPr>
            <a:lstStyle/>
            <a:p>
              <a:endParaRPr lang="en-US"/>
            </a:p>
          </p:txBody>
        </p:sp>
        <p:sp>
          <p:nvSpPr>
            <p:cNvPr id="174086" name="Freeform 7"/>
            <p:cNvSpPr>
              <a:spLocks noChangeAspect="1"/>
            </p:cNvSpPr>
            <p:nvPr/>
          </p:nvSpPr>
          <p:spPr bwMode="auto">
            <a:xfrm>
              <a:off x="2079" y="1483"/>
              <a:ext cx="1919" cy="1223"/>
            </a:xfrm>
            <a:custGeom>
              <a:avLst/>
              <a:gdLst>
                <a:gd name="T0" fmla="*/ 0 w 1064"/>
                <a:gd name="T1" fmla="*/ 397 h 637"/>
                <a:gd name="T2" fmla="*/ 9164 w 1064"/>
                <a:gd name="T3" fmla="*/ 1592 h 637"/>
                <a:gd name="T4" fmla="*/ 18317 w 1064"/>
                <a:gd name="T5" fmla="*/ 10070 h 637"/>
                <a:gd name="T6" fmla="*/ 25822 w 1064"/>
                <a:gd name="T7" fmla="*/ 19773 h 637"/>
                <a:gd name="T8" fmla="*/ 33278 w 1064"/>
                <a:gd name="T9" fmla="*/ 29456 h 637"/>
                <a:gd name="T10" fmla="*/ 36622 w 1064"/>
                <a:gd name="T11" fmla="*/ 31904 h 637"/>
                <a:gd name="T12" fmla="*/ 0 60000 65536"/>
                <a:gd name="T13" fmla="*/ 0 60000 65536"/>
                <a:gd name="T14" fmla="*/ 0 60000 65536"/>
                <a:gd name="T15" fmla="*/ 0 60000 65536"/>
                <a:gd name="T16" fmla="*/ 0 60000 65536"/>
                <a:gd name="T17" fmla="*/ 0 60000 65536"/>
                <a:gd name="T18" fmla="*/ 0 w 1064"/>
                <a:gd name="T19" fmla="*/ 0 h 637"/>
                <a:gd name="T20" fmla="*/ 1064 w 1064"/>
                <a:gd name="T21" fmla="*/ 637 h 637"/>
              </a:gdLst>
              <a:ahLst/>
              <a:cxnLst>
                <a:cxn ang="T12">
                  <a:pos x="T0" y="T1"/>
                </a:cxn>
                <a:cxn ang="T13">
                  <a:pos x="T2" y="T3"/>
                </a:cxn>
                <a:cxn ang="T14">
                  <a:pos x="T4" y="T5"/>
                </a:cxn>
                <a:cxn ang="T15">
                  <a:pos x="T6" y="T7"/>
                </a:cxn>
                <a:cxn ang="T16">
                  <a:pos x="T8" y="T9"/>
                </a:cxn>
                <a:cxn ang="T17">
                  <a:pos x="T10" y="T11"/>
                </a:cxn>
              </a:cxnLst>
              <a:rect l="T18" t="T19" r="T20" b="T21"/>
              <a:pathLst>
                <a:path w="1064" h="637">
                  <a:moveTo>
                    <a:pt x="0" y="8"/>
                  </a:moveTo>
                  <a:cubicBezTo>
                    <a:pt x="88" y="4"/>
                    <a:pt x="177" y="0"/>
                    <a:pt x="266" y="32"/>
                  </a:cubicBezTo>
                  <a:cubicBezTo>
                    <a:pt x="355" y="64"/>
                    <a:pt x="451" y="140"/>
                    <a:pt x="532" y="201"/>
                  </a:cubicBezTo>
                  <a:cubicBezTo>
                    <a:pt x="613" y="262"/>
                    <a:pt x="678" y="330"/>
                    <a:pt x="750" y="395"/>
                  </a:cubicBezTo>
                  <a:cubicBezTo>
                    <a:pt x="822" y="460"/>
                    <a:pt x="915" y="548"/>
                    <a:pt x="967" y="588"/>
                  </a:cubicBezTo>
                  <a:cubicBezTo>
                    <a:pt x="1019" y="628"/>
                    <a:pt x="1041" y="632"/>
                    <a:pt x="1064" y="637"/>
                  </a:cubicBezTo>
                </a:path>
              </a:pathLst>
            </a:custGeom>
            <a:noFill/>
            <a:ln w="57150" cap="flat" cmpd="sng">
              <a:solidFill>
                <a:srgbClr val="FF9933"/>
              </a:solidFill>
              <a:prstDash val="solid"/>
              <a:round/>
              <a:headEnd/>
              <a:tailEnd/>
            </a:ln>
            <a:extLst>
              <a:ext uri="{909E8E84-426E-40DD-AFC4-6F175D3DCCD1}">
                <a14:hiddenFill xmlns:a14="http://schemas.microsoft.com/office/drawing/2010/main" xmlns="">
                  <a:solidFill>
                    <a:srgbClr val="FFFFFF"/>
                  </a:solidFill>
                </a14:hiddenFill>
              </a:ext>
            </a:extLst>
          </p:spPr>
          <p:txBody>
            <a:bodyPr lIns="85708" tIns="42853" rIns="85708" bIns="42853">
              <a:spAutoFit/>
            </a:bodyPr>
            <a:lstStyle/>
            <a:p>
              <a:endParaRPr lang="en-US"/>
            </a:p>
          </p:txBody>
        </p:sp>
        <p:sp>
          <p:nvSpPr>
            <p:cNvPr id="174087" name="Freeform 8"/>
            <p:cNvSpPr>
              <a:spLocks noChangeAspect="1"/>
            </p:cNvSpPr>
            <p:nvPr/>
          </p:nvSpPr>
          <p:spPr bwMode="auto">
            <a:xfrm>
              <a:off x="2129" y="1869"/>
              <a:ext cx="2679" cy="428"/>
            </a:xfrm>
            <a:custGeom>
              <a:avLst/>
              <a:gdLst>
                <a:gd name="T0" fmla="*/ 0 w 1283"/>
                <a:gd name="T1" fmla="*/ 0 h 223"/>
                <a:gd name="T2" fmla="*/ 22031 w 1283"/>
                <a:gd name="T3" fmla="*/ 2405 h 223"/>
                <a:gd name="T4" fmla="*/ 50128 w 1283"/>
                <a:gd name="T5" fmla="*/ 7245 h 223"/>
                <a:gd name="T6" fmla="*/ 76175 w 1283"/>
                <a:gd name="T7" fmla="*/ 9685 h 223"/>
                <a:gd name="T8" fmla="*/ 106346 w 1283"/>
                <a:gd name="T9" fmla="*/ 11143 h 223"/>
                <a:gd name="T10" fmla="*/ 0 60000 65536"/>
                <a:gd name="T11" fmla="*/ 0 60000 65536"/>
                <a:gd name="T12" fmla="*/ 0 60000 65536"/>
                <a:gd name="T13" fmla="*/ 0 60000 65536"/>
                <a:gd name="T14" fmla="*/ 0 60000 65536"/>
                <a:gd name="T15" fmla="*/ 0 w 1283"/>
                <a:gd name="T16" fmla="*/ 0 h 223"/>
                <a:gd name="T17" fmla="*/ 1283 w 1283"/>
                <a:gd name="T18" fmla="*/ 223 h 223"/>
              </a:gdLst>
              <a:ahLst/>
              <a:cxnLst>
                <a:cxn ang="T10">
                  <a:pos x="T0" y="T1"/>
                </a:cxn>
                <a:cxn ang="T11">
                  <a:pos x="T2" y="T3"/>
                </a:cxn>
                <a:cxn ang="T12">
                  <a:pos x="T4" y="T5"/>
                </a:cxn>
                <a:cxn ang="T13">
                  <a:pos x="T6" y="T7"/>
                </a:cxn>
                <a:cxn ang="T14">
                  <a:pos x="T8" y="T9"/>
                </a:cxn>
              </a:cxnLst>
              <a:rect l="T15" t="T16" r="T17" b="T18"/>
              <a:pathLst>
                <a:path w="1283" h="223">
                  <a:moveTo>
                    <a:pt x="0" y="0"/>
                  </a:moveTo>
                  <a:cubicBezTo>
                    <a:pt x="82" y="12"/>
                    <a:pt x="165" y="24"/>
                    <a:pt x="266" y="48"/>
                  </a:cubicBezTo>
                  <a:cubicBezTo>
                    <a:pt x="367" y="72"/>
                    <a:pt x="496" y="121"/>
                    <a:pt x="605" y="145"/>
                  </a:cubicBezTo>
                  <a:cubicBezTo>
                    <a:pt x="714" y="169"/>
                    <a:pt x="806" y="181"/>
                    <a:pt x="919" y="194"/>
                  </a:cubicBezTo>
                  <a:cubicBezTo>
                    <a:pt x="1032" y="207"/>
                    <a:pt x="1207" y="217"/>
                    <a:pt x="1283" y="223"/>
                  </a:cubicBezTo>
                </a:path>
              </a:pathLst>
            </a:custGeom>
            <a:noFill/>
            <a:ln w="57150" cap="flat" cmpd="sng">
              <a:solidFill>
                <a:srgbClr val="33CCCC"/>
              </a:solidFill>
              <a:prstDash val="solid"/>
              <a:round/>
              <a:headEnd/>
              <a:tailEnd/>
            </a:ln>
            <a:extLst>
              <a:ext uri="{909E8E84-426E-40DD-AFC4-6F175D3DCCD1}">
                <a14:hiddenFill xmlns:a14="http://schemas.microsoft.com/office/drawing/2010/main" xmlns="">
                  <a:solidFill>
                    <a:srgbClr val="FFFFFF"/>
                  </a:solidFill>
                </a14:hiddenFill>
              </a:ext>
            </a:extLst>
          </p:spPr>
          <p:txBody>
            <a:bodyPr lIns="85708" tIns="42853" rIns="85708" bIns="42853">
              <a:spAutoFit/>
            </a:bodyPr>
            <a:lstStyle/>
            <a:p>
              <a:endParaRPr lang="en-US"/>
            </a:p>
          </p:txBody>
        </p:sp>
        <p:sp>
          <p:nvSpPr>
            <p:cNvPr id="174088" name="Text Box 9"/>
            <p:cNvSpPr txBox="1">
              <a:spLocks noChangeAspect="1" noChangeArrowheads="1"/>
            </p:cNvSpPr>
            <p:nvPr/>
          </p:nvSpPr>
          <p:spPr bwMode="auto">
            <a:xfrm>
              <a:off x="4002" y="1333"/>
              <a:ext cx="585" cy="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solidFill>
                    <a:srgbClr val="33CCCC"/>
                  </a:solidFill>
                  <a:ea typeface="PMingLiU" pitchFamily="18" charset="-120"/>
                </a:rPr>
                <a:t>DRM</a:t>
              </a:r>
              <a:r>
                <a:rPr lang="zh-CN" altLang="en-US">
                  <a:solidFill>
                    <a:srgbClr val="33CCCC"/>
                  </a:solidFill>
                  <a:ea typeface="PMingLiU" pitchFamily="18" charset="-120"/>
                </a:rPr>
                <a:t>模式</a:t>
              </a:r>
              <a:endParaRPr lang="en-US">
                <a:solidFill>
                  <a:srgbClr val="33CCCC"/>
                </a:solidFill>
                <a:ea typeface="PMingLiU" pitchFamily="18" charset="-120"/>
              </a:endParaRPr>
            </a:p>
          </p:txBody>
        </p:sp>
        <p:sp>
          <p:nvSpPr>
            <p:cNvPr id="174089" name="Text Box 10"/>
            <p:cNvSpPr txBox="1">
              <a:spLocks noChangeAspect="1" noChangeArrowheads="1"/>
            </p:cNvSpPr>
            <p:nvPr/>
          </p:nvSpPr>
          <p:spPr bwMode="auto">
            <a:xfrm>
              <a:off x="4002" y="1050"/>
              <a:ext cx="701" cy="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solidFill>
                    <a:srgbClr val="FF9933"/>
                  </a:solidFill>
                  <a:ea typeface="PMingLiU" pitchFamily="18" charset="-120"/>
                </a:rPr>
                <a:t>非</a:t>
              </a:r>
              <a:r>
                <a:rPr lang="en-US" altLang="zh-CN">
                  <a:solidFill>
                    <a:srgbClr val="FF9933"/>
                  </a:solidFill>
                  <a:ea typeface="PMingLiU" pitchFamily="18" charset="-120"/>
                </a:rPr>
                <a:t>DRM</a:t>
              </a:r>
              <a:r>
                <a:rPr lang="zh-CN" altLang="en-US">
                  <a:solidFill>
                    <a:srgbClr val="FF9933"/>
                  </a:solidFill>
                  <a:ea typeface="PMingLiU" pitchFamily="18" charset="-120"/>
                </a:rPr>
                <a:t>模式</a:t>
              </a:r>
              <a:endParaRPr lang="en-US">
                <a:solidFill>
                  <a:srgbClr val="FF9933"/>
                </a:solidFill>
                <a:ea typeface="PMingLiU" pitchFamily="18" charset="-120"/>
              </a:endParaRPr>
            </a:p>
          </p:txBody>
        </p:sp>
        <p:sp>
          <p:nvSpPr>
            <p:cNvPr id="174090" name="Text Box 11"/>
            <p:cNvSpPr txBox="1">
              <a:spLocks noChangeAspect="1" noChangeArrowheads="1"/>
            </p:cNvSpPr>
            <p:nvPr/>
          </p:nvSpPr>
          <p:spPr bwMode="auto">
            <a:xfrm>
              <a:off x="2585" y="3015"/>
              <a:ext cx="836" cy="1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400">
                  <a:ea typeface="PMingLiU" pitchFamily="18" charset="-120"/>
                </a:rPr>
                <a:t>读写器</a:t>
              </a:r>
              <a:r>
                <a:rPr lang="en-US" altLang="zh-CN" sz="1400">
                  <a:ea typeface="PMingLiU" pitchFamily="18" charset="-120"/>
                </a:rPr>
                <a:t>/</a:t>
              </a:r>
              <a:r>
                <a:rPr lang="zh-CN" altLang="en-US" sz="1400">
                  <a:ea typeface="PMingLiU" pitchFamily="18" charset="-120"/>
                </a:rPr>
                <a:t>干扰源数量</a:t>
              </a:r>
              <a:endParaRPr lang="en-US" sz="1400">
                <a:ea typeface="PMingLiU" pitchFamily="18" charset="-120"/>
              </a:endParaRPr>
            </a:p>
          </p:txBody>
        </p:sp>
        <p:sp>
          <p:nvSpPr>
            <p:cNvPr id="174091" name="Text Box 12"/>
            <p:cNvSpPr txBox="1">
              <a:spLocks noChangeAspect="1" noChangeArrowheads="1"/>
            </p:cNvSpPr>
            <p:nvPr/>
          </p:nvSpPr>
          <p:spPr bwMode="auto">
            <a:xfrm>
              <a:off x="1254" y="1899"/>
              <a:ext cx="720" cy="1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1400">
                  <a:ea typeface="PMingLiU" pitchFamily="18" charset="-120"/>
                </a:rPr>
                <a:t>等效读写器效率</a:t>
              </a:r>
              <a:endParaRPr lang="en-US" sz="1400">
                <a:ea typeface="PMingLiU" pitchFamily="18" charset="-120"/>
              </a:endParaRPr>
            </a:p>
          </p:txBody>
        </p:sp>
        <p:sp>
          <p:nvSpPr>
            <p:cNvPr id="174092" name="Text Box 13"/>
            <p:cNvSpPr txBox="1">
              <a:spLocks noChangeAspect="1" noChangeArrowheads="1"/>
            </p:cNvSpPr>
            <p:nvPr/>
          </p:nvSpPr>
          <p:spPr bwMode="auto">
            <a:xfrm>
              <a:off x="3998" y="1594"/>
              <a:ext cx="785" cy="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lgn="ctr">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solidFill>
                    <a:srgbClr val="008000"/>
                  </a:solidFill>
                  <a:ea typeface="PMingLiU" pitchFamily="18" charset="-120"/>
                </a:rPr>
                <a:t>自动设置模式</a:t>
              </a:r>
              <a:endParaRPr lang="en-US">
                <a:solidFill>
                  <a:srgbClr val="008000"/>
                </a:solidFill>
                <a:ea typeface="PMingLiU" pitchFamily="18" charset="-120"/>
              </a:endParaRPr>
            </a:p>
          </p:txBody>
        </p:sp>
        <p:sp>
          <p:nvSpPr>
            <p:cNvPr id="174093" name="Freeform 14"/>
            <p:cNvSpPr>
              <a:spLocks noChangeAspect="1"/>
            </p:cNvSpPr>
            <p:nvPr/>
          </p:nvSpPr>
          <p:spPr bwMode="auto">
            <a:xfrm>
              <a:off x="2056" y="1440"/>
              <a:ext cx="2727" cy="828"/>
            </a:xfrm>
            <a:custGeom>
              <a:avLst/>
              <a:gdLst>
                <a:gd name="T0" fmla="*/ 0 w 1306"/>
                <a:gd name="T1" fmla="*/ 816 h 431"/>
                <a:gd name="T2" fmla="*/ 14013 w 1306"/>
                <a:gd name="T3" fmla="*/ 816 h 431"/>
                <a:gd name="T4" fmla="*/ 28022 w 1306"/>
                <a:gd name="T5" fmla="*/ 5621 h 431"/>
                <a:gd name="T6" fmla="*/ 34069 w 1306"/>
                <a:gd name="T7" fmla="*/ 14180 h 431"/>
                <a:gd name="T8" fmla="*/ 54141 w 1306"/>
                <a:gd name="T9" fmla="*/ 17790 h 431"/>
                <a:gd name="T10" fmla="*/ 72192 w 1306"/>
                <a:gd name="T11" fmla="*/ 20258 h 431"/>
                <a:gd name="T12" fmla="*/ 90181 w 1306"/>
                <a:gd name="T13" fmla="*/ 21453 h 431"/>
                <a:gd name="T14" fmla="*/ 108236 w 1306"/>
                <a:gd name="T15" fmla="*/ 21453 h 431"/>
                <a:gd name="T16" fmla="*/ 0 60000 65536"/>
                <a:gd name="T17" fmla="*/ 0 60000 65536"/>
                <a:gd name="T18" fmla="*/ 0 60000 65536"/>
                <a:gd name="T19" fmla="*/ 0 60000 65536"/>
                <a:gd name="T20" fmla="*/ 0 60000 65536"/>
                <a:gd name="T21" fmla="*/ 0 60000 65536"/>
                <a:gd name="T22" fmla="*/ 0 60000 65536"/>
                <a:gd name="T23" fmla="*/ 0 60000 65536"/>
                <a:gd name="T24" fmla="*/ 0 w 1306"/>
                <a:gd name="T25" fmla="*/ 0 h 431"/>
                <a:gd name="T26" fmla="*/ 1306 w 1306"/>
                <a:gd name="T27" fmla="*/ 431 h 4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6" h="431">
                  <a:moveTo>
                    <a:pt x="0" y="16"/>
                  </a:moveTo>
                  <a:cubicBezTo>
                    <a:pt x="56" y="8"/>
                    <a:pt x="113" y="0"/>
                    <a:pt x="169" y="16"/>
                  </a:cubicBezTo>
                  <a:cubicBezTo>
                    <a:pt x="225" y="32"/>
                    <a:pt x="298" y="68"/>
                    <a:pt x="338" y="112"/>
                  </a:cubicBezTo>
                  <a:cubicBezTo>
                    <a:pt x="378" y="156"/>
                    <a:pt x="359" y="242"/>
                    <a:pt x="411" y="282"/>
                  </a:cubicBezTo>
                  <a:cubicBezTo>
                    <a:pt x="463" y="322"/>
                    <a:pt x="576" y="334"/>
                    <a:pt x="653" y="354"/>
                  </a:cubicBezTo>
                  <a:cubicBezTo>
                    <a:pt x="730" y="374"/>
                    <a:pt x="799" y="391"/>
                    <a:pt x="871" y="403"/>
                  </a:cubicBezTo>
                  <a:cubicBezTo>
                    <a:pt x="943" y="415"/>
                    <a:pt x="1016" y="423"/>
                    <a:pt x="1088" y="427"/>
                  </a:cubicBezTo>
                  <a:cubicBezTo>
                    <a:pt x="1160" y="431"/>
                    <a:pt x="1233" y="429"/>
                    <a:pt x="1306" y="427"/>
                  </a:cubicBezTo>
                </a:path>
              </a:pathLst>
            </a:custGeom>
            <a:noFill/>
            <a:ln w="41275" cap="flat" cmpd="sng">
              <a:solidFill>
                <a:srgbClr val="008000"/>
              </a:solidFill>
              <a:prstDash val="sysDot"/>
              <a:round/>
              <a:headEnd/>
              <a:tailEnd/>
            </a:ln>
            <a:extLst>
              <a:ext uri="{909E8E84-426E-40DD-AFC4-6F175D3DCCD1}">
                <a14:hiddenFill xmlns:a14="http://schemas.microsoft.com/office/drawing/2010/main" xmlns="">
                  <a:solidFill>
                    <a:srgbClr val="FFFFFF"/>
                  </a:solidFill>
                </a14:hiddenFill>
              </a:ext>
            </a:extLst>
          </p:spPr>
          <p:txBody>
            <a:bodyPr lIns="85708" tIns="42853" rIns="85708" bIns="42853">
              <a:spAutoFit/>
            </a:bodyPr>
            <a:lstStyle/>
            <a:p>
              <a:endParaRPr lang="en-US"/>
            </a:p>
          </p:txBody>
        </p:sp>
      </p:grpSp>
      <p:sp>
        <p:nvSpPr>
          <p:cNvPr id="174083" name="Rectangle 18"/>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自动配置模式吞吐量</a:t>
            </a:r>
            <a:endParaRPr lang="en-US" sz="3200" b="1" dirty="0">
              <a:solidFill>
                <a:schemeClr val="tx2"/>
              </a:solidFill>
              <a:latin typeface="Tahoma" pitchFamily="34" charset="0"/>
            </a:endParaRPr>
          </a:p>
        </p:txBody>
      </p:sp>
    </p:spTree>
    <p:extLst>
      <p:ext uri="{BB962C8B-B14F-4D97-AF65-F5344CB8AC3E}">
        <p14:creationId xmlns:p14="http://schemas.microsoft.com/office/powerpoint/2010/main" xmlns="" val="3218236777"/>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0" name="Rectangle 8"/>
          <p:cNvSpPr>
            <a:spLocks noGrp="1" noChangeArrowheads="1"/>
          </p:cNvSpPr>
          <p:nvPr>
            <p:ph type="body" idx="1"/>
          </p:nvPr>
        </p:nvSpPr>
        <p:spPr>
          <a:xfrm>
            <a:off x="565150" y="1003301"/>
            <a:ext cx="4203700" cy="4965700"/>
          </a:xfrm>
          <a:noFill/>
        </p:spPr>
        <p:txBody>
          <a:bodyPr>
            <a:normAutofit/>
          </a:bodyPr>
          <a:lstStyle/>
          <a:p>
            <a:pPr eaLnBrk="1" hangingPunct="1"/>
            <a:r>
              <a:rPr lang="en-US" sz="1800" dirty="0" smtClean="0"/>
              <a:t>3</a:t>
            </a:r>
            <a:r>
              <a:rPr lang="zh-CN" altLang="en-US" sz="1800" dirty="0" smtClean="0">
                <a:ea typeface="宋体" charset="-122"/>
              </a:rPr>
              <a:t>类查询模式</a:t>
            </a:r>
            <a:r>
              <a:rPr lang="en-US" sz="1800" dirty="0" smtClean="0"/>
              <a:t>:</a:t>
            </a:r>
          </a:p>
          <a:p>
            <a:pPr lvl="1" eaLnBrk="1" hangingPunct="1"/>
            <a:r>
              <a:rPr lang="en-US" sz="2600" dirty="0" smtClean="0"/>
              <a:t>Dual Target</a:t>
            </a:r>
          </a:p>
          <a:p>
            <a:pPr lvl="1" eaLnBrk="1" hangingPunct="1"/>
            <a:r>
              <a:rPr lang="en-US" sz="2600" dirty="0" smtClean="0"/>
              <a:t>Single Target</a:t>
            </a:r>
          </a:p>
          <a:p>
            <a:pPr lvl="1" eaLnBrk="1" hangingPunct="1"/>
            <a:r>
              <a:rPr lang="en-US" sz="2600" dirty="0" smtClean="0"/>
              <a:t>Single Target with  Suppression</a:t>
            </a:r>
          </a:p>
          <a:p>
            <a:pPr marL="463550" lvl="1" indent="0" eaLnBrk="1" hangingPunct="1">
              <a:buNone/>
            </a:pPr>
            <a:endParaRPr lang="en-US" sz="2600" dirty="0" smtClean="0"/>
          </a:p>
          <a:p>
            <a:pPr eaLnBrk="1" hangingPunct="1"/>
            <a:r>
              <a:rPr lang="en-US" sz="1800" dirty="0"/>
              <a:t>3</a:t>
            </a:r>
            <a:r>
              <a:rPr lang="zh-CN" altLang="en-US" sz="1800" dirty="0" smtClean="0">
                <a:ea typeface="宋体" charset="-122"/>
              </a:rPr>
              <a:t>类</a:t>
            </a:r>
            <a:r>
              <a:rPr lang="zh-CN" altLang="en-US" sz="1800" dirty="0">
                <a:ea typeface="宋体" charset="-122"/>
              </a:rPr>
              <a:t>会话</a:t>
            </a:r>
            <a:r>
              <a:rPr lang="en-US" sz="1800" dirty="0" smtClean="0"/>
              <a:t>:</a:t>
            </a:r>
            <a:endParaRPr lang="en-US" sz="1800" dirty="0"/>
          </a:p>
          <a:p>
            <a:pPr lvl="1" eaLnBrk="1" hangingPunct="1"/>
            <a:r>
              <a:rPr lang="en-US" sz="2600" dirty="0" smtClean="0"/>
              <a:t>Session 0</a:t>
            </a:r>
            <a:endParaRPr lang="en-US" sz="2600" dirty="0"/>
          </a:p>
          <a:p>
            <a:pPr lvl="1" eaLnBrk="1" hangingPunct="1"/>
            <a:r>
              <a:rPr lang="en-US" sz="2600" dirty="0" smtClean="0"/>
              <a:t>Session 1</a:t>
            </a:r>
            <a:endParaRPr lang="en-US" sz="2600" dirty="0"/>
          </a:p>
          <a:p>
            <a:pPr lvl="1" eaLnBrk="1" hangingPunct="1"/>
            <a:r>
              <a:rPr lang="en-US" sz="2600" dirty="0" smtClean="0"/>
              <a:t>Session 2,Session 3</a:t>
            </a:r>
            <a:endParaRPr lang="en-US" sz="2600" dirty="0"/>
          </a:p>
          <a:p>
            <a:pPr lvl="1" eaLnBrk="1" hangingPunct="1">
              <a:lnSpc>
                <a:spcPct val="80000"/>
              </a:lnSpc>
              <a:buFont typeface="Arial" charset="0"/>
              <a:buNone/>
            </a:pPr>
            <a:endParaRPr lang="en-US" sz="2600" dirty="0" smtClean="0"/>
          </a:p>
        </p:txBody>
      </p:sp>
      <p:sp>
        <p:nvSpPr>
          <p:cNvPr id="175111" name="Rectangle 9"/>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查询模式和会话</a:t>
            </a:r>
            <a:endParaRPr lang="en-US" sz="3200" b="1" dirty="0">
              <a:solidFill>
                <a:schemeClr val="tx2"/>
              </a:solidFill>
              <a:latin typeface="Tahoma" pitchFamily="34" charset="0"/>
            </a:endParaRPr>
          </a:p>
        </p:txBody>
      </p:sp>
    </p:spTree>
    <p:extLst>
      <p:ext uri="{BB962C8B-B14F-4D97-AF65-F5344CB8AC3E}">
        <p14:creationId xmlns:p14="http://schemas.microsoft.com/office/powerpoint/2010/main" xmlns="" val="3536945280"/>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body" idx="1"/>
          </p:nvPr>
        </p:nvSpPr>
        <p:spPr>
          <a:xfrm>
            <a:off x="468313" y="3573463"/>
            <a:ext cx="8229600" cy="2312987"/>
          </a:xfrm>
        </p:spPr>
        <p:txBody>
          <a:bodyPr/>
          <a:lstStyle/>
          <a:p>
            <a:pPr eaLnBrk="1" hangingPunct="1"/>
            <a:r>
              <a:rPr lang="zh-CN" altLang="en-US" sz="1800" smtClean="0">
                <a:ea typeface="宋体" charset="-122"/>
              </a:rPr>
              <a:t>标签有两种状态</a:t>
            </a:r>
            <a:r>
              <a:rPr lang="en-US" sz="1800" smtClean="0"/>
              <a:t>: ‘A’ </a:t>
            </a:r>
            <a:r>
              <a:rPr lang="zh-CN" altLang="en-US" sz="1800" smtClean="0">
                <a:ea typeface="宋体" charset="-122"/>
              </a:rPr>
              <a:t>和 </a:t>
            </a:r>
            <a:r>
              <a:rPr lang="en-US" sz="1800" smtClean="0"/>
              <a:t>‘B’</a:t>
            </a:r>
          </a:p>
          <a:p>
            <a:pPr eaLnBrk="1" hangingPunct="1"/>
            <a:r>
              <a:rPr lang="en-US" sz="1800" smtClean="0"/>
              <a:t>‘A’ </a:t>
            </a:r>
            <a:r>
              <a:rPr lang="zh-CN" altLang="en-US" sz="1800" smtClean="0">
                <a:ea typeface="宋体" charset="-122"/>
              </a:rPr>
              <a:t>状态是上电后的默认状态，也是‘</a:t>
            </a:r>
            <a:r>
              <a:rPr lang="en-US" altLang="zh-CN" sz="1800" smtClean="0">
                <a:ea typeface="宋体" charset="-122"/>
              </a:rPr>
              <a:t>B</a:t>
            </a:r>
            <a:r>
              <a:rPr lang="zh-CN" altLang="en-US" sz="1800" smtClean="0">
                <a:ea typeface="宋体" charset="-122"/>
              </a:rPr>
              <a:t>’状态结束后的状态</a:t>
            </a:r>
            <a:endParaRPr lang="en-US" sz="1800" smtClean="0"/>
          </a:p>
          <a:p>
            <a:pPr eaLnBrk="1" hangingPunct="1"/>
            <a:r>
              <a:rPr lang="zh-CN" altLang="en-US" sz="1800" smtClean="0">
                <a:ea typeface="宋体" charset="-122"/>
              </a:rPr>
              <a:t>无论标签处于‘</a:t>
            </a:r>
            <a:r>
              <a:rPr lang="en-US" altLang="zh-CN" sz="1800" smtClean="0">
                <a:ea typeface="宋体" charset="-122"/>
              </a:rPr>
              <a:t>A</a:t>
            </a:r>
            <a:r>
              <a:rPr lang="zh-CN" altLang="en-US" sz="1800" smtClean="0">
                <a:ea typeface="宋体" charset="-122"/>
              </a:rPr>
              <a:t>’或者‘</a:t>
            </a:r>
            <a:r>
              <a:rPr lang="en-US" altLang="zh-CN" sz="1800" smtClean="0">
                <a:ea typeface="宋体" charset="-122"/>
              </a:rPr>
              <a:t>B</a:t>
            </a:r>
            <a:r>
              <a:rPr lang="zh-CN" altLang="en-US" sz="1800" smtClean="0">
                <a:ea typeface="宋体" charset="-122"/>
              </a:rPr>
              <a:t>’状态，读写器都能盘点</a:t>
            </a:r>
            <a:endParaRPr lang="en-US" sz="1800" smtClean="0"/>
          </a:p>
          <a:p>
            <a:pPr eaLnBrk="1" hangingPunct="1"/>
            <a:r>
              <a:rPr lang="zh-CN" altLang="en-US" sz="1800" smtClean="0">
                <a:ea typeface="宋体" charset="-122"/>
              </a:rPr>
              <a:t>读写器可以选择会话模式</a:t>
            </a:r>
            <a:r>
              <a:rPr lang="en-US" sz="1800" smtClean="0"/>
              <a:t>0, 1, 2 </a:t>
            </a:r>
            <a:r>
              <a:rPr lang="zh-CN" altLang="en-US" sz="1800" smtClean="0">
                <a:ea typeface="宋体" charset="-122"/>
              </a:rPr>
              <a:t>或者</a:t>
            </a:r>
            <a:r>
              <a:rPr lang="en-US" sz="1800" smtClean="0"/>
              <a:t> 3</a:t>
            </a:r>
          </a:p>
          <a:p>
            <a:pPr eaLnBrk="1" hangingPunct="1"/>
            <a:r>
              <a:rPr lang="zh-CN" altLang="en-US" sz="1800" smtClean="0">
                <a:ea typeface="宋体" charset="-122"/>
              </a:rPr>
              <a:t>每种会话模式都有独立的状态</a:t>
            </a:r>
            <a:endParaRPr lang="en-US" sz="1800" smtClean="0"/>
          </a:p>
        </p:txBody>
      </p:sp>
      <p:sp>
        <p:nvSpPr>
          <p:cNvPr id="176131" name="Oval 3"/>
          <p:cNvSpPr>
            <a:spLocks noChangeArrowheads="1"/>
          </p:cNvSpPr>
          <p:nvPr/>
        </p:nvSpPr>
        <p:spPr bwMode="auto">
          <a:xfrm>
            <a:off x="2025650" y="1250950"/>
            <a:ext cx="1871663" cy="1871663"/>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6132" name="Oval 4"/>
          <p:cNvSpPr>
            <a:spLocks noChangeArrowheads="1"/>
          </p:cNvSpPr>
          <p:nvPr/>
        </p:nvSpPr>
        <p:spPr bwMode="auto">
          <a:xfrm>
            <a:off x="4833938" y="1250950"/>
            <a:ext cx="1871662" cy="1871663"/>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76133" name="Rectangle 5"/>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标签盘点标识</a:t>
            </a:r>
            <a:endParaRPr lang="en-US" sz="3200">
              <a:solidFill>
                <a:schemeClr val="tx2"/>
              </a:solidFill>
              <a:latin typeface="Tahoma" pitchFamily="34" charset="0"/>
            </a:endParaRPr>
          </a:p>
        </p:txBody>
      </p:sp>
    </p:spTree>
    <p:extLst>
      <p:ext uri="{BB962C8B-B14F-4D97-AF65-F5344CB8AC3E}">
        <p14:creationId xmlns:p14="http://schemas.microsoft.com/office/powerpoint/2010/main" xmlns="" val="2570331855"/>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标签盘点标识</a:t>
            </a:r>
            <a:endParaRPr lang="en-US" sz="3200">
              <a:solidFill>
                <a:schemeClr val="tx2"/>
              </a:solidFill>
              <a:latin typeface="Tahoma" pitchFamily="34" charset="0"/>
            </a:endParaRPr>
          </a:p>
        </p:txBody>
      </p:sp>
      <p:graphicFrame>
        <p:nvGraphicFramePr>
          <p:cNvPr id="644099" name="Group 3"/>
          <p:cNvGraphicFramePr>
            <a:graphicFrameLocks noGrp="1"/>
          </p:cNvGraphicFramePr>
          <p:nvPr>
            <p:ph/>
          </p:nvPr>
        </p:nvGraphicFramePr>
        <p:xfrm>
          <a:off x="287338" y="1071563"/>
          <a:ext cx="8208962" cy="4625974"/>
        </p:xfrm>
        <a:graphic>
          <a:graphicData uri="http://schemas.openxmlformats.org/drawingml/2006/table">
            <a:tbl>
              <a:tblPr/>
              <a:tblGrid>
                <a:gridCol w="4105275"/>
                <a:gridCol w="4103687"/>
              </a:tblGrid>
              <a:tr h="1116013">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chemeClr val="tx1"/>
                          </a:solidFill>
                          <a:effectLst/>
                          <a:latin typeface="Arial" charset="0"/>
                          <a:ea typeface="宋体" charset="-122"/>
                          <a:cs typeface="Arial" charset="0"/>
                        </a:rPr>
                        <a:t>会话</a:t>
                      </a:r>
                      <a:r>
                        <a:rPr kumimoji="0" lang="en-US" sz="2000" b="1" i="0" u="none" strike="noStrike" cap="none" normalizeH="0" baseline="0" smtClean="0">
                          <a:ln>
                            <a:noFill/>
                          </a:ln>
                          <a:solidFill>
                            <a:schemeClr val="tx1"/>
                          </a:solidFill>
                          <a:effectLst/>
                          <a:latin typeface="Arial" charset="0"/>
                          <a:cs typeface="Arial" charset="0"/>
                        </a:rPr>
                        <a:t>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69987">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chemeClr val="tx1"/>
                          </a:solidFill>
                          <a:effectLst/>
                          <a:latin typeface="Arial" charset="0"/>
                          <a:ea typeface="宋体" charset="-122"/>
                          <a:cs typeface="Arial" charset="0"/>
                        </a:rPr>
                        <a:t>会话 </a:t>
                      </a:r>
                      <a:r>
                        <a:rPr kumimoji="0" lang="en-US" sz="2000" b="1"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69987">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chemeClr val="tx1"/>
                          </a:solidFill>
                          <a:effectLst/>
                          <a:latin typeface="Arial" charset="0"/>
                          <a:ea typeface="宋体" charset="-122"/>
                          <a:cs typeface="Arial" charset="0"/>
                        </a:rPr>
                        <a:t>会话 </a:t>
                      </a:r>
                      <a:r>
                        <a:rPr kumimoji="0" lang="en-US" sz="2000" b="1" i="0" u="none" strike="noStrike" cap="none" normalizeH="0" baseline="0" smtClean="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69987">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smtClean="0">
                          <a:ln>
                            <a:noFill/>
                          </a:ln>
                          <a:solidFill>
                            <a:schemeClr val="tx1"/>
                          </a:solidFill>
                          <a:effectLst/>
                          <a:latin typeface="Arial" charset="0"/>
                          <a:ea typeface="宋体" charset="-122"/>
                          <a:cs typeface="Arial" charset="0"/>
                        </a:rPr>
                        <a:t>会话 </a:t>
                      </a:r>
                      <a:r>
                        <a:rPr kumimoji="0" lang="en-US" sz="2000" b="1" i="0" u="none" strike="noStrike" cap="none" normalizeH="0" baseline="0" smtClean="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endParaRPr kumimoji="0" lang="en-US" sz="20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77172" name="Oval 20"/>
          <p:cNvSpPr>
            <a:spLocks noChangeArrowheads="1"/>
          </p:cNvSpPr>
          <p:nvPr/>
        </p:nvSpPr>
        <p:spPr bwMode="auto">
          <a:xfrm>
            <a:off x="4824413" y="1233488"/>
            <a:ext cx="1033462" cy="882650"/>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7173" name="Oval 21"/>
          <p:cNvSpPr>
            <a:spLocks noChangeArrowheads="1"/>
          </p:cNvSpPr>
          <p:nvPr/>
        </p:nvSpPr>
        <p:spPr bwMode="auto">
          <a:xfrm>
            <a:off x="6921500" y="1233488"/>
            <a:ext cx="1106488" cy="809625"/>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77174" name="Oval 22"/>
          <p:cNvSpPr>
            <a:spLocks noChangeArrowheads="1"/>
          </p:cNvSpPr>
          <p:nvPr/>
        </p:nvSpPr>
        <p:spPr bwMode="auto">
          <a:xfrm>
            <a:off x="4824413" y="2401888"/>
            <a:ext cx="1033462" cy="882650"/>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7175" name="Oval 23"/>
          <p:cNvSpPr>
            <a:spLocks noChangeArrowheads="1"/>
          </p:cNvSpPr>
          <p:nvPr/>
        </p:nvSpPr>
        <p:spPr bwMode="auto">
          <a:xfrm>
            <a:off x="4859338" y="3573463"/>
            <a:ext cx="1033462" cy="882650"/>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7176" name="Oval 24"/>
          <p:cNvSpPr>
            <a:spLocks noChangeArrowheads="1"/>
          </p:cNvSpPr>
          <p:nvPr/>
        </p:nvSpPr>
        <p:spPr bwMode="auto">
          <a:xfrm>
            <a:off x="4859338" y="4724400"/>
            <a:ext cx="1033462" cy="882650"/>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7177" name="Oval 25"/>
          <p:cNvSpPr>
            <a:spLocks noChangeArrowheads="1"/>
          </p:cNvSpPr>
          <p:nvPr/>
        </p:nvSpPr>
        <p:spPr bwMode="auto">
          <a:xfrm>
            <a:off x="6985000" y="2457450"/>
            <a:ext cx="1106488" cy="809625"/>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77178" name="Oval 26"/>
          <p:cNvSpPr>
            <a:spLocks noChangeArrowheads="1"/>
          </p:cNvSpPr>
          <p:nvPr/>
        </p:nvSpPr>
        <p:spPr bwMode="auto">
          <a:xfrm>
            <a:off x="6985000" y="3573463"/>
            <a:ext cx="1106488" cy="809625"/>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77179" name="Oval 27"/>
          <p:cNvSpPr>
            <a:spLocks noChangeArrowheads="1"/>
          </p:cNvSpPr>
          <p:nvPr/>
        </p:nvSpPr>
        <p:spPr bwMode="auto">
          <a:xfrm>
            <a:off x="7019925" y="4760913"/>
            <a:ext cx="1106488" cy="809625"/>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Tree>
    <p:extLst>
      <p:ext uri="{BB962C8B-B14F-4D97-AF65-F5344CB8AC3E}">
        <p14:creationId xmlns:p14="http://schemas.microsoft.com/office/powerpoint/2010/main" xmlns="" val="1293300727"/>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time-managemen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00225" y="836613"/>
            <a:ext cx="5653088" cy="5199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8179" name="Rectangle 3"/>
          <p:cNvSpPr>
            <a:spLocks noGrp="1" noChangeArrowheads="1"/>
          </p:cNvSpPr>
          <p:nvPr>
            <p:ph type="body" idx="1"/>
          </p:nvPr>
        </p:nvSpPr>
        <p:spPr>
          <a:xfrm>
            <a:off x="107950" y="3779838"/>
            <a:ext cx="9036050" cy="2312987"/>
          </a:xfrm>
          <a:solidFill>
            <a:schemeClr val="bg1"/>
          </a:solidFill>
        </p:spPr>
        <p:txBody>
          <a:bodyPr/>
          <a:lstStyle/>
          <a:p>
            <a:pPr eaLnBrk="1" hangingPunct="1">
              <a:lnSpc>
                <a:spcPct val="80000"/>
              </a:lnSpc>
              <a:buFont typeface="Tahoma" pitchFamily="34" charset="0"/>
              <a:buNone/>
            </a:pPr>
            <a:r>
              <a:rPr lang="en-US" sz="1800" smtClean="0"/>
              <a:t>‘B’ </a:t>
            </a:r>
            <a:r>
              <a:rPr lang="zh-CN" altLang="en-US" sz="1800" smtClean="0">
                <a:ea typeface="宋体" charset="-122"/>
              </a:rPr>
              <a:t>状态驻留时间取决于选择的会话和标签的供电状态</a:t>
            </a:r>
            <a:r>
              <a:rPr lang="en-US" sz="1800" smtClean="0"/>
              <a:t>:</a:t>
            </a:r>
          </a:p>
          <a:p>
            <a:pPr eaLnBrk="1" hangingPunct="1">
              <a:lnSpc>
                <a:spcPct val="80000"/>
              </a:lnSpc>
            </a:pPr>
            <a:r>
              <a:rPr lang="zh-CN" altLang="en-US" sz="1800" smtClean="0">
                <a:ea typeface="宋体" charset="-122"/>
              </a:rPr>
              <a:t>在</a:t>
            </a:r>
            <a:r>
              <a:rPr lang="en-US" altLang="zh-CN" sz="1800" smtClean="0">
                <a:ea typeface="宋体" charset="-122"/>
              </a:rPr>
              <a:t>S</a:t>
            </a:r>
            <a:r>
              <a:rPr lang="en-US" sz="1800" smtClean="0"/>
              <a:t>0, </a:t>
            </a:r>
            <a:r>
              <a:rPr lang="zh-CN" altLang="en-US" sz="1800" smtClean="0">
                <a:ea typeface="宋体" charset="-122"/>
              </a:rPr>
              <a:t>标签在有电时的驻留时间是无限长，在掉电后驻留时间为</a:t>
            </a:r>
            <a:r>
              <a:rPr lang="en-US" altLang="zh-CN" sz="1800" smtClean="0">
                <a:ea typeface="宋体" charset="-122"/>
              </a:rPr>
              <a:t>(dual target)</a:t>
            </a:r>
            <a:endParaRPr lang="en-US" sz="1800" smtClean="0"/>
          </a:p>
          <a:p>
            <a:pPr eaLnBrk="1" hangingPunct="1">
              <a:lnSpc>
                <a:spcPct val="80000"/>
              </a:lnSpc>
            </a:pPr>
            <a:r>
              <a:rPr lang="zh-CN" altLang="en-US" sz="1800" smtClean="0">
                <a:ea typeface="宋体" charset="-122"/>
              </a:rPr>
              <a:t>在</a:t>
            </a:r>
            <a:r>
              <a:rPr lang="en-US" sz="1800" smtClean="0"/>
              <a:t>S1, </a:t>
            </a:r>
            <a:r>
              <a:rPr lang="zh-CN" altLang="en-US" sz="1800" smtClean="0">
                <a:ea typeface="宋体" charset="-122"/>
              </a:rPr>
              <a:t>标签在有电和掉电后，驻留时间为 </a:t>
            </a:r>
            <a:r>
              <a:rPr lang="en-US" sz="1800" b="0" smtClean="0"/>
              <a:t>0.5 </a:t>
            </a:r>
            <a:r>
              <a:rPr lang="zh-CN" altLang="en-US" sz="1800" b="0" smtClean="0">
                <a:ea typeface="宋体" charset="-122"/>
              </a:rPr>
              <a:t>到 </a:t>
            </a:r>
            <a:r>
              <a:rPr lang="en-US" sz="1800" b="0" smtClean="0"/>
              <a:t>5s</a:t>
            </a:r>
          </a:p>
          <a:p>
            <a:pPr eaLnBrk="1" hangingPunct="1">
              <a:lnSpc>
                <a:spcPct val="80000"/>
              </a:lnSpc>
            </a:pPr>
            <a:r>
              <a:rPr lang="zh-CN" altLang="en-US" sz="1800" smtClean="0">
                <a:ea typeface="宋体" charset="-122"/>
              </a:rPr>
              <a:t>在</a:t>
            </a:r>
            <a:r>
              <a:rPr lang="en-US" sz="1800" smtClean="0"/>
              <a:t>S2</a:t>
            </a:r>
            <a:r>
              <a:rPr lang="zh-CN" altLang="en-US" sz="1800" smtClean="0">
                <a:ea typeface="宋体" charset="-122"/>
              </a:rPr>
              <a:t>和</a:t>
            </a:r>
            <a:r>
              <a:rPr lang="en-US" altLang="zh-CN" sz="1800" smtClean="0">
                <a:ea typeface="宋体" charset="-122"/>
              </a:rPr>
              <a:t>S</a:t>
            </a:r>
            <a:r>
              <a:rPr lang="en-US" sz="1800" smtClean="0"/>
              <a:t>3, </a:t>
            </a:r>
            <a:r>
              <a:rPr lang="zh-CN" altLang="en-US" sz="1800" smtClean="0">
                <a:ea typeface="宋体" charset="-122"/>
              </a:rPr>
              <a:t>标签有电时，驻留时间为无限长</a:t>
            </a:r>
            <a:endParaRPr lang="en-US" sz="1800" b="0" smtClean="0"/>
          </a:p>
          <a:p>
            <a:pPr eaLnBrk="1" hangingPunct="1">
              <a:lnSpc>
                <a:spcPct val="80000"/>
              </a:lnSpc>
            </a:pPr>
            <a:r>
              <a:rPr lang="zh-CN" altLang="en-US" sz="1800" smtClean="0">
                <a:ea typeface="宋体" charset="-122"/>
              </a:rPr>
              <a:t>在</a:t>
            </a:r>
            <a:r>
              <a:rPr lang="en-US" sz="1800" smtClean="0"/>
              <a:t>S2</a:t>
            </a:r>
            <a:r>
              <a:rPr lang="zh-CN" altLang="en-US" sz="1800" smtClean="0">
                <a:ea typeface="宋体" charset="-122"/>
              </a:rPr>
              <a:t>和</a:t>
            </a:r>
            <a:r>
              <a:rPr lang="en-US" altLang="zh-CN" sz="1800" smtClean="0">
                <a:ea typeface="宋体" charset="-122"/>
              </a:rPr>
              <a:t>S</a:t>
            </a:r>
            <a:r>
              <a:rPr lang="en-US" sz="1800" smtClean="0"/>
              <a:t>3</a:t>
            </a:r>
            <a:r>
              <a:rPr lang="zh-CN" altLang="en-US" sz="1800" smtClean="0">
                <a:ea typeface="宋体" charset="-122"/>
              </a:rPr>
              <a:t>，当掉电后，驻留时间最小</a:t>
            </a:r>
            <a:r>
              <a:rPr lang="en-US" sz="1800" b="0" smtClean="0"/>
              <a:t>2s, </a:t>
            </a:r>
            <a:r>
              <a:rPr lang="zh-CN" altLang="en-US" sz="1800" b="0" smtClean="0">
                <a:ea typeface="宋体" charset="-122"/>
              </a:rPr>
              <a:t>最大</a:t>
            </a:r>
            <a:r>
              <a:rPr lang="en-US" sz="1800" b="0" smtClean="0"/>
              <a:t>60s</a:t>
            </a:r>
          </a:p>
          <a:p>
            <a:pPr eaLnBrk="1" hangingPunct="1">
              <a:lnSpc>
                <a:spcPct val="80000"/>
              </a:lnSpc>
            </a:pPr>
            <a:r>
              <a:rPr lang="zh-CN" altLang="en-US" sz="1800" smtClean="0">
                <a:ea typeface="宋体" charset="-122"/>
              </a:rPr>
              <a:t>用户不能配置驻留时间，而且时间也是近似值，不是绝对准确值</a:t>
            </a:r>
            <a:endParaRPr lang="en-US" sz="1800" smtClean="0"/>
          </a:p>
        </p:txBody>
      </p:sp>
      <p:sp>
        <p:nvSpPr>
          <p:cNvPr id="178180" name="Oval 4"/>
          <p:cNvSpPr>
            <a:spLocks noChangeArrowheads="1"/>
          </p:cNvSpPr>
          <p:nvPr/>
        </p:nvSpPr>
        <p:spPr bwMode="auto">
          <a:xfrm>
            <a:off x="2025650" y="1250950"/>
            <a:ext cx="1871663" cy="1871663"/>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8181" name="Oval 5"/>
          <p:cNvSpPr>
            <a:spLocks noChangeArrowheads="1"/>
          </p:cNvSpPr>
          <p:nvPr/>
        </p:nvSpPr>
        <p:spPr bwMode="auto">
          <a:xfrm>
            <a:off x="4833938" y="1250950"/>
            <a:ext cx="1871662" cy="1871663"/>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78182" name="AutoShape 6"/>
          <p:cNvSpPr>
            <a:spLocks noChangeArrowheads="1"/>
          </p:cNvSpPr>
          <p:nvPr/>
        </p:nvSpPr>
        <p:spPr bwMode="auto">
          <a:xfrm>
            <a:off x="3995738" y="1700213"/>
            <a:ext cx="720725" cy="1008062"/>
          </a:xfrm>
          <a:prstGeom prst="leftArrow">
            <a:avLst>
              <a:gd name="adj1" fmla="val 50000"/>
              <a:gd name="adj2" fmla="val 25000"/>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8183" name="Rectangle 7"/>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标签驻留时间</a:t>
            </a:r>
            <a:endParaRPr lang="en-US" sz="3200">
              <a:solidFill>
                <a:schemeClr val="tx2"/>
              </a:solidFill>
              <a:latin typeface="Tahoma" pitchFamily="34" charset="0"/>
            </a:endParaRPr>
          </a:p>
        </p:txBody>
      </p:sp>
    </p:spTree>
    <p:extLst>
      <p:ext uri="{BB962C8B-B14F-4D97-AF65-F5344CB8AC3E}">
        <p14:creationId xmlns:p14="http://schemas.microsoft.com/office/powerpoint/2010/main" xmlns="" val="1517839031"/>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y_GIFFULLgroup_grey_background_10_7_5_(150dpi).gif"/>
          <p:cNvPicPr>
            <a:picLocks noChangeAspect="1"/>
          </p:cNvPicPr>
          <p:nvPr/>
        </p:nvPicPr>
        <p:blipFill rotWithShape="1">
          <a:blip r:embed="rId3" cstate="print">
            <a:extLst>
              <a:ext uri="{28A0092B-C50C-407E-A947-70E740481C1C}">
                <a14:useLocalDpi xmlns:a14="http://schemas.microsoft.com/office/drawing/2010/main" xmlns=""/>
              </a:ext>
            </a:extLst>
          </a:blip>
          <a:srcRect r="45894" b="6992"/>
          <a:stretch/>
        </p:blipFill>
        <p:spPr>
          <a:xfrm>
            <a:off x="0" y="0"/>
            <a:ext cx="4947478" cy="5786783"/>
          </a:xfrm>
          <a:prstGeom prst="rect">
            <a:avLst/>
          </a:prstGeom>
        </p:spPr>
      </p:pic>
      <p:sp>
        <p:nvSpPr>
          <p:cNvPr id="16387" name="Title 1"/>
          <p:cNvSpPr>
            <a:spLocks noGrp="1"/>
          </p:cNvSpPr>
          <p:nvPr>
            <p:ph type="title"/>
          </p:nvPr>
        </p:nvSpPr>
        <p:spPr/>
        <p:txBody>
          <a:bodyPr/>
          <a:lstStyle/>
          <a:p>
            <a:r>
              <a:rPr lang="en-US" sz="3600" dirty="0" err="1" smtClean="0"/>
              <a:t>Ind</a:t>
            </a:r>
            <a:r>
              <a:rPr lang="en-US" sz="3600" dirty="0" smtClean="0"/>
              <a:t>®      </a:t>
            </a:r>
            <a:r>
              <a:rPr lang="zh-CN" altLang="en-US" sz="3600" dirty="0"/>
              <a:t>读写</a:t>
            </a:r>
            <a:r>
              <a:rPr lang="zh-CN" altLang="en-US" sz="3600" dirty="0" smtClean="0"/>
              <a:t>器芯片</a:t>
            </a:r>
            <a:endParaRPr lang="en-US" sz="3600" dirty="0"/>
          </a:p>
        </p:txBody>
      </p:sp>
      <p:sp>
        <p:nvSpPr>
          <p:cNvPr id="18438" name="Rectangle 3"/>
          <p:cNvSpPr>
            <a:spLocks noGrp="1" noChangeArrowheads="1"/>
          </p:cNvSpPr>
          <p:nvPr>
            <p:ph idx="1"/>
          </p:nvPr>
        </p:nvSpPr>
        <p:spPr>
          <a:xfrm>
            <a:off x="263876" y="2827830"/>
            <a:ext cx="4664075" cy="3452812"/>
          </a:xfrm>
        </p:spPr>
        <p:txBody>
          <a:bodyPr>
            <a:normAutofit/>
          </a:bodyPr>
          <a:lstStyle/>
          <a:p>
            <a:r>
              <a:rPr lang="en-US" dirty="0" smtClean="0"/>
              <a:t>~82%</a:t>
            </a:r>
            <a:r>
              <a:rPr lang="zh-CN" altLang="en-US" dirty="0" smtClean="0"/>
              <a:t>市场占有率</a:t>
            </a:r>
            <a:endParaRPr lang="en-US" dirty="0" smtClean="0"/>
          </a:p>
          <a:p>
            <a:pPr lvl="1"/>
            <a:r>
              <a:rPr lang="zh-CN" altLang="en-US" dirty="0" smtClean="0"/>
              <a:t>可基于芯片开发模块，手持机及其他嵌入式读写器</a:t>
            </a:r>
            <a:endParaRPr lang="en-US" dirty="0" smtClean="0"/>
          </a:p>
          <a:p>
            <a:r>
              <a:rPr lang="zh-CN" altLang="en-US" dirty="0" smtClean="0"/>
              <a:t>领先的技术平台</a:t>
            </a:r>
            <a:endParaRPr lang="en-US" dirty="0" smtClean="0"/>
          </a:p>
          <a:p>
            <a:pPr lvl="1"/>
            <a:r>
              <a:rPr lang="en-US" dirty="0" smtClean="0"/>
              <a:t>3</a:t>
            </a:r>
            <a:r>
              <a:rPr lang="zh-CN" altLang="en-US" dirty="0" smtClean="0"/>
              <a:t>款性能各异的产品</a:t>
            </a:r>
            <a:endParaRPr lang="en-US" dirty="0" smtClean="0"/>
          </a:p>
          <a:p>
            <a:pPr lvl="1"/>
            <a:r>
              <a:rPr lang="zh-CN" altLang="en-US" dirty="0"/>
              <a:t>完</a:t>
            </a:r>
            <a:r>
              <a:rPr lang="zh-CN" altLang="en-US" dirty="0" smtClean="0"/>
              <a:t>整的开发套件</a:t>
            </a:r>
            <a:endParaRPr lang="en-US" dirty="0" smtClean="0"/>
          </a:p>
          <a:p>
            <a:r>
              <a:rPr lang="zh-CN" altLang="en-US" dirty="0"/>
              <a:t>最</a:t>
            </a:r>
            <a:r>
              <a:rPr lang="zh-CN" altLang="en-US" dirty="0" smtClean="0"/>
              <a:t>优的产品性能</a:t>
            </a:r>
            <a:endParaRPr lang="en-US" altLang="ja-JP" dirty="0" smtClean="0"/>
          </a:p>
          <a:p>
            <a:pPr lvl="1"/>
            <a:endParaRPr lang="en-US" altLang="ja-JP" dirty="0" smtClean="0"/>
          </a:p>
        </p:txBody>
      </p:sp>
      <p:pic>
        <p:nvPicPr>
          <p:cNvPr id="24" name="Picture 17"/>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7108277" y="4324710"/>
            <a:ext cx="1641745" cy="6710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16392" name="Picture 11" descr="psion_teklogix"/>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5220143" y="5387975"/>
            <a:ext cx="1338451" cy="252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5" name="Text Box 29"/>
          <p:cNvSpPr txBox="1">
            <a:spLocks noChangeArrowheads="1"/>
          </p:cNvSpPr>
          <p:nvPr/>
        </p:nvSpPr>
        <p:spPr bwMode="auto">
          <a:xfrm>
            <a:off x="7524750" y="1209593"/>
            <a:ext cx="88582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txBody>
          <a:bodyPr wrap="none" lIns="0" tIns="0" rIns="0" bIns="0" anchorCtr="1">
            <a:spAutoFit/>
          </a:bodyPr>
          <a:lstStyle>
            <a:lvl1pPr eaLnBrk="0" hangingPunct="0">
              <a:defRPr sz="2000" b="1">
                <a:solidFill>
                  <a:schemeClr val="tx1"/>
                </a:solidFill>
                <a:latin typeface="Arial" charset="0"/>
                <a:ea typeface="ＭＳ Ｐゴシック" charset="0"/>
                <a:cs typeface="ＭＳ Ｐゴシック" charset="0"/>
              </a:defRPr>
            </a:lvl1pPr>
            <a:lvl2pPr marL="742950" indent="-285750" eaLnBrk="0" hangingPunct="0">
              <a:defRPr sz="2000" b="1">
                <a:solidFill>
                  <a:schemeClr val="tx1"/>
                </a:solidFill>
                <a:latin typeface="Arial" charset="0"/>
                <a:ea typeface="ＭＳ Ｐゴシック" charset="0"/>
              </a:defRPr>
            </a:lvl2pPr>
            <a:lvl3pPr marL="1143000" indent="-228600" eaLnBrk="0" hangingPunct="0">
              <a:defRPr sz="2000" b="1">
                <a:solidFill>
                  <a:schemeClr val="tx1"/>
                </a:solidFill>
                <a:latin typeface="Arial" charset="0"/>
                <a:ea typeface="ＭＳ Ｐゴシック" charset="0"/>
              </a:defRPr>
            </a:lvl3pPr>
            <a:lvl4pPr marL="1600200" indent="-228600" eaLnBrk="0" hangingPunct="0">
              <a:defRPr sz="2000" b="1">
                <a:solidFill>
                  <a:schemeClr val="tx1"/>
                </a:solidFill>
                <a:latin typeface="Arial" charset="0"/>
                <a:ea typeface="ＭＳ Ｐゴシック" charset="0"/>
              </a:defRPr>
            </a:lvl4pPr>
            <a:lvl5pPr marL="2057400" indent="-228600" eaLnBrk="0" hangingPunct="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lgn="ctr">
              <a:spcBef>
                <a:spcPct val="50000"/>
              </a:spcBef>
              <a:buClr>
                <a:srgbClr val="CC3333"/>
              </a:buClr>
              <a:buFont typeface="Tahoma" charset="0"/>
              <a:buNone/>
            </a:pPr>
            <a:r>
              <a:rPr lang="en-US" sz="1400" dirty="0">
                <a:solidFill>
                  <a:schemeClr val="bg1"/>
                </a:solidFill>
              </a:rPr>
              <a:t>End Users</a:t>
            </a:r>
          </a:p>
        </p:txBody>
      </p:sp>
      <p:sp>
        <p:nvSpPr>
          <p:cNvPr id="16396" name="Text Box 29"/>
          <p:cNvSpPr txBox="1">
            <a:spLocks noChangeArrowheads="1"/>
          </p:cNvSpPr>
          <p:nvPr/>
        </p:nvSpPr>
        <p:spPr bwMode="auto">
          <a:xfrm>
            <a:off x="5078413" y="1220706"/>
            <a:ext cx="172402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txBody>
          <a:bodyPr lIns="0" tIns="0" rIns="0" bIns="0" anchorCtr="1">
            <a:spAutoFit/>
          </a:bodyPr>
          <a:lstStyle>
            <a:lvl1pPr eaLnBrk="0" hangingPunct="0">
              <a:defRPr sz="2000" b="1">
                <a:solidFill>
                  <a:schemeClr val="tx1"/>
                </a:solidFill>
                <a:latin typeface="Arial" charset="0"/>
                <a:ea typeface="ＭＳ Ｐゴシック" charset="0"/>
                <a:cs typeface="ＭＳ Ｐゴシック" charset="0"/>
              </a:defRPr>
            </a:lvl1pPr>
            <a:lvl2pPr marL="742950" indent="-285750" eaLnBrk="0" hangingPunct="0">
              <a:defRPr sz="2000" b="1">
                <a:solidFill>
                  <a:schemeClr val="tx1"/>
                </a:solidFill>
                <a:latin typeface="Arial" charset="0"/>
                <a:ea typeface="ＭＳ Ｐゴシック" charset="0"/>
              </a:defRPr>
            </a:lvl2pPr>
            <a:lvl3pPr marL="1143000" indent="-228600" eaLnBrk="0" hangingPunct="0">
              <a:defRPr sz="2000" b="1">
                <a:solidFill>
                  <a:schemeClr val="tx1"/>
                </a:solidFill>
                <a:latin typeface="Arial" charset="0"/>
                <a:ea typeface="ＭＳ Ｐゴシック" charset="0"/>
              </a:defRPr>
            </a:lvl3pPr>
            <a:lvl4pPr marL="1600200" indent="-228600" eaLnBrk="0" hangingPunct="0">
              <a:defRPr sz="2000" b="1">
                <a:solidFill>
                  <a:schemeClr val="tx1"/>
                </a:solidFill>
                <a:latin typeface="Arial" charset="0"/>
                <a:ea typeface="ＭＳ Ｐゴシック" charset="0"/>
              </a:defRPr>
            </a:lvl4pPr>
            <a:lvl5pPr marL="2057400" indent="-228600" eaLnBrk="0" hangingPunct="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lgn="ctr">
              <a:spcBef>
                <a:spcPct val="50000"/>
              </a:spcBef>
              <a:buClr>
                <a:srgbClr val="CC3333"/>
              </a:buClr>
              <a:buFont typeface="Tahoma" charset="0"/>
              <a:buNone/>
            </a:pPr>
            <a:r>
              <a:rPr lang="en-US" sz="1400" dirty="0">
                <a:solidFill>
                  <a:schemeClr val="bg1"/>
                </a:solidFill>
              </a:rPr>
              <a:t>Select  Customers</a:t>
            </a:r>
          </a:p>
        </p:txBody>
      </p:sp>
      <p:pic>
        <p:nvPicPr>
          <p:cNvPr id="16398" name="Picture 16" descr="Coca Cola 2"/>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7100262" y="1784350"/>
            <a:ext cx="1657775" cy="4729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9" name="Picture 8" descr="alien"/>
          <p:cNvPicPr>
            <a:picLocks noChangeAspect="1" noChangeArrowheads="1"/>
          </p:cNvPicPr>
          <p:nvPr/>
        </p:nvPicPr>
        <p:blipFill>
          <a:blip r:embed="rId7" cstate="print">
            <a:extLst>
              <a:ext uri="{28A0092B-C50C-407E-A947-70E740481C1C}">
                <a14:useLocalDpi xmlns:a14="http://schemas.microsoft.com/office/drawing/2010/main" xmlns=""/>
              </a:ext>
            </a:extLst>
          </a:blip>
          <a:srcRect/>
          <a:stretch>
            <a:fillRect/>
          </a:stretch>
        </p:blipFill>
        <p:spPr bwMode="auto">
          <a:xfrm>
            <a:off x="5514139" y="3893648"/>
            <a:ext cx="750459" cy="696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0" name="Picture 36"/>
          <p:cNvPicPr>
            <a:picLocks noChangeAspect="1"/>
          </p:cNvPicPr>
          <p:nvPr/>
        </p:nvPicPr>
        <p:blipFill>
          <a:blip r:embed="rId8" cstate="print">
            <a:extLst>
              <a:ext uri="{28A0092B-C50C-407E-A947-70E740481C1C}">
                <a14:useLocalDpi xmlns:a14="http://schemas.microsoft.com/office/drawing/2010/main" xmlns=""/>
              </a:ext>
            </a:extLst>
          </a:blip>
          <a:srcRect/>
          <a:stretch>
            <a:fillRect/>
          </a:stretch>
        </p:blipFill>
        <p:spPr bwMode="auto">
          <a:xfrm>
            <a:off x="5161472" y="3568838"/>
            <a:ext cx="1449415" cy="31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1" name="Picture 37"/>
          <p:cNvPicPr>
            <a:picLocks noChangeAspect="1"/>
          </p:cNvPicPr>
          <p:nvPr/>
        </p:nvPicPr>
        <p:blipFill>
          <a:blip r:embed="rId9" cstate="print">
            <a:extLst>
              <a:ext uri="{28A0092B-C50C-407E-A947-70E740481C1C}">
                <a14:useLocalDpi xmlns:a14="http://schemas.microsoft.com/office/drawing/2010/main" xmlns=""/>
              </a:ext>
            </a:extLst>
          </a:blip>
          <a:srcRect/>
          <a:stretch>
            <a:fillRect/>
          </a:stretch>
        </p:blipFill>
        <p:spPr bwMode="auto">
          <a:xfrm>
            <a:off x="5323425" y="1628693"/>
            <a:ext cx="1131887"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2" name="Picture 38"/>
          <p:cNvPicPr>
            <a:picLocks noChangeAspect="1"/>
          </p:cNvPicPr>
          <p:nvPr/>
        </p:nvPicPr>
        <p:blipFill rotWithShape="1">
          <a:blip r:embed="rId10" cstate="print">
            <a:extLst>
              <a:ext uri="{28A0092B-C50C-407E-A947-70E740481C1C}">
                <a14:useLocalDpi xmlns:a14="http://schemas.microsoft.com/office/drawing/2010/main" xmlns=""/>
              </a:ext>
            </a:extLst>
          </a:blip>
          <a:srcRect l="9378" r="20975"/>
          <a:stretch/>
        </p:blipFill>
        <p:spPr bwMode="auto">
          <a:xfrm>
            <a:off x="5086271" y="4693200"/>
            <a:ext cx="1606194" cy="592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3" name="Picture 24" descr="logo"/>
          <p:cNvPicPr>
            <a:picLocks noChangeAspect="1" noChangeArrowheads="1"/>
          </p:cNvPicPr>
          <p:nvPr/>
        </p:nvPicPr>
        <p:blipFill>
          <a:blip r:embed="rId11" cstate="print">
            <a:extLst>
              <a:ext uri="{28A0092B-C50C-407E-A947-70E740481C1C}">
                <a14:useLocalDpi xmlns:a14="http://schemas.microsoft.com/office/drawing/2010/main" xmlns=""/>
              </a:ext>
            </a:extLst>
          </a:blip>
          <a:srcRect b="28622"/>
          <a:stretch>
            <a:fillRect/>
          </a:stretch>
        </p:blipFill>
        <p:spPr bwMode="auto">
          <a:xfrm>
            <a:off x="5065049" y="3103732"/>
            <a:ext cx="1648639" cy="324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4" name="Picture 19" descr="coupon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7114126" y="2586033"/>
            <a:ext cx="1630047" cy="373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5" name="Picture 21" descr="macys2-logo"/>
          <p:cNvPicPr>
            <a:picLocks noChangeAspect="1" noChangeArrowheads="1"/>
          </p:cNvPicPr>
          <p:nvPr/>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xmlns=""/>
              </a:ext>
            </a:extLst>
          </a:blip>
          <a:srcRect/>
          <a:stretch>
            <a:fillRect/>
          </a:stretch>
        </p:blipFill>
        <p:spPr bwMode="auto">
          <a:xfrm>
            <a:off x="7133139" y="3764703"/>
            <a:ext cx="1592021" cy="421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6" name="Picture 20" descr="walmart_new"/>
          <p:cNvPicPr>
            <a:picLocks noChangeAspect="1" noChangeArrowheads="1"/>
          </p:cNvPicPr>
          <p:nvPr/>
        </p:nvPicPr>
        <p:blipFill>
          <a:blip r:embed="rId14" cstate="print">
            <a:extLst>
              <a:ext uri="{28A0092B-C50C-407E-A947-70E740481C1C}">
                <a14:useLocalDpi xmlns:a14="http://schemas.microsoft.com/office/drawing/2010/main" xmlns=""/>
              </a:ext>
            </a:extLst>
          </a:blip>
          <a:srcRect/>
          <a:stretch>
            <a:fillRect/>
          </a:stretch>
        </p:blipFill>
        <p:spPr bwMode="auto">
          <a:xfrm>
            <a:off x="7101313" y="3161036"/>
            <a:ext cx="1655672" cy="401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5" name="Group 24"/>
          <p:cNvGrpSpPr/>
          <p:nvPr/>
        </p:nvGrpSpPr>
        <p:grpSpPr>
          <a:xfrm>
            <a:off x="4956312" y="1176277"/>
            <a:ext cx="1827634" cy="4605292"/>
            <a:chOff x="170377" y="1314721"/>
            <a:chExt cx="1347275" cy="4605292"/>
          </a:xfrm>
        </p:grpSpPr>
        <p:sp>
          <p:nvSpPr>
            <p:cNvPr id="26" name="AutoShape 14"/>
            <p:cNvSpPr>
              <a:spLocks noChangeArrowheads="1"/>
            </p:cNvSpPr>
            <p:nvPr/>
          </p:nvSpPr>
          <p:spPr bwMode="auto">
            <a:xfrm>
              <a:off x="170377" y="1314721"/>
              <a:ext cx="1347275" cy="4605292"/>
            </a:xfrm>
            <a:prstGeom prst="roundRect">
              <a:avLst>
                <a:gd name="adj" fmla="val 7644"/>
              </a:avLst>
            </a:prstGeom>
            <a:noFill/>
            <a:ln w="9525">
              <a:solidFill>
                <a:schemeClr val="accent1">
                  <a:lumMod val="40000"/>
                  <a:lumOff val="60000"/>
                </a:schemeClr>
              </a:solidFill>
              <a:round/>
              <a:headEnd/>
              <a:tailEnd/>
            </a:ln>
            <a:effectLst/>
          </p:spPr>
          <p:txBody>
            <a:bodyPr wrap="none" anchor="ctr"/>
            <a:lstStyle/>
            <a:p>
              <a:pPr>
                <a:defRPr/>
              </a:pPr>
              <a:endParaRPr lang="en-US" b="0" dirty="0">
                <a:cs typeface="Arial" charset="0"/>
              </a:endParaRPr>
            </a:p>
          </p:txBody>
        </p:sp>
        <p:sp>
          <p:nvSpPr>
            <p:cNvPr id="28" name="Round Same Side Corner Rectangle 27"/>
            <p:cNvSpPr/>
            <p:nvPr/>
          </p:nvSpPr>
          <p:spPr bwMode="auto">
            <a:xfrm>
              <a:off x="170377" y="1314721"/>
              <a:ext cx="1347275" cy="384175"/>
            </a:xfrm>
            <a:prstGeom prst="round2SameRect">
              <a:avLst/>
            </a:prstGeom>
            <a:ln>
              <a:headEnd type="none" w="med" len="med"/>
              <a:tailEnd type="triangle" w="lg" len="lg"/>
            </a:ln>
          </p:spPr>
          <p:style>
            <a:lnRef idx="0">
              <a:schemeClr val="accent1"/>
            </a:lnRef>
            <a:fillRef idx="3">
              <a:schemeClr val="accent1"/>
            </a:fillRef>
            <a:effectRef idx="3">
              <a:schemeClr val="accent1"/>
            </a:effectRef>
            <a:fontRef idx="minor">
              <a:schemeClr val="lt1"/>
            </a:fontRef>
          </p:style>
          <p:txBody>
            <a:bodyPr wrap="none" lIns="64008" tIns="64008" rIns="64008" bIns="64008" anchor="ctr"/>
            <a:lstStyle/>
            <a:p>
              <a:pPr marL="136525" indent="-136525" algn="ctr">
                <a:spcBef>
                  <a:spcPts val="0"/>
                </a:spcBef>
                <a:defRPr/>
              </a:pPr>
              <a:r>
                <a:rPr lang="en-US" sz="1400" kern="0" dirty="0" smtClean="0">
                  <a:solidFill>
                    <a:srgbClr val="FFFFFF"/>
                  </a:solidFill>
                  <a:latin typeface="Arial"/>
                  <a:ea typeface="ＭＳ Ｐゴシック" pitchFamily="50" charset="-128"/>
                  <a:cs typeface="Arial"/>
                </a:rPr>
                <a:t>Select Customers</a:t>
              </a:r>
              <a:endParaRPr lang="en-US" sz="1400" kern="0" dirty="0">
                <a:solidFill>
                  <a:srgbClr val="FFFFFF"/>
                </a:solidFill>
                <a:latin typeface="Arial"/>
                <a:ea typeface="ＭＳ Ｐゴシック" pitchFamily="50" charset="-128"/>
                <a:cs typeface="Arial"/>
              </a:endParaRPr>
            </a:p>
          </p:txBody>
        </p:sp>
      </p:grpSp>
      <p:grpSp>
        <p:nvGrpSpPr>
          <p:cNvPr id="29" name="Group 28"/>
          <p:cNvGrpSpPr/>
          <p:nvPr/>
        </p:nvGrpSpPr>
        <p:grpSpPr>
          <a:xfrm>
            <a:off x="7013792" y="1173781"/>
            <a:ext cx="1827634" cy="4605292"/>
            <a:chOff x="170377" y="1314721"/>
            <a:chExt cx="1347275" cy="4605292"/>
          </a:xfrm>
        </p:grpSpPr>
        <p:sp>
          <p:nvSpPr>
            <p:cNvPr id="31" name="AutoShape 14"/>
            <p:cNvSpPr>
              <a:spLocks noChangeArrowheads="1"/>
            </p:cNvSpPr>
            <p:nvPr/>
          </p:nvSpPr>
          <p:spPr bwMode="auto">
            <a:xfrm>
              <a:off x="170377" y="1314721"/>
              <a:ext cx="1347275" cy="4605292"/>
            </a:xfrm>
            <a:prstGeom prst="roundRect">
              <a:avLst>
                <a:gd name="adj" fmla="val 7644"/>
              </a:avLst>
            </a:prstGeom>
            <a:noFill/>
            <a:ln w="9525">
              <a:solidFill>
                <a:schemeClr val="accent1">
                  <a:lumMod val="40000"/>
                  <a:lumOff val="60000"/>
                </a:schemeClr>
              </a:solidFill>
              <a:round/>
              <a:headEnd/>
              <a:tailEnd/>
            </a:ln>
            <a:effectLst/>
          </p:spPr>
          <p:txBody>
            <a:bodyPr wrap="none" anchor="ctr"/>
            <a:lstStyle/>
            <a:p>
              <a:pPr>
                <a:defRPr/>
              </a:pPr>
              <a:endParaRPr lang="en-US" b="0" dirty="0">
                <a:cs typeface="Arial" charset="0"/>
              </a:endParaRPr>
            </a:p>
          </p:txBody>
        </p:sp>
        <p:sp>
          <p:nvSpPr>
            <p:cNvPr id="32" name="Round Same Side Corner Rectangle 31"/>
            <p:cNvSpPr/>
            <p:nvPr/>
          </p:nvSpPr>
          <p:spPr bwMode="auto">
            <a:xfrm>
              <a:off x="170377" y="1314721"/>
              <a:ext cx="1347275" cy="384175"/>
            </a:xfrm>
            <a:prstGeom prst="round2SameRect">
              <a:avLst/>
            </a:prstGeom>
            <a:ln>
              <a:headEnd type="none" w="med" len="med"/>
              <a:tailEnd type="triangle" w="lg" len="lg"/>
            </a:ln>
          </p:spPr>
          <p:style>
            <a:lnRef idx="0">
              <a:schemeClr val="accent1"/>
            </a:lnRef>
            <a:fillRef idx="3">
              <a:schemeClr val="accent1"/>
            </a:fillRef>
            <a:effectRef idx="3">
              <a:schemeClr val="accent1"/>
            </a:effectRef>
            <a:fontRef idx="minor">
              <a:schemeClr val="lt1"/>
            </a:fontRef>
          </p:style>
          <p:txBody>
            <a:bodyPr wrap="none" lIns="64008" tIns="64008" rIns="64008" bIns="64008" anchor="ctr"/>
            <a:lstStyle/>
            <a:p>
              <a:pPr marL="136525" indent="-136525" algn="ctr">
                <a:spcBef>
                  <a:spcPts val="0"/>
                </a:spcBef>
                <a:defRPr/>
              </a:pPr>
              <a:r>
                <a:rPr lang="en-US" sz="1400" kern="0" dirty="0" smtClean="0">
                  <a:solidFill>
                    <a:srgbClr val="FFFFFF"/>
                  </a:solidFill>
                  <a:latin typeface="Arial"/>
                  <a:ea typeface="ＭＳ Ｐゴシック" pitchFamily="50" charset="-128"/>
                  <a:cs typeface="Arial"/>
                </a:rPr>
                <a:t>End Users</a:t>
              </a:r>
              <a:endParaRPr lang="en-US" sz="1400" kern="0" dirty="0">
                <a:solidFill>
                  <a:srgbClr val="FFFFFF"/>
                </a:solidFill>
                <a:latin typeface="Arial"/>
                <a:ea typeface="ＭＳ Ｐゴシック" pitchFamily="50" charset="-128"/>
                <a:cs typeface="Arial"/>
              </a:endParaRPr>
            </a:p>
          </p:txBody>
        </p:sp>
      </p:grpSp>
      <p:pic>
        <p:nvPicPr>
          <p:cNvPr id="27" name="Picture 26"/>
          <p:cNvPicPr>
            <a:picLocks noChangeAspect="1" noChangeArrowheads="1"/>
          </p:cNvPicPr>
          <p:nvPr/>
        </p:nvPicPr>
        <p:blipFill>
          <a:blip r:embed="rId15" cstate="print">
            <a:extLst>
              <a:ext uri="{28A0092B-C50C-407E-A947-70E740481C1C}">
                <a14:useLocalDpi xmlns:a14="http://schemas.microsoft.com/office/drawing/2010/main" xmlns=""/>
              </a:ext>
            </a:extLst>
          </a:blip>
          <a:srcRect/>
          <a:stretch>
            <a:fillRect/>
          </a:stretch>
        </p:blipFill>
        <p:spPr bwMode="auto">
          <a:xfrm>
            <a:off x="7171109" y="5038725"/>
            <a:ext cx="1516080" cy="643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30" name="Picture 13"/>
          <p:cNvPicPr>
            <a:picLocks noChangeAspect="1" noChangeArrowheads="1"/>
          </p:cNvPicPr>
          <p:nvPr/>
        </p:nvPicPr>
        <p:blipFill rotWithShape="1">
          <a:blip r:embed="rId16" cstate="print">
            <a:extLst>
              <a:ext uri="{28A0092B-C50C-407E-A947-70E740481C1C}">
                <a14:useLocalDpi xmlns:a14="http://schemas.microsoft.com/office/drawing/2010/main" xmlns=""/>
              </a:ext>
            </a:extLst>
          </a:blip>
          <a:srcRect/>
          <a:stretch/>
        </p:blipFill>
        <p:spPr bwMode="auto">
          <a:xfrm>
            <a:off x="349000" y="221246"/>
            <a:ext cx="2116577" cy="573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14"/>
          <p:cNvPicPr>
            <a:picLocks noChangeAspect="1" noChangeArrowheads="1"/>
          </p:cNvPicPr>
          <p:nvPr/>
        </p:nvPicPr>
        <p:blipFill>
          <a:blip r:embed="rId17" cstate="print">
            <a:extLst>
              <a:ext uri="{28A0092B-C50C-407E-A947-70E740481C1C}">
                <a14:useLocalDpi xmlns:a14="http://schemas.microsoft.com/office/drawing/2010/main" xmlns=""/>
              </a:ext>
            </a:extLst>
          </a:blip>
          <a:srcRect/>
          <a:stretch>
            <a:fillRect/>
          </a:stretch>
        </p:blipFill>
        <p:spPr bwMode="auto">
          <a:xfrm>
            <a:off x="5019741" y="2486600"/>
            <a:ext cx="1694164" cy="6339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677070588"/>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1"/>
          </p:nvPr>
        </p:nvSpPr>
        <p:spPr>
          <a:xfrm>
            <a:off x="4859338" y="1089025"/>
            <a:ext cx="4105275" cy="3887788"/>
          </a:xfrm>
          <a:noFill/>
        </p:spPr>
        <p:txBody>
          <a:bodyPr/>
          <a:lstStyle/>
          <a:p>
            <a:pPr eaLnBrk="1" hangingPunct="1">
              <a:buFont typeface="Tahoma" pitchFamily="34" charset="0"/>
              <a:buNone/>
            </a:pPr>
            <a:r>
              <a:rPr lang="zh-CN" altLang="en-US" sz="2200" smtClean="0">
                <a:ea typeface="宋体" charset="-122"/>
              </a:rPr>
              <a:t>读写器盘点所有的</a:t>
            </a:r>
            <a:r>
              <a:rPr lang="en-US" sz="2200" smtClean="0"/>
              <a:t>‘A’ </a:t>
            </a:r>
            <a:r>
              <a:rPr lang="zh-CN" altLang="en-US" sz="2200" smtClean="0">
                <a:ea typeface="宋体" charset="-122"/>
              </a:rPr>
              <a:t>状态标签然后将</a:t>
            </a:r>
            <a:r>
              <a:rPr lang="en-US" sz="2200" smtClean="0"/>
              <a:t>‘A’ </a:t>
            </a:r>
            <a:r>
              <a:rPr lang="zh-CN" altLang="en-US" sz="2200" smtClean="0">
                <a:ea typeface="宋体" charset="-122"/>
              </a:rPr>
              <a:t>状态标签进入</a:t>
            </a:r>
            <a:r>
              <a:rPr lang="en-US" sz="2200" smtClean="0"/>
              <a:t> ‘B’</a:t>
            </a:r>
            <a:r>
              <a:rPr lang="zh-CN" altLang="en-US" sz="2200" smtClean="0">
                <a:ea typeface="宋体" charset="-122"/>
              </a:rPr>
              <a:t>状态</a:t>
            </a:r>
            <a:endParaRPr lang="en-US" sz="2200" smtClean="0"/>
          </a:p>
          <a:p>
            <a:pPr eaLnBrk="1" hangingPunct="1">
              <a:buFont typeface="Tahoma" pitchFamily="34" charset="0"/>
              <a:buNone/>
            </a:pPr>
            <a:r>
              <a:rPr lang="zh-CN" altLang="en-US" sz="2200" smtClean="0">
                <a:ea typeface="宋体" charset="-122"/>
              </a:rPr>
              <a:t>读写器盘点所有的</a:t>
            </a:r>
            <a:r>
              <a:rPr lang="en-US" sz="2200" smtClean="0"/>
              <a:t>‘B’ </a:t>
            </a:r>
            <a:r>
              <a:rPr lang="zh-CN" altLang="en-US" sz="2200" smtClean="0">
                <a:ea typeface="宋体" charset="-122"/>
              </a:rPr>
              <a:t>状态标签然后将</a:t>
            </a:r>
            <a:r>
              <a:rPr lang="en-US" sz="2200" smtClean="0"/>
              <a:t>‘B’ </a:t>
            </a:r>
            <a:r>
              <a:rPr lang="zh-CN" altLang="en-US" sz="2200" smtClean="0">
                <a:ea typeface="宋体" charset="-122"/>
              </a:rPr>
              <a:t>状态标签进入</a:t>
            </a:r>
            <a:r>
              <a:rPr lang="en-US" sz="2200" smtClean="0"/>
              <a:t> ‘A’</a:t>
            </a:r>
            <a:r>
              <a:rPr lang="zh-CN" altLang="en-US" sz="2200" smtClean="0">
                <a:ea typeface="宋体" charset="-122"/>
              </a:rPr>
              <a:t>状态</a:t>
            </a:r>
            <a:endParaRPr lang="en-US" sz="2200" smtClean="0"/>
          </a:p>
          <a:p>
            <a:pPr eaLnBrk="1" hangingPunct="1">
              <a:buFont typeface="Tahoma" pitchFamily="34" charset="0"/>
              <a:buNone/>
            </a:pPr>
            <a:r>
              <a:rPr lang="zh-CN" altLang="en-US" sz="2200" smtClean="0">
                <a:ea typeface="宋体" charset="-122"/>
              </a:rPr>
              <a:t>会话没有影响</a:t>
            </a:r>
            <a:endParaRPr lang="en-US" sz="2200" smtClean="0"/>
          </a:p>
          <a:p>
            <a:pPr eaLnBrk="1" hangingPunct="1">
              <a:buFont typeface="Tahoma" pitchFamily="34" charset="0"/>
              <a:buNone/>
            </a:pPr>
            <a:r>
              <a:rPr lang="zh-CN" altLang="en-US" sz="2200" b="0" smtClean="0">
                <a:ea typeface="宋体" charset="-122"/>
              </a:rPr>
              <a:t>可以重复读多次，适合小批量或者静态环境（智能货架）</a:t>
            </a:r>
            <a:endParaRPr lang="en-US" sz="2200" smtClean="0"/>
          </a:p>
          <a:p>
            <a:pPr eaLnBrk="1" hangingPunct="1">
              <a:buFont typeface="Tahoma" pitchFamily="34" charset="0"/>
              <a:buNone/>
            </a:pPr>
            <a:endParaRPr lang="en-US" sz="2200" smtClean="0"/>
          </a:p>
          <a:p>
            <a:pPr eaLnBrk="1" hangingPunct="1">
              <a:buFont typeface="Tahoma" pitchFamily="34" charset="0"/>
              <a:buNone/>
            </a:pPr>
            <a:endParaRPr lang="en-US" sz="2200" smtClean="0"/>
          </a:p>
        </p:txBody>
      </p:sp>
      <p:grpSp>
        <p:nvGrpSpPr>
          <p:cNvPr id="179203" name="Group 3"/>
          <p:cNvGrpSpPr>
            <a:grpSpLocks/>
          </p:cNvGrpSpPr>
          <p:nvPr/>
        </p:nvGrpSpPr>
        <p:grpSpPr bwMode="auto">
          <a:xfrm>
            <a:off x="179388" y="1628775"/>
            <a:ext cx="4140200" cy="1987550"/>
            <a:chOff x="1276" y="630"/>
            <a:chExt cx="2948" cy="1447"/>
          </a:xfrm>
        </p:grpSpPr>
        <p:sp>
          <p:nvSpPr>
            <p:cNvPr id="179206" name="Freeform 4"/>
            <p:cNvSpPr>
              <a:spLocks/>
            </p:cNvSpPr>
            <p:nvPr/>
          </p:nvSpPr>
          <p:spPr bwMode="auto">
            <a:xfrm>
              <a:off x="2304" y="630"/>
              <a:ext cx="952" cy="265"/>
            </a:xfrm>
            <a:custGeom>
              <a:avLst/>
              <a:gdLst>
                <a:gd name="T0" fmla="*/ 0 w 952"/>
                <a:gd name="T1" fmla="*/ 265 h 265"/>
                <a:gd name="T2" fmla="*/ 175 w 952"/>
                <a:gd name="T3" fmla="*/ 109 h 265"/>
                <a:gd name="T4" fmla="*/ 394 w 952"/>
                <a:gd name="T5" fmla="*/ 15 h 265"/>
                <a:gd name="T6" fmla="*/ 664 w 952"/>
                <a:gd name="T7" fmla="*/ 27 h 265"/>
                <a:gd name="T8" fmla="*/ 952 w 952"/>
                <a:gd name="T9" fmla="*/ 178 h 265"/>
                <a:gd name="T10" fmla="*/ 0 60000 65536"/>
                <a:gd name="T11" fmla="*/ 0 60000 65536"/>
                <a:gd name="T12" fmla="*/ 0 60000 65536"/>
                <a:gd name="T13" fmla="*/ 0 60000 65536"/>
                <a:gd name="T14" fmla="*/ 0 60000 65536"/>
                <a:gd name="T15" fmla="*/ 0 w 952"/>
                <a:gd name="T16" fmla="*/ 0 h 265"/>
                <a:gd name="T17" fmla="*/ 952 w 952"/>
                <a:gd name="T18" fmla="*/ 265 h 265"/>
              </a:gdLst>
              <a:ahLst/>
              <a:cxnLst>
                <a:cxn ang="T10">
                  <a:pos x="T0" y="T1"/>
                </a:cxn>
                <a:cxn ang="T11">
                  <a:pos x="T2" y="T3"/>
                </a:cxn>
                <a:cxn ang="T12">
                  <a:pos x="T4" y="T5"/>
                </a:cxn>
                <a:cxn ang="T13">
                  <a:pos x="T6" y="T7"/>
                </a:cxn>
                <a:cxn ang="T14">
                  <a:pos x="T8" y="T9"/>
                </a:cxn>
              </a:cxnLst>
              <a:rect l="T15" t="T16" r="T17" b="T18"/>
              <a:pathLst>
                <a:path w="952" h="265">
                  <a:moveTo>
                    <a:pt x="0" y="265"/>
                  </a:moveTo>
                  <a:cubicBezTo>
                    <a:pt x="54" y="208"/>
                    <a:pt x="109" y="151"/>
                    <a:pt x="175" y="109"/>
                  </a:cubicBezTo>
                  <a:cubicBezTo>
                    <a:pt x="241" y="67"/>
                    <a:pt x="313" y="29"/>
                    <a:pt x="394" y="15"/>
                  </a:cubicBezTo>
                  <a:cubicBezTo>
                    <a:pt x="475" y="1"/>
                    <a:pt x="571" y="0"/>
                    <a:pt x="664" y="27"/>
                  </a:cubicBezTo>
                  <a:cubicBezTo>
                    <a:pt x="757" y="54"/>
                    <a:pt x="854" y="116"/>
                    <a:pt x="952" y="178"/>
                  </a:cubicBezTo>
                </a:path>
              </a:pathLst>
            </a:custGeom>
            <a:noFill/>
            <a:ln w="571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179207" name="Freeform 5"/>
            <p:cNvSpPr>
              <a:spLocks/>
            </p:cNvSpPr>
            <p:nvPr/>
          </p:nvSpPr>
          <p:spPr bwMode="auto">
            <a:xfrm rot="-10462522">
              <a:off x="2267" y="1812"/>
              <a:ext cx="952" cy="265"/>
            </a:xfrm>
            <a:custGeom>
              <a:avLst/>
              <a:gdLst>
                <a:gd name="T0" fmla="*/ 0 w 952"/>
                <a:gd name="T1" fmla="*/ 265 h 265"/>
                <a:gd name="T2" fmla="*/ 175 w 952"/>
                <a:gd name="T3" fmla="*/ 109 h 265"/>
                <a:gd name="T4" fmla="*/ 394 w 952"/>
                <a:gd name="T5" fmla="*/ 15 h 265"/>
                <a:gd name="T6" fmla="*/ 664 w 952"/>
                <a:gd name="T7" fmla="*/ 27 h 265"/>
                <a:gd name="T8" fmla="*/ 952 w 952"/>
                <a:gd name="T9" fmla="*/ 178 h 265"/>
                <a:gd name="T10" fmla="*/ 0 60000 65536"/>
                <a:gd name="T11" fmla="*/ 0 60000 65536"/>
                <a:gd name="T12" fmla="*/ 0 60000 65536"/>
                <a:gd name="T13" fmla="*/ 0 60000 65536"/>
                <a:gd name="T14" fmla="*/ 0 60000 65536"/>
                <a:gd name="T15" fmla="*/ 0 w 952"/>
                <a:gd name="T16" fmla="*/ 0 h 265"/>
                <a:gd name="T17" fmla="*/ 952 w 952"/>
                <a:gd name="T18" fmla="*/ 265 h 265"/>
              </a:gdLst>
              <a:ahLst/>
              <a:cxnLst>
                <a:cxn ang="T10">
                  <a:pos x="T0" y="T1"/>
                </a:cxn>
                <a:cxn ang="T11">
                  <a:pos x="T2" y="T3"/>
                </a:cxn>
                <a:cxn ang="T12">
                  <a:pos x="T4" y="T5"/>
                </a:cxn>
                <a:cxn ang="T13">
                  <a:pos x="T6" y="T7"/>
                </a:cxn>
                <a:cxn ang="T14">
                  <a:pos x="T8" y="T9"/>
                </a:cxn>
              </a:cxnLst>
              <a:rect l="T15" t="T16" r="T17" b="T18"/>
              <a:pathLst>
                <a:path w="952" h="265">
                  <a:moveTo>
                    <a:pt x="0" y="265"/>
                  </a:moveTo>
                  <a:cubicBezTo>
                    <a:pt x="54" y="208"/>
                    <a:pt x="109" y="151"/>
                    <a:pt x="175" y="109"/>
                  </a:cubicBezTo>
                  <a:cubicBezTo>
                    <a:pt x="241" y="67"/>
                    <a:pt x="313" y="29"/>
                    <a:pt x="394" y="15"/>
                  </a:cubicBezTo>
                  <a:cubicBezTo>
                    <a:pt x="475" y="1"/>
                    <a:pt x="571" y="0"/>
                    <a:pt x="664" y="27"/>
                  </a:cubicBezTo>
                  <a:cubicBezTo>
                    <a:pt x="757" y="54"/>
                    <a:pt x="854" y="116"/>
                    <a:pt x="952" y="178"/>
                  </a:cubicBezTo>
                </a:path>
              </a:pathLst>
            </a:custGeom>
            <a:noFill/>
            <a:ln w="571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179208" name="Oval 6"/>
            <p:cNvSpPr>
              <a:spLocks noChangeArrowheads="1"/>
            </p:cNvSpPr>
            <p:nvPr/>
          </p:nvSpPr>
          <p:spPr bwMode="auto">
            <a:xfrm>
              <a:off x="1276" y="788"/>
              <a:ext cx="1179" cy="1179"/>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79209" name="Oval 7"/>
            <p:cNvSpPr>
              <a:spLocks noChangeArrowheads="1"/>
            </p:cNvSpPr>
            <p:nvPr/>
          </p:nvSpPr>
          <p:spPr bwMode="auto">
            <a:xfrm>
              <a:off x="3045" y="788"/>
              <a:ext cx="1179" cy="1179"/>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grpSp>
      <p:sp>
        <p:nvSpPr>
          <p:cNvPr id="179204" name="Text Box 8"/>
          <p:cNvSpPr txBox="1">
            <a:spLocks noChangeArrowheads="1"/>
          </p:cNvSpPr>
          <p:nvPr/>
        </p:nvSpPr>
        <p:spPr bwMode="auto">
          <a:xfrm>
            <a:off x="1476375" y="3860800"/>
            <a:ext cx="1377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t>Dual Target</a:t>
            </a:r>
          </a:p>
        </p:txBody>
      </p:sp>
      <p:sp>
        <p:nvSpPr>
          <p:cNvPr id="179205" name="Rectangle 9"/>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查询模式 </a:t>
            </a:r>
            <a:r>
              <a:rPr lang="en-US" sz="3200">
                <a:solidFill>
                  <a:schemeClr val="tx2"/>
                </a:solidFill>
                <a:latin typeface="Tahoma" pitchFamily="34" charset="0"/>
              </a:rPr>
              <a:t>– Dual Target</a:t>
            </a:r>
          </a:p>
        </p:txBody>
      </p:sp>
    </p:spTree>
    <p:extLst>
      <p:ext uri="{BB962C8B-B14F-4D97-AF65-F5344CB8AC3E}">
        <p14:creationId xmlns:p14="http://schemas.microsoft.com/office/powerpoint/2010/main" xmlns="" val="2134941260"/>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1"/>
          </p:nvPr>
        </p:nvSpPr>
        <p:spPr>
          <a:xfrm>
            <a:off x="4500563" y="1196975"/>
            <a:ext cx="4427537" cy="4645025"/>
          </a:xfrm>
          <a:noFill/>
        </p:spPr>
        <p:txBody>
          <a:bodyPr/>
          <a:lstStyle/>
          <a:p>
            <a:pPr eaLnBrk="1" hangingPunct="1">
              <a:buFont typeface="Tahoma" pitchFamily="34" charset="0"/>
              <a:buNone/>
            </a:pPr>
            <a:endParaRPr lang="en-US" sz="2600" smtClean="0"/>
          </a:p>
          <a:p>
            <a:pPr eaLnBrk="1" hangingPunct="1">
              <a:buFont typeface="Tahoma" pitchFamily="34" charset="0"/>
              <a:buNone/>
            </a:pPr>
            <a:r>
              <a:rPr lang="zh-CN" altLang="en-US" sz="2800" smtClean="0">
                <a:ea typeface="宋体" charset="-122"/>
              </a:rPr>
              <a:t>读写器盘点所有的</a:t>
            </a:r>
            <a:r>
              <a:rPr lang="en-US" sz="2800" smtClean="0"/>
              <a:t>‘A’ </a:t>
            </a:r>
            <a:r>
              <a:rPr lang="zh-CN" altLang="en-US" sz="2800" smtClean="0">
                <a:ea typeface="宋体" charset="-122"/>
              </a:rPr>
              <a:t>状态标签然后将</a:t>
            </a:r>
            <a:r>
              <a:rPr lang="en-US" sz="2800" smtClean="0"/>
              <a:t>‘A’ </a:t>
            </a:r>
            <a:r>
              <a:rPr lang="zh-CN" altLang="en-US" sz="2800" smtClean="0">
                <a:ea typeface="宋体" charset="-122"/>
              </a:rPr>
              <a:t>状态标签进入</a:t>
            </a:r>
            <a:r>
              <a:rPr lang="en-US" sz="2800" smtClean="0"/>
              <a:t> ‘B’</a:t>
            </a:r>
            <a:r>
              <a:rPr lang="zh-CN" altLang="en-US" sz="2800" smtClean="0">
                <a:ea typeface="宋体" charset="-122"/>
              </a:rPr>
              <a:t>状态</a:t>
            </a:r>
            <a:endParaRPr lang="en-US" sz="2800" smtClean="0"/>
          </a:p>
          <a:p>
            <a:pPr eaLnBrk="1" hangingPunct="1">
              <a:buFont typeface="Tahoma" pitchFamily="34" charset="0"/>
              <a:buNone/>
            </a:pPr>
            <a:r>
              <a:rPr lang="zh-CN" altLang="en-US" sz="2600" smtClean="0">
                <a:ea typeface="宋体" charset="-122"/>
              </a:rPr>
              <a:t>只读一次</a:t>
            </a:r>
            <a:endParaRPr lang="en-US" altLang="zh-CN" sz="2600" smtClean="0">
              <a:ea typeface="宋体" charset="-122"/>
            </a:endParaRPr>
          </a:p>
          <a:p>
            <a:pPr eaLnBrk="1" hangingPunct="1">
              <a:buFont typeface="Tahoma" pitchFamily="34" charset="0"/>
              <a:buNone/>
            </a:pPr>
            <a:r>
              <a:rPr lang="zh-CN" altLang="en-US" sz="2600" smtClean="0">
                <a:ea typeface="宋体" charset="-122"/>
              </a:rPr>
              <a:t>允许</a:t>
            </a:r>
            <a:r>
              <a:rPr lang="en-US" sz="2800" smtClean="0"/>
              <a:t>‘B’</a:t>
            </a:r>
            <a:r>
              <a:rPr lang="zh-CN" altLang="en-US" sz="2800" smtClean="0">
                <a:ea typeface="宋体" charset="-122"/>
              </a:rPr>
              <a:t>状态标签状态不变</a:t>
            </a:r>
            <a:endParaRPr lang="en-US" sz="2600" smtClean="0"/>
          </a:p>
          <a:p>
            <a:pPr eaLnBrk="1" hangingPunct="1">
              <a:buFont typeface="Tahoma" pitchFamily="34" charset="0"/>
              <a:buNone/>
            </a:pPr>
            <a:r>
              <a:rPr lang="zh-CN" altLang="en-US" sz="2600" smtClean="0">
                <a:ea typeface="宋体" charset="-122"/>
              </a:rPr>
              <a:t>适合于大批量和动态环境</a:t>
            </a:r>
            <a:endParaRPr lang="en-US" sz="2600" smtClean="0"/>
          </a:p>
        </p:txBody>
      </p:sp>
      <p:sp>
        <p:nvSpPr>
          <p:cNvPr id="180227" name="Text Box 3"/>
          <p:cNvSpPr txBox="1">
            <a:spLocks noChangeArrowheads="1"/>
          </p:cNvSpPr>
          <p:nvPr/>
        </p:nvSpPr>
        <p:spPr bwMode="auto">
          <a:xfrm>
            <a:off x="1336675" y="3068638"/>
            <a:ext cx="1543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t>Single Target</a:t>
            </a:r>
          </a:p>
        </p:txBody>
      </p:sp>
      <p:sp>
        <p:nvSpPr>
          <p:cNvPr id="180228" name="Freeform 4"/>
          <p:cNvSpPr>
            <a:spLocks/>
          </p:cNvSpPr>
          <p:nvPr/>
        </p:nvSpPr>
        <p:spPr bwMode="auto">
          <a:xfrm>
            <a:off x="1568450" y="1376363"/>
            <a:ext cx="1228725" cy="333375"/>
          </a:xfrm>
          <a:custGeom>
            <a:avLst/>
            <a:gdLst>
              <a:gd name="T0" fmla="*/ 0 w 952"/>
              <a:gd name="T1" fmla="*/ 2147483647 h 265"/>
              <a:gd name="T2" fmla="*/ 2147483647 w 952"/>
              <a:gd name="T3" fmla="*/ 2147483647 h 265"/>
              <a:gd name="T4" fmla="*/ 2147483647 w 952"/>
              <a:gd name="T5" fmla="*/ 2147483647 h 265"/>
              <a:gd name="T6" fmla="*/ 2147483647 w 952"/>
              <a:gd name="T7" fmla="*/ 2147483647 h 265"/>
              <a:gd name="T8" fmla="*/ 2147483647 w 952"/>
              <a:gd name="T9" fmla="*/ 2147483647 h 265"/>
              <a:gd name="T10" fmla="*/ 0 60000 65536"/>
              <a:gd name="T11" fmla="*/ 0 60000 65536"/>
              <a:gd name="T12" fmla="*/ 0 60000 65536"/>
              <a:gd name="T13" fmla="*/ 0 60000 65536"/>
              <a:gd name="T14" fmla="*/ 0 60000 65536"/>
              <a:gd name="T15" fmla="*/ 0 w 952"/>
              <a:gd name="T16" fmla="*/ 0 h 265"/>
              <a:gd name="T17" fmla="*/ 952 w 952"/>
              <a:gd name="T18" fmla="*/ 265 h 265"/>
            </a:gdLst>
            <a:ahLst/>
            <a:cxnLst>
              <a:cxn ang="T10">
                <a:pos x="T0" y="T1"/>
              </a:cxn>
              <a:cxn ang="T11">
                <a:pos x="T2" y="T3"/>
              </a:cxn>
              <a:cxn ang="T12">
                <a:pos x="T4" y="T5"/>
              </a:cxn>
              <a:cxn ang="T13">
                <a:pos x="T6" y="T7"/>
              </a:cxn>
              <a:cxn ang="T14">
                <a:pos x="T8" y="T9"/>
              </a:cxn>
            </a:cxnLst>
            <a:rect l="T15" t="T16" r="T17" b="T18"/>
            <a:pathLst>
              <a:path w="952" h="265">
                <a:moveTo>
                  <a:pt x="0" y="265"/>
                </a:moveTo>
                <a:cubicBezTo>
                  <a:pt x="54" y="208"/>
                  <a:pt x="109" y="151"/>
                  <a:pt x="175" y="109"/>
                </a:cubicBezTo>
                <a:cubicBezTo>
                  <a:pt x="241" y="67"/>
                  <a:pt x="313" y="29"/>
                  <a:pt x="394" y="15"/>
                </a:cubicBezTo>
                <a:cubicBezTo>
                  <a:pt x="475" y="1"/>
                  <a:pt x="571" y="0"/>
                  <a:pt x="664" y="27"/>
                </a:cubicBezTo>
                <a:cubicBezTo>
                  <a:pt x="757" y="54"/>
                  <a:pt x="854" y="116"/>
                  <a:pt x="952" y="178"/>
                </a:cubicBezTo>
              </a:path>
            </a:pathLst>
          </a:custGeom>
          <a:noFill/>
          <a:ln w="571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180229" name="Oval 5"/>
          <p:cNvSpPr>
            <a:spLocks noChangeArrowheads="1"/>
          </p:cNvSpPr>
          <p:nvPr/>
        </p:nvSpPr>
        <p:spPr bwMode="auto">
          <a:xfrm>
            <a:off x="239713" y="1574800"/>
            <a:ext cx="1522412" cy="1485900"/>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80230" name="Oval 6"/>
          <p:cNvSpPr>
            <a:spLocks noChangeArrowheads="1"/>
          </p:cNvSpPr>
          <p:nvPr/>
        </p:nvSpPr>
        <p:spPr bwMode="auto">
          <a:xfrm>
            <a:off x="2525713" y="1574800"/>
            <a:ext cx="1522412" cy="1485900"/>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80231" name="Freeform 7"/>
          <p:cNvSpPr>
            <a:spLocks/>
          </p:cNvSpPr>
          <p:nvPr/>
        </p:nvSpPr>
        <p:spPr bwMode="auto">
          <a:xfrm>
            <a:off x="1568450" y="3662363"/>
            <a:ext cx="1228725" cy="333375"/>
          </a:xfrm>
          <a:custGeom>
            <a:avLst/>
            <a:gdLst>
              <a:gd name="T0" fmla="*/ 0 w 952"/>
              <a:gd name="T1" fmla="*/ 2147483647 h 265"/>
              <a:gd name="T2" fmla="*/ 2147483647 w 952"/>
              <a:gd name="T3" fmla="*/ 2147483647 h 265"/>
              <a:gd name="T4" fmla="*/ 2147483647 w 952"/>
              <a:gd name="T5" fmla="*/ 2147483647 h 265"/>
              <a:gd name="T6" fmla="*/ 2147483647 w 952"/>
              <a:gd name="T7" fmla="*/ 2147483647 h 265"/>
              <a:gd name="T8" fmla="*/ 2147483647 w 952"/>
              <a:gd name="T9" fmla="*/ 2147483647 h 265"/>
              <a:gd name="T10" fmla="*/ 0 60000 65536"/>
              <a:gd name="T11" fmla="*/ 0 60000 65536"/>
              <a:gd name="T12" fmla="*/ 0 60000 65536"/>
              <a:gd name="T13" fmla="*/ 0 60000 65536"/>
              <a:gd name="T14" fmla="*/ 0 60000 65536"/>
              <a:gd name="T15" fmla="*/ 0 w 952"/>
              <a:gd name="T16" fmla="*/ 0 h 265"/>
              <a:gd name="T17" fmla="*/ 952 w 952"/>
              <a:gd name="T18" fmla="*/ 265 h 265"/>
            </a:gdLst>
            <a:ahLst/>
            <a:cxnLst>
              <a:cxn ang="T10">
                <a:pos x="T0" y="T1"/>
              </a:cxn>
              <a:cxn ang="T11">
                <a:pos x="T2" y="T3"/>
              </a:cxn>
              <a:cxn ang="T12">
                <a:pos x="T4" y="T5"/>
              </a:cxn>
              <a:cxn ang="T13">
                <a:pos x="T6" y="T7"/>
              </a:cxn>
              <a:cxn ang="T14">
                <a:pos x="T8" y="T9"/>
              </a:cxn>
            </a:cxnLst>
            <a:rect l="T15" t="T16" r="T17" b="T18"/>
            <a:pathLst>
              <a:path w="952" h="265">
                <a:moveTo>
                  <a:pt x="0" y="265"/>
                </a:moveTo>
                <a:cubicBezTo>
                  <a:pt x="54" y="208"/>
                  <a:pt x="109" y="151"/>
                  <a:pt x="175" y="109"/>
                </a:cubicBezTo>
                <a:cubicBezTo>
                  <a:pt x="241" y="67"/>
                  <a:pt x="313" y="29"/>
                  <a:pt x="394" y="15"/>
                </a:cubicBezTo>
                <a:cubicBezTo>
                  <a:pt x="475" y="1"/>
                  <a:pt x="571" y="0"/>
                  <a:pt x="664" y="27"/>
                </a:cubicBezTo>
                <a:cubicBezTo>
                  <a:pt x="757" y="54"/>
                  <a:pt x="854" y="116"/>
                  <a:pt x="952" y="178"/>
                </a:cubicBezTo>
              </a:path>
            </a:pathLst>
          </a:custGeom>
          <a:noFill/>
          <a:ln w="571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180232" name="Oval 8"/>
          <p:cNvSpPr>
            <a:spLocks noChangeArrowheads="1"/>
          </p:cNvSpPr>
          <p:nvPr/>
        </p:nvSpPr>
        <p:spPr bwMode="auto">
          <a:xfrm>
            <a:off x="239713" y="3862388"/>
            <a:ext cx="1522412" cy="1484312"/>
          </a:xfrm>
          <a:prstGeom prst="ellipse">
            <a:avLst/>
          </a:prstGeom>
          <a:solidFill>
            <a:schemeClr val="tx2"/>
          </a:solidFill>
          <a:ln w="57150">
            <a:solidFill>
              <a:srgbClr val="CC33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A</a:t>
            </a:r>
          </a:p>
        </p:txBody>
      </p:sp>
      <p:sp>
        <p:nvSpPr>
          <p:cNvPr id="180233" name="Oval 9"/>
          <p:cNvSpPr>
            <a:spLocks noChangeArrowheads="1"/>
          </p:cNvSpPr>
          <p:nvPr/>
        </p:nvSpPr>
        <p:spPr bwMode="auto">
          <a:xfrm>
            <a:off x="2525713" y="3862388"/>
            <a:ext cx="1522412" cy="1484312"/>
          </a:xfrm>
          <a:prstGeom prst="ellipse">
            <a:avLst/>
          </a:prstGeom>
          <a:solidFill>
            <a:srgbClr val="339933"/>
          </a:solidFill>
          <a:ln w="57150">
            <a:solidFill>
              <a:srgbClr val="339933"/>
            </a:solidFill>
            <a:round/>
            <a:headEnd/>
            <a:tailEnd/>
          </a:ln>
        </p:spPr>
        <p:txBody>
          <a:bodyPr wrap="none" lIns="85708" tIns="42853" rIns="85708" bIns="42853" anchor="ctr"/>
          <a:lstStyle/>
          <a:p>
            <a:pPr algn="ctr"/>
            <a:r>
              <a:rPr lang="en-US" sz="3200">
                <a:solidFill>
                  <a:srgbClr val="5B5B64"/>
                </a:solidFill>
                <a:latin typeface="Tahoma" pitchFamily="34" charset="0"/>
                <a:ea typeface="PMingLiU" pitchFamily="18" charset="-120"/>
              </a:rPr>
              <a:t>B</a:t>
            </a:r>
          </a:p>
        </p:txBody>
      </p:sp>
      <p:sp>
        <p:nvSpPr>
          <p:cNvPr id="180234" name="Text Box 10"/>
          <p:cNvSpPr txBox="1">
            <a:spLocks noChangeArrowheads="1"/>
          </p:cNvSpPr>
          <p:nvPr/>
        </p:nvSpPr>
        <p:spPr bwMode="auto">
          <a:xfrm>
            <a:off x="360363" y="5476875"/>
            <a:ext cx="334803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t>Single Target with Suppression</a:t>
            </a:r>
          </a:p>
        </p:txBody>
      </p:sp>
      <p:sp>
        <p:nvSpPr>
          <p:cNvPr id="180235" name="Rectangle 11"/>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查询模式 </a:t>
            </a:r>
            <a:r>
              <a:rPr lang="en-US" sz="3200">
                <a:solidFill>
                  <a:schemeClr val="tx2"/>
                </a:solidFill>
                <a:latin typeface="Tahoma" pitchFamily="34" charset="0"/>
              </a:rPr>
              <a:t>– Single Target</a:t>
            </a:r>
          </a:p>
        </p:txBody>
      </p:sp>
    </p:spTree>
    <p:extLst>
      <p:ext uri="{BB962C8B-B14F-4D97-AF65-F5344CB8AC3E}">
        <p14:creationId xmlns:p14="http://schemas.microsoft.com/office/powerpoint/2010/main" xmlns="" val="171379833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50" name="Group 2"/>
          <p:cNvGrpSpPr>
            <a:grpSpLocks/>
          </p:cNvGrpSpPr>
          <p:nvPr/>
        </p:nvGrpSpPr>
        <p:grpSpPr bwMode="auto">
          <a:xfrm>
            <a:off x="1622425" y="1266825"/>
            <a:ext cx="180975" cy="577850"/>
            <a:chOff x="2199" y="2001"/>
            <a:chExt cx="364" cy="681"/>
          </a:xfrm>
        </p:grpSpPr>
        <p:sp>
          <p:nvSpPr>
            <p:cNvPr id="181422" name="Arc 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23" name="Arc 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24" name="Arc 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25" name="Arc 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1" name="Group 7"/>
          <p:cNvGrpSpPr>
            <a:grpSpLocks/>
          </p:cNvGrpSpPr>
          <p:nvPr/>
        </p:nvGrpSpPr>
        <p:grpSpPr bwMode="auto">
          <a:xfrm>
            <a:off x="1803400" y="1266825"/>
            <a:ext cx="180975" cy="577850"/>
            <a:chOff x="2199" y="2001"/>
            <a:chExt cx="364" cy="681"/>
          </a:xfrm>
        </p:grpSpPr>
        <p:sp>
          <p:nvSpPr>
            <p:cNvPr id="181418" name="Arc 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9" name="Arc 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20" name="Arc 1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21" name="Arc 1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2" name="Group 12"/>
          <p:cNvGrpSpPr>
            <a:grpSpLocks/>
          </p:cNvGrpSpPr>
          <p:nvPr/>
        </p:nvGrpSpPr>
        <p:grpSpPr bwMode="auto">
          <a:xfrm>
            <a:off x="1982788" y="1266825"/>
            <a:ext cx="180975" cy="577850"/>
            <a:chOff x="2199" y="2001"/>
            <a:chExt cx="364" cy="681"/>
          </a:xfrm>
        </p:grpSpPr>
        <p:sp>
          <p:nvSpPr>
            <p:cNvPr id="181414" name="Arc 1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5" name="Arc 1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6" name="Arc 1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7" name="Arc 1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3" name="Group 17"/>
          <p:cNvGrpSpPr>
            <a:grpSpLocks/>
          </p:cNvGrpSpPr>
          <p:nvPr/>
        </p:nvGrpSpPr>
        <p:grpSpPr bwMode="auto">
          <a:xfrm>
            <a:off x="2163763" y="1266825"/>
            <a:ext cx="180975" cy="577850"/>
            <a:chOff x="2199" y="2001"/>
            <a:chExt cx="364" cy="681"/>
          </a:xfrm>
        </p:grpSpPr>
        <p:sp>
          <p:nvSpPr>
            <p:cNvPr id="181410" name="Arc 1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1" name="Arc 1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2" name="Arc 2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13" name="Arc 2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4" name="Group 22"/>
          <p:cNvGrpSpPr>
            <a:grpSpLocks/>
          </p:cNvGrpSpPr>
          <p:nvPr/>
        </p:nvGrpSpPr>
        <p:grpSpPr bwMode="auto">
          <a:xfrm>
            <a:off x="2343150" y="1266825"/>
            <a:ext cx="180975" cy="577850"/>
            <a:chOff x="2199" y="2001"/>
            <a:chExt cx="364" cy="681"/>
          </a:xfrm>
        </p:grpSpPr>
        <p:sp>
          <p:nvSpPr>
            <p:cNvPr id="181406" name="Arc 2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7" name="Arc 2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8" name="Arc 2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9" name="Arc 2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5" name="Group 27"/>
          <p:cNvGrpSpPr>
            <a:grpSpLocks/>
          </p:cNvGrpSpPr>
          <p:nvPr/>
        </p:nvGrpSpPr>
        <p:grpSpPr bwMode="auto">
          <a:xfrm>
            <a:off x="2524125" y="1266825"/>
            <a:ext cx="180975" cy="577850"/>
            <a:chOff x="2199" y="2001"/>
            <a:chExt cx="364" cy="681"/>
          </a:xfrm>
        </p:grpSpPr>
        <p:sp>
          <p:nvSpPr>
            <p:cNvPr id="181402" name="Arc 2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3" name="Arc 2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4" name="Arc 3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5" name="Arc 3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6" name="Group 32"/>
          <p:cNvGrpSpPr>
            <a:grpSpLocks/>
          </p:cNvGrpSpPr>
          <p:nvPr/>
        </p:nvGrpSpPr>
        <p:grpSpPr bwMode="auto">
          <a:xfrm>
            <a:off x="2703513" y="1266825"/>
            <a:ext cx="180975" cy="577850"/>
            <a:chOff x="2199" y="2001"/>
            <a:chExt cx="364" cy="681"/>
          </a:xfrm>
        </p:grpSpPr>
        <p:sp>
          <p:nvSpPr>
            <p:cNvPr id="181398" name="Arc 3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9" name="Arc 3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0" name="Arc 3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401" name="Arc 3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7" name="Group 37"/>
          <p:cNvGrpSpPr>
            <a:grpSpLocks/>
          </p:cNvGrpSpPr>
          <p:nvPr/>
        </p:nvGrpSpPr>
        <p:grpSpPr bwMode="auto">
          <a:xfrm>
            <a:off x="2884488" y="1266825"/>
            <a:ext cx="180975" cy="577850"/>
            <a:chOff x="2199" y="2001"/>
            <a:chExt cx="364" cy="681"/>
          </a:xfrm>
        </p:grpSpPr>
        <p:sp>
          <p:nvSpPr>
            <p:cNvPr id="181394" name="Arc 3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5" name="Arc 3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6" name="Arc 4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7" name="Arc 4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8" name="Group 42"/>
          <p:cNvGrpSpPr>
            <a:grpSpLocks/>
          </p:cNvGrpSpPr>
          <p:nvPr/>
        </p:nvGrpSpPr>
        <p:grpSpPr bwMode="auto">
          <a:xfrm>
            <a:off x="3063875" y="1266825"/>
            <a:ext cx="180975" cy="577850"/>
            <a:chOff x="2199" y="2001"/>
            <a:chExt cx="364" cy="681"/>
          </a:xfrm>
        </p:grpSpPr>
        <p:sp>
          <p:nvSpPr>
            <p:cNvPr id="181390" name="Arc 4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1" name="Arc 4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2" name="Arc 4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93" name="Arc 4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59" name="Group 47"/>
          <p:cNvGrpSpPr>
            <a:grpSpLocks/>
          </p:cNvGrpSpPr>
          <p:nvPr/>
        </p:nvGrpSpPr>
        <p:grpSpPr bwMode="auto">
          <a:xfrm>
            <a:off x="3244850" y="1266825"/>
            <a:ext cx="180975" cy="577850"/>
            <a:chOff x="2199" y="2001"/>
            <a:chExt cx="364" cy="681"/>
          </a:xfrm>
        </p:grpSpPr>
        <p:sp>
          <p:nvSpPr>
            <p:cNvPr id="181386" name="Arc 4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7" name="Arc 4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8" name="Arc 5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9" name="Arc 5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60" name="Group 52"/>
          <p:cNvGrpSpPr>
            <a:grpSpLocks/>
          </p:cNvGrpSpPr>
          <p:nvPr/>
        </p:nvGrpSpPr>
        <p:grpSpPr bwMode="auto">
          <a:xfrm>
            <a:off x="3424238" y="1266825"/>
            <a:ext cx="180975" cy="577850"/>
            <a:chOff x="2199" y="2001"/>
            <a:chExt cx="364" cy="681"/>
          </a:xfrm>
        </p:grpSpPr>
        <p:sp>
          <p:nvSpPr>
            <p:cNvPr id="181382" name="Arc 5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3" name="Arc 5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4" name="Arc 5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5" name="Arc 5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61" name="Group 57"/>
          <p:cNvGrpSpPr>
            <a:grpSpLocks/>
          </p:cNvGrpSpPr>
          <p:nvPr/>
        </p:nvGrpSpPr>
        <p:grpSpPr bwMode="auto">
          <a:xfrm>
            <a:off x="3605213" y="1266825"/>
            <a:ext cx="180975" cy="577850"/>
            <a:chOff x="2199" y="2001"/>
            <a:chExt cx="364" cy="681"/>
          </a:xfrm>
        </p:grpSpPr>
        <p:sp>
          <p:nvSpPr>
            <p:cNvPr id="181378" name="Arc 5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9" name="Arc 5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0" name="Arc 6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81" name="Arc 6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62" name="Group 62"/>
          <p:cNvGrpSpPr>
            <a:grpSpLocks/>
          </p:cNvGrpSpPr>
          <p:nvPr/>
        </p:nvGrpSpPr>
        <p:grpSpPr bwMode="auto">
          <a:xfrm>
            <a:off x="3784600" y="1266825"/>
            <a:ext cx="180975" cy="577850"/>
            <a:chOff x="2199" y="2001"/>
            <a:chExt cx="364" cy="681"/>
          </a:xfrm>
        </p:grpSpPr>
        <p:sp>
          <p:nvSpPr>
            <p:cNvPr id="181374" name="Arc 6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5" name="Arc 6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6" name="Arc 6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7" name="Arc 6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63" name="Group 67"/>
          <p:cNvGrpSpPr>
            <a:grpSpLocks/>
          </p:cNvGrpSpPr>
          <p:nvPr/>
        </p:nvGrpSpPr>
        <p:grpSpPr bwMode="auto">
          <a:xfrm>
            <a:off x="3965575" y="1266825"/>
            <a:ext cx="180975" cy="577850"/>
            <a:chOff x="2199" y="2001"/>
            <a:chExt cx="364" cy="681"/>
          </a:xfrm>
        </p:grpSpPr>
        <p:sp>
          <p:nvSpPr>
            <p:cNvPr id="181370" name="Arc 6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1" name="Arc 6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2" name="Arc 7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73" name="Arc 7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64" name="Group 72"/>
          <p:cNvGrpSpPr>
            <a:grpSpLocks/>
          </p:cNvGrpSpPr>
          <p:nvPr/>
        </p:nvGrpSpPr>
        <p:grpSpPr bwMode="auto">
          <a:xfrm>
            <a:off x="4144963" y="1266825"/>
            <a:ext cx="180975" cy="577850"/>
            <a:chOff x="2199" y="2001"/>
            <a:chExt cx="364" cy="681"/>
          </a:xfrm>
        </p:grpSpPr>
        <p:sp>
          <p:nvSpPr>
            <p:cNvPr id="181366" name="Arc 7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7" name="Arc 7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8" name="Arc 7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9" name="Arc 7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65" name="Group 77"/>
          <p:cNvGrpSpPr>
            <a:grpSpLocks/>
          </p:cNvGrpSpPr>
          <p:nvPr/>
        </p:nvGrpSpPr>
        <p:grpSpPr bwMode="auto">
          <a:xfrm>
            <a:off x="4325938" y="1266825"/>
            <a:ext cx="180975" cy="577850"/>
            <a:chOff x="2199" y="2001"/>
            <a:chExt cx="364" cy="681"/>
          </a:xfrm>
        </p:grpSpPr>
        <p:sp>
          <p:nvSpPr>
            <p:cNvPr id="181362" name="Arc 7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3" name="Arc 7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4" name="Arc 8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5" name="Arc 8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181266" name="Text Box 82"/>
          <p:cNvSpPr txBox="1">
            <a:spLocks noChangeArrowheads="1"/>
          </p:cNvSpPr>
          <p:nvPr/>
        </p:nvSpPr>
        <p:spPr bwMode="auto">
          <a:xfrm>
            <a:off x="395288" y="2133600"/>
            <a:ext cx="110966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Dual Target</a:t>
            </a:r>
          </a:p>
          <a:p>
            <a:pPr algn="ctr"/>
            <a:r>
              <a:rPr lang="en-US" sz="1400"/>
              <a:t>Session x</a:t>
            </a:r>
          </a:p>
        </p:txBody>
      </p:sp>
      <p:sp>
        <p:nvSpPr>
          <p:cNvPr id="181267" name="Text Box 83"/>
          <p:cNvSpPr txBox="1">
            <a:spLocks noChangeArrowheads="1"/>
          </p:cNvSpPr>
          <p:nvPr/>
        </p:nvSpPr>
        <p:spPr bwMode="auto">
          <a:xfrm>
            <a:off x="169068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268" name="Text Box 84"/>
          <p:cNvSpPr txBox="1">
            <a:spLocks noChangeArrowheads="1"/>
          </p:cNvSpPr>
          <p:nvPr/>
        </p:nvSpPr>
        <p:spPr bwMode="auto">
          <a:xfrm>
            <a:off x="187007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1269" name="AutoShape 85"/>
          <p:cNvSpPr>
            <a:spLocks noChangeArrowheads="1"/>
          </p:cNvSpPr>
          <p:nvPr/>
        </p:nvSpPr>
        <p:spPr bwMode="auto">
          <a:xfrm>
            <a:off x="16906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374" name="AutoShape 86"/>
          <p:cNvSpPr>
            <a:spLocks noChangeArrowheads="1"/>
          </p:cNvSpPr>
          <p:nvPr/>
        </p:nvSpPr>
        <p:spPr bwMode="auto">
          <a:xfrm>
            <a:off x="187007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271" name="Text Box 87"/>
          <p:cNvSpPr txBox="1">
            <a:spLocks noChangeArrowheads="1"/>
          </p:cNvSpPr>
          <p:nvPr/>
        </p:nvSpPr>
        <p:spPr bwMode="auto">
          <a:xfrm>
            <a:off x="309563" y="3127375"/>
            <a:ext cx="123825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Single Target</a:t>
            </a:r>
          </a:p>
          <a:p>
            <a:pPr algn="ctr"/>
            <a:r>
              <a:rPr lang="en-US" sz="1400"/>
              <a:t>Session 1</a:t>
            </a:r>
          </a:p>
        </p:txBody>
      </p:sp>
      <p:sp>
        <p:nvSpPr>
          <p:cNvPr id="181272" name="Text Box 88"/>
          <p:cNvSpPr txBox="1">
            <a:spLocks noChangeArrowheads="1"/>
          </p:cNvSpPr>
          <p:nvPr/>
        </p:nvSpPr>
        <p:spPr bwMode="auto">
          <a:xfrm>
            <a:off x="1692275" y="3178175"/>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273" name="Text Box 89"/>
          <p:cNvSpPr txBox="1">
            <a:spLocks noChangeArrowheads="1"/>
          </p:cNvSpPr>
          <p:nvPr/>
        </p:nvSpPr>
        <p:spPr bwMode="auto">
          <a:xfrm>
            <a:off x="1871663"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378" name="AutoShape 90"/>
          <p:cNvSpPr>
            <a:spLocks noChangeArrowheads="1"/>
          </p:cNvSpPr>
          <p:nvPr/>
        </p:nvSpPr>
        <p:spPr bwMode="auto">
          <a:xfrm>
            <a:off x="1692275"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275" name="Text Box 91"/>
          <p:cNvSpPr txBox="1">
            <a:spLocks noChangeArrowheads="1"/>
          </p:cNvSpPr>
          <p:nvPr/>
        </p:nvSpPr>
        <p:spPr bwMode="auto">
          <a:xfrm>
            <a:off x="205263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276" name="Text Box 92"/>
          <p:cNvSpPr txBox="1">
            <a:spLocks noChangeArrowheads="1"/>
          </p:cNvSpPr>
          <p:nvPr/>
        </p:nvSpPr>
        <p:spPr bwMode="auto">
          <a:xfrm>
            <a:off x="223202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381" name="AutoShape 93"/>
          <p:cNvSpPr>
            <a:spLocks noChangeArrowheads="1"/>
          </p:cNvSpPr>
          <p:nvPr/>
        </p:nvSpPr>
        <p:spPr bwMode="auto">
          <a:xfrm>
            <a:off x="205263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382" name="AutoShape 94"/>
          <p:cNvSpPr>
            <a:spLocks noChangeArrowheads="1"/>
          </p:cNvSpPr>
          <p:nvPr/>
        </p:nvSpPr>
        <p:spPr bwMode="auto">
          <a:xfrm>
            <a:off x="223202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279" name="Text Box 95"/>
          <p:cNvSpPr txBox="1">
            <a:spLocks noChangeArrowheads="1"/>
          </p:cNvSpPr>
          <p:nvPr/>
        </p:nvSpPr>
        <p:spPr bwMode="auto">
          <a:xfrm>
            <a:off x="266700" y="4027488"/>
            <a:ext cx="1317625"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Single Target</a:t>
            </a:r>
          </a:p>
          <a:p>
            <a:pPr algn="ctr"/>
            <a:r>
              <a:rPr lang="en-US" sz="1400"/>
              <a:t>Session 2 or 3</a:t>
            </a:r>
          </a:p>
        </p:txBody>
      </p:sp>
      <p:sp>
        <p:nvSpPr>
          <p:cNvPr id="181280" name="Text Box 96"/>
          <p:cNvSpPr txBox="1">
            <a:spLocks noChangeArrowheads="1"/>
          </p:cNvSpPr>
          <p:nvPr/>
        </p:nvSpPr>
        <p:spPr bwMode="auto">
          <a:xfrm>
            <a:off x="1692275" y="4113213"/>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281" name="Text Box 97"/>
          <p:cNvSpPr txBox="1">
            <a:spLocks noChangeArrowheads="1"/>
          </p:cNvSpPr>
          <p:nvPr/>
        </p:nvSpPr>
        <p:spPr bwMode="auto">
          <a:xfrm>
            <a:off x="1871663" y="4113213"/>
            <a:ext cx="5940425"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386" name="AutoShape 98"/>
          <p:cNvSpPr>
            <a:spLocks noChangeArrowheads="1"/>
          </p:cNvSpPr>
          <p:nvPr/>
        </p:nvSpPr>
        <p:spPr bwMode="auto">
          <a:xfrm>
            <a:off x="1692275" y="4437063"/>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283" name="Text Box 99"/>
          <p:cNvSpPr txBox="1">
            <a:spLocks noChangeArrowheads="1"/>
          </p:cNvSpPr>
          <p:nvPr/>
        </p:nvSpPr>
        <p:spPr bwMode="auto">
          <a:xfrm>
            <a:off x="157163" y="4941888"/>
            <a:ext cx="153511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Single Target</a:t>
            </a:r>
          </a:p>
          <a:p>
            <a:pPr algn="ctr"/>
            <a:r>
              <a:rPr lang="en-US" sz="1400"/>
              <a:t>with Suppression</a:t>
            </a:r>
          </a:p>
        </p:txBody>
      </p:sp>
      <p:sp>
        <p:nvSpPr>
          <p:cNvPr id="181284" name="Text Box 100"/>
          <p:cNvSpPr txBox="1">
            <a:spLocks noChangeArrowheads="1"/>
          </p:cNvSpPr>
          <p:nvPr/>
        </p:nvSpPr>
        <p:spPr bwMode="auto">
          <a:xfrm>
            <a:off x="1685925" y="504983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285" name="Text Box 101"/>
          <p:cNvSpPr txBox="1">
            <a:spLocks noChangeArrowheads="1"/>
          </p:cNvSpPr>
          <p:nvPr/>
        </p:nvSpPr>
        <p:spPr bwMode="auto">
          <a:xfrm>
            <a:off x="1865313" y="5049838"/>
            <a:ext cx="40020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390" name="AutoShape 102"/>
          <p:cNvSpPr>
            <a:spLocks noChangeArrowheads="1"/>
          </p:cNvSpPr>
          <p:nvPr/>
        </p:nvSpPr>
        <p:spPr bwMode="auto">
          <a:xfrm>
            <a:off x="1685925" y="5373688"/>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287" name="Line 103"/>
          <p:cNvSpPr>
            <a:spLocks noChangeShapeType="1"/>
          </p:cNvSpPr>
          <p:nvPr/>
        </p:nvSpPr>
        <p:spPr bwMode="auto">
          <a:xfrm>
            <a:off x="1693863" y="5984875"/>
            <a:ext cx="6657975" cy="0"/>
          </a:xfrm>
          <a:prstGeom prst="line">
            <a:avLst/>
          </a:prstGeom>
          <a:noFill/>
          <a:ln w="25400">
            <a:solidFill>
              <a:srgbClr val="80808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1288" name="Text Box 104"/>
          <p:cNvSpPr txBox="1">
            <a:spLocks noChangeArrowheads="1"/>
          </p:cNvSpPr>
          <p:nvPr/>
        </p:nvSpPr>
        <p:spPr bwMode="auto">
          <a:xfrm>
            <a:off x="2684463" y="944563"/>
            <a:ext cx="1560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标签在场内</a:t>
            </a:r>
            <a:r>
              <a:rPr lang="en-US" sz="1400"/>
              <a:t>(</a:t>
            </a:r>
            <a:r>
              <a:rPr lang="zh-CN" altLang="en-US" sz="1400">
                <a:ea typeface="宋体" charset="-122"/>
              </a:rPr>
              <a:t>激活</a:t>
            </a:r>
            <a:r>
              <a:rPr lang="en-US" sz="1400"/>
              <a:t>)</a:t>
            </a:r>
          </a:p>
        </p:txBody>
      </p:sp>
      <p:sp>
        <p:nvSpPr>
          <p:cNvPr id="181289" name="Text Box 105"/>
          <p:cNvSpPr txBox="1">
            <a:spLocks noChangeArrowheads="1"/>
          </p:cNvSpPr>
          <p:nvPr/>
        </p:nvSpPr>
        <p:spPr bwMode="auto">
          <a:xfrm>
            <a:off x="5918200" y="941388"/>
            <a:ext cx="17399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标签在场外</a:t>
            </a:r>
            <a:r>
              <a:rPr lang="en-US" sz="1400"/>
              <a:t>(</a:t>
            </a:r>
            <a:r>
              <a:rPr lang="zh-CN" altLang="en-US" sz="1400">
                <a:ea typeface="宋体" charset="-122"/>
              </a:rPr>
              <a:t>未激活</a:t>
            </a:r>
            <a:r>
              <a:rPr lang="en-US" sz="1400"/>
              <a:t>)</a:t>
            </a:r>
          </a:p>
        </p:txBody>
      </p:sp>
      <p:grpSp>
        <p:nvGrpSpPr>
          <p:cNvPr id="181290" name="Group 106"/>
          <p:cNvGrpSpPr>
            <a:grpSpLocks/>
          </p:cNvGrpSpPr>
          <p:nvPr/>
        </p:nvGrpSpPr>
        <p:grpSpPr bwMode="auto">
          <a:xfrm>
            <a:off x="4502150" y="1268413"/>
            <a:ext cx="180975" cy="577850"/>
            <a:chOff x="2199" y="2001"/>
            <a:chExt cx="364" cy="681"/>
          </a:xfrm>
        </p:grpSpPr>
        <p:sp>
          <p:nvSpPr>
            <p:cNvPr id="181358" name="Arc 107"/>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9" name="Arc 108"/>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0" name="Arc 109"/>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61" name="Arc 110"/>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91" name="Group 111"/>
          <p:cNvGrpSpPr>
            <a:grpSpLocks/>
          </p:cNvGrpSpPr>
          <p:nvPr/>
        </p:nvGrpSpPr>
        <p:grpSpPr bwMode="auto">
          <a:xfrm>
            <a:off x="4681538" y="1268413"/>
            <a:ext cx="180975" cy="577850"/>
            <a:chOff x="2199" y="2001"/>
            <a:chExt cx="364" cy="681"/>
          </a:xfrm>
        </p:grpSpPr>
        <p:sp>
          <p:nvSpPr>
            <p:cNvPr id="181354" name="Arc 112"/>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5" name="Arc 113"/>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6" name="Arc 114"/>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7" name="Arc 115"/>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1292" name="Group 116"/>
          <p:cNvGrpSpPr>
            <a:grpSpLocks/>
          </p:cNvGrpSpPr>
          <p:nvPr/>
        </p:nvGrpSpPr>
        <p:grpSpPr bwMode="auto">
          <a:xfrm>
            <a:off x="4862513" y="1268413"/>
            <a:ext cx="180975" cy="577850"/>
            <a:chOff x="2199" y="2001"/>
            <a:chExt cx="364" cy="681"/>
          </a:xfrm>
        </p:grpSpPr>
        <p:sp>
          <p:nvSpPr>
            <p:cNvPr id="181350" name="Arc 117"/>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1" name="Arc 118"/>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2" name="Arc 119"/>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1353" name="Arc 120"/>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181293" name="Line 121"/>
          <p:cNvSpPr>
            <a:spLocks noChangeShapeType="1"/>
          </p:cNvSpPr>
          <p:nvPr/>
        </p:nvSpPr>
        <p:spPr bwMode="auto">
          <a:xfrm>
            <a:off x="5041900" y="1557338"/>
            <a:ext cx="3238500" cy="0"/>
          </a:xfrm>
          <a:prstGeom prst="line">
            <a:avLst/>
          </a:prstGeom>
          <a:noFill/>
          <a:ln w="9525">
            <a:solidFill>
              <a:srgbClr val="96969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294" name="Line 122"/>
          <p:cNvSpPr>
            <a:spLocks noChangeShapeType="1"/>
          </p:cNvSpPr>
          <p:nvPr/>
        </p:nvSpPr>
        <p:spPr bwMode="auto">
          <a:xfrm>
            <a:off x="1871663" y="3141663"/>
            <a:ext cx="863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1295" name="Text Box 123"/>
          <p:cNvSpPr txBox="1">
            <a:spLocks noChangeArrowheads="1"/>
          </p:cNvSpPr>
          <p:nvPr/>
        </p:nvSpPr>
        <p:spPr bwMode="auto">
          <a:xfrm>
            <a:off x="2085975" y="2903538"/>
            <a:ext cx="4635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TS1</a:t>
            </a:r>
          </a:p>
        </p:txBody>
      </p:sp>
      <p:sp>
        <p:nvSpPr>
          <p:cNvPr id="181296" name="Line 124"/>
          <p:cNvSpPr>
            <a:spLocks noChangeShapeType="1"/>
          </p:cNvSpPr>
          <p:nvPr/>
        </p:nvSpPr>
        <p:spPr bwMode="auto">
          <a:xfrm>
            <a:off x="5076825" y="5011738"/>
            <a:ext cx="7921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1297" name="Text Box 125"/>
          <p:cNvSpPr txBox="1">
            <a:spLocks noChangeArrowheads="1"/>
          </p:cNvSpPr>
          <p:nvPr/>
        </p:nvSpPr>
        <p:spPr bwMode="auto">
          <a:xfrm>
            <a:off x="5219700" y="4773613"/>
            <a:ext cx="4635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TS1</a:t>
            </a:r>
          </a:p>
        </p:txBody>
      </p:sp>
      <p:sp>
        <p:nvSpPr>
          <p:cNvPr id="181298" name="Line 126"/>
          <p:cNvSpPr>
            <a:spLocks noChangeShapeType="1"/>
          </p:cNvSpPr>
          <p:nvPr/>
        </p:nvSpPr>
        <p:spPr bwMode="auto">
          <a:xfrm>
            <a:off x="5076825" y="4062413"/>
            <a:ext cx="27352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1299" name="Text Box 127"/>
          <p:cNvSpPr txBox="1">
            <a:spLocks noChangeArrowheads="1"/>
          </p:cNvSpPr>
          <p:nvPr/>
        </p:nvSpPr>
        <p:spPr bwMode="auto">
          <a:xfrm>
            <a:off x="6084888" y="3824288"/>
            <a:ext cx="5905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TS2/3</a:t>
            </a:r>
          </a:p>
        </p:txBody>
      </p:sp>
      <p:sp>
        <p:nvSpPr>
          <p:cNvPr id="181300" name="Text Box 128"/>
          <p:cNvSpPr txBox="1">
            <a:spLocks noChangeArrowheads="1"/>
          </p:cNvSpPr>
          <p:nvPr/>
        </p:nvSpPr>
        <p:spPr bwMode="auto">
          <a:xfrm>
            <a:off x="2735263" y="3178175"/>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01" name="Text Box 129"/>
          <p:cNvSpPr txBox="1">
            <a:spLocks noChangeArrowheads="1"/>
          </p:cNvSpPr>
          <p:nvPr/>
        </p:nvSpPr>
        <p:spPr bwMode="auto">
          <a:xfrm>
            <a:off x="2914650"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18" name="AutoShape 130"/>
          <p:cNvSpPr>
            <a:spLocks noChangeArrowheads="1"/>
          </p:cNvSpPr>
          <p:nvPr/>
        </p:nvSpPr>
        <p:spPr bwMode="auto">
          <a:xfrm>
            <a:off x="2735263"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03" name="Text Box 131"/>
          <p:cNvSpPr txBox="1">
            <a:spLocks noChangeArrowheads="1"/>
          </p:cNvSpPr>
          <p:nvPr/>
        </p:nvSpPr>
        <p:spPr bwMode="auto">
          <a:xfrm>
            <a:off x="3781425" y="3178175"/>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04" name="Text Box 132"/>
          <p:cNvSpPr txBox="1">
            <a:spLocks noChangeArrowheads="1"/>
          </p:cNvSpPr>
          <p:nvPr/>
        </p:nvSpPr>
        <p:spPr bwMode="auto">
          <a:xfrm>
            <a:off x="3960813"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21" name="AutoShape 133"/>
          <p:cNvSpPr>
            <a:spLocks noChangeArrowheads="1"/>
          </p:cNvSpPr>
          <p:nvPr/>
        </p:nvSpPr>
        <p:spPr bwMode="auto">
          <a:xfrm>
            <a:off x="3781425"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06" name="Text Box 134"/>
          <p:cNvSpPr txBox="1">
            <a:spLocks noChangeArrowheads="1"/>
          </p:cNvSpPr>
          <p:nvPr/>
        </p:nvSpPr>
        <p:spPr bwMode="auto">
          <a:xfrm>
            <a:off x="4824413" y="3178175"/>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07" name="Text Box 135"/>
          <p:cNvSpPr txBox="1">
            <a:spLocks noChangeArrowheads="1"/>
          </p:cNvSpPr>
          <p:nvPr/>
        </p:nvSpPr>
        <p:spPr bwMode="auto">
          <a:xfrm>
            <a:off x="5003800"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24" name="AutoShape 136"/>
          <p:cNvSpPr>
            <a:spLocks noChangeArrowheads="1"/>
          </p:cNvSpPr>
          <p:nvPr/>
        </p:nvSpPr>
        <p:spPr bwMode="auto">
          <a:xfrm>
            <a:off x="4824413"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09" name="Text Box 137"/>
          <p:cNvSpPr txBox="1">
            <a:spLocks noChangeArrowheads="1"/>
          </p:cNvSpPr>
          <p:nvPr/>
        </p:nvSpPr>
        <p:spPr bwMode="auto">
          <a:xfrm>
            <a:off x="8316913" y="5818188"/>
            <a:ext cx="47148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time</a:t>
            </a:r>
          </a:p>
        </p:txBody>
      </p:sp>
      <p:sp>
        <p:nvSpPr>
          <p:cNvPr id="181310" name="Line 138"/>
          <p:cNvSpPr>
            <a:spLocks noChangeShapeType="1"/>
          </p:cNvSpPr>
          <p:nvPr/>
        </p:nvSpPr>
        <p:spPr bwMode="auto">
          <a:xfrm>
            <a:off x="5003800" y="3127375"/>
            <a:ext cx="863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1311" name="Text Box 139"/>
          <p:cNvSpPr txBox="1">
            <a:spLocks noChangeArrowheads="1"/>
          </p:cNvSpPr>
          <p:nvPr/>
        </p:nvSpPr>
        <p:spPr bwMode="auto">
          <a:xfrm>
            <a:off x="5219700" y="2889250"/>
            <a:ext cx="46355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TS1</a:t>
            </a:r>
          </a:p>
        </p:txBody>
      </p:sp>
      <p:sp>
        <p:nvSpPr>
          <p:cNvPr id="181312" name="Text Box 140"/>
          <p:cNvSpPr txBox="1">
            <a:spLocks noChangeArrowheads="1"/>
          </p:cNvSpPr>
          <p:nvPr/>
        </p:nvSpPr>
        <p:spPr bwMode="auto">
          <a:xfrm>
            <a:off x="241141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13" name="Text Box 141"/>
          <p:cNvSpPr txBox="1">
            <a:spLocks noChangeArrowheads="1"/>
          </p:cNvSpPr>
          <p:nvPr/>
        </p:nvSpPr>
        <p:spPr bwMode="auto">
          <a:xfrm>
            <a:off x="259080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30" name="AutoShape 142"/>
          <p:cNvSpPr>
            <a:spLocks noChangeArrowheads="1"/>
          </p:cNvSpPr>
          <p:nvPr/>
        </p:nvSpPr>
        <p:spPr bwMode="auto">
          <a:xfrm>
            <a:off x="241141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31" name="AutoShape 143"/>
          <p:cNvSpPr>
            <a:spLocks noChangeArrowheads="1"/>
          </p:cNvSpPr>
          <p:nvPr/>
        </p:nvSpPr>
        <p:spPr bwMode="auto">
          <a:xfrm>
            <a:off x="25908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16" name="Text Box 144"/>
          <p:cNvSpPr txBox="1">
            <a:spLocks noChangeArrowheads="1"/>
          </p:cNvSpPr>
          <p:nvPr/>
        </p:nvSpPr>
        <p:spPr bwMode="auto">
          <a:xfrm>
            <a:off x="277336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17" name="Text Box 145"/>
          <p:cNvSpPr txBox="1">
            <a:spLocks noChangeArrowheads="1"/>
          </p:cNvSpPr>
          <p:nvPr/>
        </p:nvSpPr>
        <p:spPr bwMode="auto">
          <a:xfrm>
            <a:off x="295275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34" name="AutoShape 146"/>
          <p:cNvSpPr>
            <a:spLocks noChangeArrowheads="1"/>
          </p:cNvSpPr>
          <p:nvPr/>
        </p:nvSpPr>
        <p:spPr bwMode="auto">
          <a:xfrm>
            <a:off x="27733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35" name="AutoShape 147"/>
          <p:cNvSpPr>
            <a:spLocks noChangeArrowheads="1"/>
          </p:cNvSpPr>
          <p:nvPr/>
        </p:nvSpPr>
        <p:spPr bwMode="auto">
          <a:xfrm>
            <a:off x="295275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20" name="Text Box 148"/>
          <p:cNvSpPr txBox="1">
            <a:spLocks noChangeArrowheads="1"/>
          </p:cNvSpPr>
          <p:nvPr/>
        </p:nvSpPr>
        <p:spPr bwMode="auto">
          <a:xfrm>
            <a:off x="313213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21" name="Text Box 149"/>
          <p:cNvSpPr txBox="1">
            <a:spLocks noChangeArrowheads="1"/>
          </p:cNvSpPr>
          <p:nvPr/>
        </p:nvSpPr>
        <p:spPr bwMode="auto">
          <a:xfrm>
            <a:off x="331152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38" name="AutoShape 150"/>
          <p:cNvSpPr>
            <a:spLocks noChangeArrowheads="1"/>
          </p:cNvSpPr>
          <p:nvPr/>
        </p:nvSpPr>
        <p:spPr bwMode="auto">
          <a:xfrm>
            <a:off x="313213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39" name="AutoShape 151"/>
          <p:cNvSpPr>
            <a:spLocks noChangeArrowheads="1"/>
          </p:cNvSpPr>
          <p:nvPr/>
        </p:nvSpPr>
        <p:spPr bwMode="auto">
          <a:xfrm>
            <a:off x="331152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24" name="Text Box 152"/>
          <p:cNvSpPr txBox="1">
            <a:spLocks noChangeArrowheads="1"/>
          </p:cNvSpPr>
          <p:nvPr/>
        </p:nvSpPr>
        <p:spPr bwMode="auto">
          <a:xfrm>
            <a:off x="349408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25" name="Text Box 153"/>
          <p:cNvSpPr txBox="1">
            <a:spLocks noChangeArrowheads="1"/>
          </p:cNvSpPr>
          <p:nvPr/>
        </p:nvSpPr>
        <p:spPr bwMode="auto">
          <a:xfrm>
            <a:off x="367347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42" name="AutoShape 154"/>
          <p:cNvSpPr>
            <a:spLocks noChangeArrowheads="1"/>
          </p:cNvSpPr>
          <p:nvPr/>
        </p:nvSpPr>
        <p:spPr bwMode="auto">
          <a:xfrm>
            <a:off x="34940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43" name="AutoShape 155"/>
          <p:cNvSpPr>
            <a:spLocks noChangeArrowheads="1"/>
          </p:cNvSpPr>
          <p:nvPr/>
        </p:nvSpPr>
        <p:spPr bwMode="auto">
          <a:xfrm>
            <a:off x="367347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28" name="Text Box 156"/>
          <p:cNvSpPr txBox="1">
            <a:spLocks noChangeArrowheads="1"/>
          </p:cNvSpPr>
          <p:nvPr/>
        </p:nvSpPr>
        <p:spPr bwMode="auto">
          <a:xfrm>
            <a:off x="385286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29" name="Text Box 157"/>
          <p:cNvSpPr txBox="1">
            <a:spLocks noChangeArrowheads="1"/>
          </p:cNvSpPr>
          <p:nvPr/>
        </p:nvSpPr>
        <p:spPr bwMode="auto">
          <a:xfrm>
            <a:off x="403225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46" name="AutoShape 158"/>
          <p:cNvSpPr>
            <a:spLocks noChangeArrowheads="1"/>
          </p:cNvSpPr>
          <p:nvPr/>
        </p:nvSpPr>
        <p:spPr bwMode="auto">
          <a:xfrm>
            <a:off x="38528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47" name="AutoShape 159"/>
          <p:cNvSpPr>
            <a:spLocks noChangeArrowheads="1"/>
          </p:cNvSpPr>
          <p:nvPr/>
        </p:nvSpPr>
        <p:spPr bwMode="auto">
          <a:xfrm>
            <a:off x="403225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32" name="Text Box 160"/>
          <p:cNvSpPr txBox="1">
            <a:spLocks noChangeArrowheads="1"/>
          </p:cNvSpPr>
          <p:nvPr/>
        </p:nvSpPr>
        <p:spPr bwMode="auto">
          <a:xfrm>
            <a:off x="421481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33" name="Text Box 161"/>
          <p:cNvSpPr txBox="1">
            <a:spLocks noChangeArrowheads="1"/>
          </p:cNvSpPr>
          <p:nvPr/>
        </p:nvSpPr>
        <p:spPr bwMode="auto">
          <a:xfrm>
            <a:off x="439420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50" name="AutoShape 162"/>
          <p:cNvSpPr>
            <a:spLocks noChangeArrowheads="1"/>
          </p:cNvSpPr>
          <p:nvPr/>
        </p:nvSpPr>
        <p:spPr bwMode="auto">
          <a:xfrm>
            <a:off x="421481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51" name="AutoShape 163"/>
          <p:cNvSpPr>
            <a:spLocks noChangeArrowheads="1"/>
          </p:cNvSpPr>
          <p:nvPr/>
        </p:nvSpPr>
        <p:spPr bwMode="auto">
          <a:xfrm>
            <a:off x="43942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36" name="Text Box 164"/>
          <p:cNvSpPr txBox="1">
            <a:spLocks noChangeArrowheads="1"/>
          </p:cNvSpPr>
          <p:nvPr/>
        </p:nvSpPr>
        <p:spPr bwMode="auto">
          <a:xfrm>
            <a:off x="4572000"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37" name="Text Box 165"/>
          <p:cNvSpPr txBox="1">
            <a:spLocks noChangeArrowheads="1"/>
          </p:cNvSpPr>
          <p:nvPr/>
        </p:nvSpPr>
        <p:spPr bwMode="auto">
          <a:xfrm>
            <a:off x="4751388"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652454" name="AutoShape 166"/>
          <p:cNvSpPr>
            <a:spLocks noChangeArrowheads="1"/>
          </p:cNvSpPr>
          <p:nvPr/>
        </p:nvSpPr>
        <p:spPr bwMode="auto">
          <a:xfrm>
            <a:off x="45720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652455" name="AutoShape 167"/>
          <p:cNvSpPr>
            <a:spLocks noChangeArrowheads="1"/>
          </p:cNvSpPr>
          <p:nvPr/>
        </p:nvSpPr>
        <p:spPr bwMode="auto">
          <a:xfrm>
            <a:off x="47513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40" name="Text Box 168"/>
          <p:cNvSpPr txBox="1">
            <a:spLocks noChangeArrowheads="1"/>
          </p:cNvSpPr>
          <p:nvPr/>
        </p:nvSpPr>
        <p:spPr bwMode="auto">
          <a:xfrm>
            <a:off x="4895850"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652457" name="AutoShape 169"/>
          <p:cNvSpPr>
            <a:spLocks noChangeArrowheads="1"/>
          </p:cNvSpPr>
          <p:nvPr/>
        </p:nvSpPr>
        <p:spPr bwMode="auto">
          <a:xfrm>
            <a:off x="49323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1342" name="Line 170"/>
          <p:cNvSpPr>
            <a:spLocks noChangeShapeType="1"/>
          </p:cNvSpPr>
          <p:nvPr/>
        </p:nvSpPr>
        <p:spPr bwMode="auto">
          <a:xfrm>
            <a:off x="5076825" y="1808163"/>
            <a:ext cx="0" cy="410527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1343" name="Text Box 171"/>
          <p:cNvSpPr txBox="1">
            <a:spLocks noChangeArrowheads="1"/>
          </p:cNvSpPr>
          <p:nvPr/>
        </p:nvSpPr>
        <p:spPr bwMode="auto">
          <a:xfrm>
            <a:off x="5867400" y="317658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44" name="Text Box 172"/>
          <p:cNvSpPr txBox="1">
            <a:spLocks noChangeArrowheads="1"/>
          </p:cNvSpPr>
          <p:nvPr/>
        </p:nvSpPr>
        <p:spPr bwMode="auto">
          <a:xfrm>
            <a:off x="7812088" y="4113213"/>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1345" name="Text Box 173"/>
          <p:cNvSpPr txBox="1">
            <a:spLocks noChangeArrowheads="1"/>
          </p:cNvSpPr>
          <p:nvPr/>
        </p:nvSpPr>
        <p:spPr bwMode="auto">
          <a:xfrm>
            <a:off x="5867400" y="504983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grpSp>
        <p:nvGrpSpPr>
          <p:cNvPr id="181346" name="Group 174"/>
          <p:cNvGrpSpPr>
            <a:grpSpLocks/>
          </p:cNvGrpSpPr>
          <p:nvPr/>
        </p:nvGrpSpPr>
        <p:grpSpPr bwMode="auto">
          <a:xfrm>
            <a:off x="7056438" y="1844675"/>
            <a:ext cx="1908175" cy="1570038"/>
            <a:chOff x="4309" y="1185"/>
            <a:chExt cx="1202" cy="989"/>
          </a:xfrm>
        </p:grpSpPr>
        <p:sp>
          <p:nvSpPr>
            <p:cNvPr id="181348" name="Text Box 175"/>
            <p:cNvSpPr txBox="1">
              <a:spLocks noChangeArrowheads="1"/>
            </p:cNvSpPr>
            <p:nvPr/>
          </p:nvSpPr>
          <p:spPr bwMode="auto">
            <a:xfrm>
              <a:off x="4309" y="1185"/>
              <a:ext cx="1202" cy="98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           </a:t>
              </a:r>
              <a:r>
                <a:rPr lang="zh-CN" altLang="en-US" sz="1200">
                  <a:ea typeface="宋体" charset="-122"/>
                </a:rPr>
                <a:t>标签被读到</a:t>
              </a:r>
              <a:endParaRPr lang="en-US" sz="1200"/>
            </a:p>
            <a:p>
              <a:endParaRPr lang="en-US" sz="1200"/>
            </a:p>
            <a:p>
              <a:r>
                <a:rPr lang="en-US" sz="1200"/>
                <a:t>TS1     </a:t>
              </a:r>
              <a:r>
                <a:rPr lang="zh-CN" altLang="en-US" sz="1200">
                  <a:ea typeface="宋体" charset="-122"/>
                </a:rPr>
                <a:t>会话</a:t>
              </a:r>
              <a:r>
                <a:rPr lang="en-US" sz="1200"/>
                <a:t>1 </a:t>
              </a:r>
            </a:p>
            <a:p>
              <a:r>
                <a:rPr lang="zh-CN" altLang="en-US" sz="1200">
                  <a:ea typeface="宋体" charset="-122"/>
                </a:rPr>
                <a:t>持续时间</a:t>
              </a:r>
              <a:r>
                <a:rPr lang="en-US" sz="1200"/>
                <a:t> 0.5 </a:t>
              </a:r>
              <a:r>
                <a:rPr lang="zh-CN" altLang="en-US" sz="1200">
                  <a:ea typeface="宋体" charset="-122"/>
                </a:rPr>
                <a:t>到</a:t>
              </a:r>
              <a:r>
                <a:rPr lang="en-US" sz="1200"/>
                <a:t> 5s</a:t>
              </a:r>
            </a:p>
            <a:p>
              <a:endParaRPr lang="en-US" sz="1200"/>
            </a:p>
            <a:p>
              <a:r>
                <a:rPr lang="en-US" sz="1200"/>
                <a:t>TS2/3  </a:t>
              </a:r>
              <a:r>
                <a:rPr lang="zh-CN" altLang="en-US" sz="1200">
                  <a:ea typeface="宋体" charset="-122"/>
                </a:rPr>
                <a:t>会话</a:t>
              </a:r>
              <a:r>
                <a:rPr lang="en-US" sz="1200"/>
                <a:t> 2 </a:t>
              </a:r>
              <a:r>
                <a:rPr lang="zh-CN" altLang="en-US" sz="1200">
                  <a:ea typeface="宋体" charset="-122"/>
                </a:rPr>
                <a:t>或者</a:t>
              </a:r>
              <a:r>
                <a:rPr lang="en-US" sz="1200"/>
                <a:t> 3 </a:t>
              </a:r>
            </a:p>
            <a:p>
              <a:r>
                <a:rPr lang="zh-CN" altLang="en-US" sz="1200">
                  <a:ea typeface="宋体" charset="-122"/>
                </a:rPr>
                <a:t>掉电持续时间</a:t>
              </a:r>
              <a:r>
                <a:rPr lang="en-US" sz="1200"/>
                <a:t>: </a:t>
              </a:r>
            </a:p>
            <a:p>
              <a:r>
                <a:rPr lang="en-US" sz="1200"/>
                <a:t>2s </a:t>
              </a:r>
              <a:r>
                <a:rPr lang="zh-CN" altLang="en-US" sz="1200">
                  <a:ea typeface="宋体" charset="-122"/>
                </a:rPr>
                <a:t>到</a:t>
              </a:r>
              <a:r>
                <a:rPr lang="en-US" sz="1200"/>
                <a:t> ~60s</a:t>
              </a:r>
            </a:p>
          </p:txBody>
        </p:sp>
        <p:sp>
          <p:nvSpPr>
            <p:cNvPr id="181349" name="AutoShape 176"/>
            <p:cNvSpPr>
              <a:spLocks noChangeArrowheads="1"/>
            </p:cNvSpPr>
            <p:nvPr/>
          </p:nvSpPr>
          <p:spPr bwMode="auto">
            <a:xfrm>
              <a:off x="4400" y="1207"/>
              <a:ext cx="68" cy="204"/>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grpSp>
      <p:sp>
        <p:nvSpPr>
          <p:cNvPr id="181347" name="Rectangle 177"/>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查询模式和会话作用</a:t>
            </a:r>
            <a:endParaRPr lang="en-US" sz="3200">
              <a:solidFill>
                <a:schemeClr val="tx2"/>
              </a:solidFill>
              <a:latin typeface="Tahoma" pitchFamily="34" charset="0"/>
            </a:endParaRPr>
          </a:p>
        </p:txBody>
      </p:sp>
    </p:spTree>
    <p:extLst>
      <p:ext uri="{BB962C8B-B14F-4D97-AF65-F5344CB8AC3E}">
        <p14:creationId xmlns:p14="http://schemas.microsoft.com/office/powerpoint/2010/main" xmlns="" val="30117497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23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2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23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24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24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24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24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24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24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24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24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24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24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24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24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24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24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245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237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241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24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242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238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52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374" grpId="0" animBg="1"/>
      <p:bldP spid="652378" grpId="0" animBg="1"/>
      <p:bldP spid="652381" grpId="0" animBg="1"/>
      <p:bldP spid="652382" grpId="0" animBg="1"/>
      <p:bldP spid="652386" grpId="0" animBg="1"/>
      <p:bldP spid="652390" grpId="0" animBg="1"/>
      <p:bldP spid="652418" grpId="0" animBg="1"/>
      <p:bldP spid="652421" grpId="0" animBg="1"/>
      <p:bldP spid="652424" grpId="0" animBg="1"/>
      <p:bldP spid="652430" grpId="0" animBg="1"/>
      <p:bldP spid="652431" grpId="0" animBg="1"/>
      <p:bldP spid="652434" grpId="0" animBg="1"/>
      <p:bldP spid="652435" grpId="0" animBg="1"/>
      <p:bldP spid="652438" grpId="0" animBg="1"/>
      <p:bldP spid="652439" grpId="0" animBg="1"/>
      <p:bldP spid="652442" grpId="0" animBg="1"/>
      <p:bldP spid="652443" grpId="0" animBg="1"/>
      <p:bldP spid="652446" grpId="0" animBg="1"/>
      <p:bldP spid="652447" grpId="0" animBg="1"/>
      <p:bldP spid="652450" grpId="0" animBg="1"/>
      <p:bldP spid="652451" grpId="0" animBg="1"/>
      <p:bldP spid="652454" grpId="0" animBg="1"/>
      <p:bldP spid="652455" grpId="0" animBg="1"/>
      <p:bldP spid="6524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2"/>
          <p:cNvGrpSpPr>
            <a:grpSpLocks/>
          </p:cNvGrpSpPr>
          <p:nvPr/>
        </p:nvGrpSpPr>
        <p:grpSpPr bwMode="auto">
          <a:xfrm>
            <a:off x="1622425" y="1266825"/>
            <a:ext cx="180975" cy="577850"/>
            <a:chOff x="2199" y="2001"/>
            <a:chExt cx="364" cy="681"/>
          </a:xfrm>
        </p:grpSpPr>
        <p:sp>
          <p:nvSpPr>
            <p:cNvPr id="182523" name="Arc 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24" name="Arc 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25" name="Arc 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26" name="Arc 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75" name="Group 7"/>
          <p:cNvGrpSpPr>
            <a:grpSpLocks/>
          </p:cNvGrpSpPr>
          <p:nvPr/>
        </p:nvGrpSpPr>
        <p:grpSpPr bwMode="auto">
          <a:xfrm>
            <a:off x="1803400" y="1266825"/>
            <a:ext cx="180975" cy="577850"/>
            <a:chOff x="2199" y="2001"/>
            <a:chExt cx="364" cy="681"/>
          </a:xfrm>
        </p:grpSpPr>
        <p:sp>
          <p:nvSpPr>
            <p:cNvPr id="182519" name="Arc 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20" name="Arc 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21" name="Arc 1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22" name="Arc 1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76" name="Group 12"/>
          <p:cNvGrpSpPr>
            <a:grpSpLocks/>
          </p:cNvGrpSpPr>
          <p:nvPr/>
        </p:nvGrpSpPr>
        <p:grpSpPr bwMode="auto">
          <a:xfrm>
            <a:off x="1982788" y="1266825"/>
            <a:ext cx="180975" cy="577850"/>
            <a:chOff x="2199" y="2001"/>
            <a:chExt cx="364" cy="681"/>
          </a:xfrm>
        </p:grpSpPr>
        <p:sp>
          <p:nvSpPr>
            <p:cNvPr id="182515" name="Arc 1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6" name="Arc 1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7" name="Arc 1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8" name="Arc 1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77" name="Group 17"/>
          <p:cNvGrpSpPr>
            <a:grpSpLocks/>
          </p:cNvGrpSpPr>
          <p:nvPr/>
        </p:nvGrpSpPr>
        <p:grpSpPr bwMode="auto">
          <a:xfrm>
            <a:off x="2163763" y="1266825"/>
            <a:ext cx="180975" cy="577850"/>
            <a:chOff x="2199" y="2001"/>
            <a:chExt cx="364" cy="681"/>
          </a:xfrm>
        </p:grpSpPr>
        <p:sp>
          <p:nvSpPr>
            <p:cNvPr id="182511" name="Arc 1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2" name="Arc 1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3" name="Arc 2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4" name="Arc 2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78" name="Group 22"/>
          <p:cNvGrpSpPr>
            <a:grpSpLocks/>
          </p:cNvGrpSpPr>
          <p:nvPr/>
        </p:nvGrpSpPr>
        <p:grpSpPr bwMode="auto">
          <a:xfrm>
            <a:off x="2343150" y="1266825"/>
            <a:ext cx="180975" cy="577850"/>
            <a:chOff x="2199" y="2001"/>
            <a:chExt cx="364" cy="681"/>
          </a:xfrm>
        </p:grpSpPr>
        <p:sp>
          <p:nvSpPr>
            <p:cNvPr id="182507" name="Arc 2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8" name="Arc 2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9" name="Arc 2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10" name="Arc 2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79" name="Group 27"/>
          <p:cNvGrpSpPr>
            <a:grpSpLocks/>
          </p:cNvGrpSpPr>
          <p:nvPr/>
        </p:nvGrpSpPr>
        <p:grpSpPr bwMode="auto">
          <a:xfrm>
            <a:off x="2524125" y="1266825"/>
            <a:ext cx="180975" cy="577850"/>
            <a:chOff x="2199" y="2001"/>
            <a:chExt cx="364" cy="681"/>
          </a:xfrm>
        </p:grpSpPr>
        <p:sp>
          <p:nvSpPr>
            <p:cNvPr id="182503" name="Arc 2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4" name="Arc 2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5" name="Arc 3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6" name="Arc 3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0" name="Group 32"/>
          <p:cNvGrpSpPr>
            <a:grpSpLocks/>
          </p:cNvGrpSpPr>
          <p:nvPr/>
        </p:nvGrpSpPr>
        <p:grpSpPr bwMode="auto">
          <a:xfrm>
            <a:off x="2703513" y="1266825"/>
            <a:ext cx="180975" cy="577850"/>
            <a:chOff x="2199" y="2001"/>
            <a:chExt cx="364" cy="681"/>
          </a:xfrm>
        </p:grpSpPr>
        <p:sp>
          <p:nvSpPr>
            <p:cNvPr id="182499" name="Arc 3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0" name="Arc 3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1" name="Arc 3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502" name="Arc 3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1" name="Group 37"/>
          <p:cNvGrpSpPr>
            <a:grpSpLocks/>
          </p:cNvGrpSpPr>
          <p:nvPr/>
        </p:nvGrpSpPr>
        <p:grpSpPr bwMode="auto">
          <a:xfrm>
            <a:off x="2884488" y="1266825"/>
            <a:ext cx="180975" cy="577850"/>
            <a:chOff x="2199" y="2001"/>
            <a:chExt cx="364" cy="681"/>
          </a:xfrm>
        </p:grpSpPr>
        <p:sp>
          <p:nvSpPr>
            <p:cNvPr id="182495" name="Arc 3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6" name="Arc 3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7" name="Arc 4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8" name="Arc 4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2" name="Group 42"/>
          <p:cNvGrpSpPr>
            <a:grpSpLocks/>
          </p:cNvGrpSpPr>
          <p:nvPr/>
        </p:nvGrpSpPr>
        <p:grpSpPr bwMode="auto">
          <a:xfrm>
            <a:off x="3063875" y="1266825"/>
            <a:ext cx="180975" cy="577850"/>
            <a:chOff x="2199" y="2001"/>
            <a:chExt cx="364" cy="681"/>
          </a:xfrm>
        </p:grpSpPr>
        <p:sp>
          <p:nvSpPr>
            <p:cNvPr id="182491" name="Arc 4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2" name="Arc 4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3" name="Arc 4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4" name="Arc 4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3" name="Group 47"/>
          <p:cNvGrpSpPr>
            <a:grpSpLocks/>
          </p:cNvGrpSpPr>
          <p:nvPr/>
        </p:nvGrpSpPr>
        <p:grpSpPr bwMode="auto">
          <a:xfrm>
            <a:off x="3244850" y="1266825"/>
            <a:ext cx="180975" cy="577850"/>
            <a:chOff x="2199" y="2001"/>
            <a:chExt cx="364" cy="681"/>
          </a:xfrm>
        </p:grpSpPr>
        <p:sp>
          <p:nvSpPr>
            <p:cNvPr id="182487" name="Arc 4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8" name="Arc 4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9" name="Arc 5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90" name="Arc 5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4" name="Group 52"/>
          <p:cNvGrpSpPr>
            <a:grpSpLocks/>
          </p:cNvGrpSpPr>
          <p:nvPr/>
        </p:nvGrpSpPr>
        <p:grpSpPr bwMode="auto">
          <a:xfrm>
            <a:off x="3424238" y="1266825"/>
            <a:ext cx="180975" cy="577850"/>
            <a:chOff x="2199" y="2001"/>
            <a:chExt cx="364" cy="681"/>
          </a:xfrm>
        </p:grpSpPr>
        <p:sp>
          <p:nvSpPr>
            <p:cNvPr id="182483" name="Arc 5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4" name="Arc 5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5" name="Arc 5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6" name="Arc 5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5" name="Group 57"/>
          <p:cNvGrpSpPr>
            <a:grpSpLocks/>
          </p:cNvGrpSpPr>
          <p:nvPr/>
        </p:nvGrpSpPr>
        <p:grpSpPr bwMode="auto">
          <a:xfrm>
            <a:off x="3605213" y="1266825"/>
            <a:ext cx="180975" cy="577850"/>
            <a:chOff x="2199" y="2001"/>
            <a:chExt cx="364" cy="681"/>
          </a:xfrm>
        </p:grpSpPr>
        <p:sp>
          <p:nvSpPr>
            <p:cNvPr id="182479" name="Arc 5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0" name="Arc 5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1" name="Arc 6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82" name="Arc 6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6" name="Group 62"/>
          <p:cNvGrpSpPr>
            <a:grpSpLocks/>
          </p:cNvGrpSpPr>
          <p:nvPr/>
        </p:nvGrpSpPr>
        <p:grpSpPr bwMode="auto">
          <a:xfrm>
            <a:off x="3784600" y="1266825"/>
            <a:ext cx="180975" cy="577850"/>
            <a:chOff x="2199" y="2001"/>
            <a:chExt cx="364" cy="681"/>
          </a:xfrm>
        </p:grpSpPr>
        <p:sp>
          <p:nvSpPr>
            <p:cNvPr id="182475" name="Arc 6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6" name="Arc 6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7" name="Arc 6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8" name="Arc 6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7" name="Group 67"/>
          <p:cNvGrpSpPr>
            <a:grpSpLocks/>
          </p:cNvGrpSpPr>
          <p:nvPr/>
        </p:nvGrpSpPr>
        <p:grpSpPr bwMode="auto">
          <a:xfrm>
            <a:off x="3965575" y="1266825"/>
            <a:ext cx="180975" cy="577850"/>
            <a:chOff x="2199" y="2001"/>
            <a:chExt cx="364" cy="681"/>
          </a:xfrm>
        </p:grpSpPr>
        <p:sp>
          <p:nvSpPr>
            <p:cNvPr id="182471" name="Arc 6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2" name="Arc 6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3" name="Arc 7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4" name="Arc 7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8" name="Group 72"/>
          <p:cNvGrpSpPr>
            <a:grpSpLocks/>
          </p:cNvGrpSpPr>
          <p:nvPr/>
        </p:nvGrpSpPr>
        <p:grpSpPr bwMode="auto">
          <a:xfrm>
            <a:off x="4144963" y="1266825"/>
            <a:ext cx="180975" cy="577850"/>
            <a:chOff x="2199" y="2001"/>
            <a:chExt cx="364" cy="681"/>
          </a:xfrm>
        </p:grpSpPr>
        <p:sp>
          <p:nvSpPr>
            <p:cNvPr id="182467" name="Arc 73"/>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8" name="Arc 74"/>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9" name="Arc 75"/>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70" name="Arc 76"/>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289" name="Group 77"/>
          <p:cNvGrpSpPr>
            <a:grpSpLocks/>
          </p:cNvGrpSpPr>
          <p:nvPr/>
        </p:nvGrpSpPr>
        <p:grpSpPr bwMode="auto">
          <a:xfrm>
            <a:off x="4325938" y="1266825"/>
            <a:ext cx="180975" cy="577850"/>
            <a:chOff x="2199" y="2001"/>
            <a:chExt cx="364" cy="681"/>
          </a:xfrm>
        </p:grpSpPr>
        <p:sp>
          <p:nvSpPr>
            <p:cNvPr id="182463" name="Arc 78"/>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4" name="Arc 79"/>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5" name="Arc 80"/>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6" name="Arc 81"/>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182290" name="Text Box 82"/>
          <p:cNvSpPr txBox="1">
            <a:spLocks noChangeArrowheads="1"/>
          </p:cNvSpPr>
          <p:nvPr/>
        </p:nvSpPr>
        <p:spPr bwMode="auto">
          <a:xfrm>
            <a:off x="169068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291" name="Text Box 83"/>
          <p:cNvSpPr txBox="1">
            <a:spLocks noChangeArrowheads="1"/>
          </p:cNvSpPr>
          <p:nvPr/>
        </p:nvSpPr>
        <p:spPr bwMode="auto">
          <a:xfrm>
            <a:off x="187007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292" name="AutoShape 84"/>
          <p:cNvSpPr>
            <a:spLocks noChangeArrowheads="1"/>
          </p:cNvSpPr>
          <p:nvPr/>
        </p:nvSpPr>
        <p:spPr bwMode="auto">
          <a:xfrm>
            <a:off x="16906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293" name="AutoShape 85"/>
          <p:cNvSpPr>
            <a:spLocks noChangeArrowheads="1"/>
          </p:cNvSpPr>
          <p:nvPr/>
        </p:nvSpPr>
        <p:spPr bwMode="auto">
          <a:xfrm>
            <a:off x="187007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294" name="Text Box 86"/>
          <p:cNvSpPr txBox="1">
            <a:spLocks noChangeArrowheads="1"/>
          </p:cNvSpPr>
          <p:nvPr/>
        </p:nvSpPr>
        <p:spPr bwMode="auto">
          <a:xfrm>
            <a:off x="309563" y="3127375"/>
            <a:ext cx="123825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Single Target</a:t>
            </a:r>
          </a:p>
          <a:p>
            <a:pPr algn="ctr"/>
            <a:r>
              <a:rPr lang="en-US" sz="1400"/>
              <a:t>Session 1</a:t>
            </a:r>
          </a:p>
        </p:txBody>
      </p:sp>
      <p:sp>
        <p:nvSpPr>
          <p:cNvPr id="182295" name="Text Box 87"/>
          <p:cNvSpPr txBox="1">
            <a:spLocks noChangeArrowheads="1"/>
          </p:cNvSpPr>
          <p:nvPr/>
        </p:nvSpPr>
        <p:spPr bwMode="auto">
          <a:xfrm>
            <a:off x="1692275" y="3178175"/>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296" name="Text Box 88"/>
          <p:cNvSpPr txBox="1">
            <a:spLocks noChangeArrowheads="1"/>
          </p:cNvSpPr>
          <p:nvPr/>
        </p:nvSpPr>
        <p:spPr bwMode="auto">
          <a:xfrm>
            <a:off x="1871663"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297" name="AutoShape 89"/>
          <p:cNvSpPr>
            <a:spLocks noChangeArrowheads="1"/>
          </p:cNvSpPr>
          <p:nvPr/>
        </p:nvSpPr>
        <p:spPr bwMode="auto">
          <a:xfrm>
            <a:off x="1692275"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298" name="Text Box 90"/>
          <p:cNvSpPr txBox="1">
            <a:spLocks noChangeArrowheads="1"/>
          </p:cNvSpPr>
          <p:nvPr/>
        </p:nvSpPr>
        <p:spPr bwMode="auto">
          <a:xfrm>
            <a:off x="205263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299" name="Text Box 91"/>
          <p:cNvSpPr txBox="1">
            <a:spLocks noChangeArrowheads="1"/>
          </p:cNvSpPr>
          <p:nvPr/>
        </p:nvSpPr>
        <p:spPr bwMode="auto">
          <a:xfrm>
            <a:off x="223202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00" name="AutoShape 92"/>
          <p:cNvSpPr>
            <a:spLocks noChangeArrowheads="1"/>
          </p:cNvSpPr>
          <p:nvPr/>
        </p:nvSpPr>
        <p:spPr bwMode="auto">
          <a:xfrm>
            <a:off x="205263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01" name="AutoShape 93"/>
          <p:cNvSpPr>
            <a:spLocks noChangeArrowheads="1"/>
          </p:cNvSpPr>
          <p:nvPr/>
        </p:nvSpPr>
        <p:spPr bwMode="auto">
          <a:xfrm>
            <a:off x="223202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02" name="Text Box 94"/>
          <p:cNvSpPr txBox="1">
            <a:spLocks noChangeArrowheads="1"/>
          </p:cNvSpPr>
          <p:nvPr/>
        </p:nvSpPr>
        <p:spPr bwMode="auto">
          <a:xfrm>
            <a:off x="266700" y="4027488"/>
            <a:ext cx="1317625"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Single Target</a:t>
            </a:r>
          </a:p>
          <a:p>
            <a:pPr algn="ctr"/>
            <a:r>
              <a:rPr lang="en-US" sz="1400"/>
              <a:t>Session 2 or 3</a:t>
            </a:r>
          </a:p>
        </p:txBody>
      </p:sp>
      <p:sp>
        <p:nvSpPr>
          <p:cNvPr id="182303" name="Text Box 95"/>
          <p:cNvSpPr txBox="1">
            <a:spLocks noChangeArrowheads="1"/>
          </p:cNvSpPr>
          <p:nvPr/>
        </p:nvSpPr>
        <p:spPr bwMode="auto">
          <a:xfrm>
            <a:off x="1692275" y="4113213"/>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04" name="Text Box 96"/>
          <p:cNvSpPr txBox="1">
            <a:spLocks noChangeArrowheads="1"/>
          </p:cNvSpPr>
          <p:nvPr/>
        </p:nvSpPr>
        <p:spPr bwMode="auto">
          <a:xfrm>
            <a:off x="1871663" y="4113213"/>
            <a:ext cx="6408737" cy="314325"/>
          </a:xfrm>
          <a:prstGeom prst="rect">
            <a:avLst/>
          </a:prstGeom>
          <a:solidFill>
            <a:srgbClr val="339933"/>
          </a:solidFill>
          <a:ln w="9525">
            <a:solidFill>
              <a:srgbClr val="339933"/>
            </a:solidFill>
            <a:miter lim="800000"/>
            <a:headEnd/>
            <a:tailEnd/>
          </a:ln>
        </p:spPr>
        <p:txBody>
          <a:bodyPr lIns="18000" rIns="18000">
            <a:spAutoFit/>
          </a:bodyPr>
          <a:lstStyle>
            <a:lvl1pPr marL="342900" indent="-342900">
              <a:defRPr sz="2000" b="1">
                <a:solidFill>
                  <a:schemeClr val="tx1"/>
                </a:solidFill>
                <a:latin typeface="Arial" charset="0"/>
                <a:cs typeface="Arial" charset="0"/>
              </a:defRPr>
            </a:lvl1pPr>
            <a:lvl2pPr>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lvl="1" algn="ctr">
              <a:spcBef>
                <a:spcPct val="50000"/>
              </a:spcBef>
            </a:pPr>
            <a:r>
              <a:rPr lang="en-US" sz="1400"/>
              <a:t>B</a:t>
            </a:r>
          </a:p>
        </p:txBody>
      </p:sp>
      <p:sp>
        <p:nvSpPr>
          <p:cNvPr id="182305" name="AutoShape 97"/>
          <p:cNvSpPr>
            <a:spLocks noChangeArrowheads="1"/>
          </p:cNvSpPr>
          <p:nvPr/>
        </p:nvSpPr>
        <p:spPr bwMode="auto">
          <a:xfrm>
            <a:off x="1692275" y="4437063"/>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06" name="Text Box 98"/>
          <p:cNvSpPr txBox="1">
            <a:spLocks noChangeArrowheads="1"/>
          </p:cNvSpPr>
          <p:nvPr/>
        </p:nvSpPr>
        <p:spPr bwMode="auto">
          <a:xfrm>
            <a:off x="157163" y="4941888"/>
            <a:ext cx="153511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Single Target</a:t>
            </a:r>
          </a:p>
          <a:p>
            <a:pPr algn="ctr"/>
            <a:r>
              <a:rPr lang="en-US" sz="1400"/>
              <a:t>with Suppression</a:t>
            </a:r>
          </a:p>
        </p:txBody>
      </p:sp>
      <p:sp>
        <p:nvSpPr>
          <p:cNvPr id="182307" name="Text Box 99"/>
          <p:cNvSpPr txBox="1">
            <a:spLocks noChangeArrowheads="1"/>
          </p:cNvSpPr>
          <p:nvPr/>
        </p:nvSpPr>
        <p:spPr bwMode="auto">
          <a:xfrm>
            <a:off x="1685925" y="504983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08" name="Text Box 100"/>
          <p:cNvSpPr txBox="1">
            <a:spLocks noChangeArrowheads="1"/>
          </p:cNvSpPr>
          <p:nvPr/>
        </p:nvSpPr>
        <p:spPr bwMode="auto">
          <a:xfrm>
            <a:off x="1865313" y="5049838"/>
            <a:ext cx="40020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09" name="AutoShape 101"/>
          <p:cNvSpPr>
            <a:spLocks noChangeArrowheads="1"/>
          </p:cNvSpPr>
          <p:nvPr/>
        </p:nvSpPr>
        <p:spPr bwMode="auto">
          <a:xfrm>
            <a:off x="1685925" y="5373688"/>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10" name="Line 102"/>
          <p:cNvSpPr>
            <a:spLocks noChangeShapeType="1"/>
          </p:cNvSpPr>
          <p:nvPr/>
        </p:nvSpPr>
        <p:spPr bwMode="auto">
          <a:xfrm>
            <a:off x="1693863" y="5984875"/>
            <a:ext cx="6657975" cy="0"/>
          </a:xfrm>
          <a:prstGeom prst="line">
            <a:avLst/>
          </a:prstGeom>
          <a:noFill/>
          <a:ln w="25400">
            <a:solidFill>
              <a:srgbClr val="80808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2311" name="Text Box 103"/>
          <p:cNvSpPr txBox="1">
            <a:spLocks noChangeArrowheads="1"/>
          </p:cNvSpPr>
          <p:nvPr/>
        </p:nvSpPr>
        <p:spPr bwMode="auto">
          <a:xfrm>
            <a:off x="2684463" y="944563"/>
            <a:ext cx="1560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标签在场内</a:t>
            </a:r>
            <a:r>
              <a:rPr lang="en-US" sz="1400"/>
              <a:t>(</a:t>
            </a:r>
            <a:r>
              <a:rPr lang="zh-CN" altLang="en-US" sz="1400">
                <a:ea typeface="宋体" charset="-122"/>
              </a:rPr>
              <a:t>激活</a:t>
            </a:r>
            <a:r>
              <a:rPr lang="en-US" sz="1400"/>
              <a:t>)</a:t>
            </a:r>
          </a:p>
        </p:txBody>
      </p:sp>
      <p:sp>
        <p:nvSpPr>
          <p:cNvPr id="182312" name="Text Box 104"/>
          <p:cNvSpPr txBox="1">
            <a:spLocks noChangeArrowheads="1"/>
          </p:cNvSpPr>
          <p:nvPr/>
        </p:nvSpPr>
        <p:spPr bwMode="auto">
          <a:xfrm>
            <a:off x="4895850" y="941388"/>
            <a:ext cx="17399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sz="1400">
                <a:ea typeface="宋体" charset="-122"/>
              </a:rPr>
              <a:t>标签在场外</a:t>
            </a:r>
            <a:r>
              <a:rPr lang="en-US" sz="1400"/>
              <a:t>(</a:t>
            </a:r>
            <a:r>
              <a:rPr lang="zh-CN" altLang="en-US" sz="1400">
                <a:ea typeface="宋体" charset="-122"/>
              </a:rPr>
              <a:t>未激活</a:t>
            </a:r>
            <a:r>
              <a:rPr lang="en-US" sz="1400"/>
              <a:t>)</a:t>
            </a:r>
          </a:p>
        </p:txBody>
      </p:sp>
      <p:grpSp>
        <p:nvGrpSpPr>
          <p:cNvPr id="182313" name="Group 105"/>
          <p:cNvGrpSpPr>
            <a:grpSpLocks/>
          </p:cNvGrpSpPr>
          <p:nvPr/>
        </p:nvGrpSpPr>
        <p:grpSpPr bwMode="auto">
          <a:xfrm>
            <a:off x="4502150" y="1268413"/>
            <a:ext cx="180975" cy="577850"/>
            <a:chOff x="2199" y="2001"/>
            <a:chExt cx="364" cy="681"/>
          </a:xfrm>
        </p:grpSpPr>
        <p:sp>
          <p:nvSpPr>
            <p:cNvPr id="182459" name="Arc 10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0" name="Arc 10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1" name="Arc 10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62" name="Arc 10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14" name="Group 110"/>
          <p:cNvGrpSpPr>
            <a:grpSpLocks/>
          </p:cNvGrpSpPr>
          <p:nvPr/>
        </p:nvGrpSpPr>
        <p:grpSpPr bwMode="auto">
          <a:xfrm>
            <a:off x="4681538" y="1268413"/>
            <a:ext cx="180975" cy="577850"/>
            <a:chOff x="2199" y="2001"/>
            <a:chExt cx="364" cy="681"/>
          </a:xfrm>
        </p:grpSpPr>
        <p:sp>
          <p:nvSpPr>
            <p:cNvPr id="182455" name="Arc 111"/>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6" name="Arc 112"/>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7" name="Arc 113"/>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8" name="Arc 114"/>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15" name="Group 115"/>
          <p:cNvGrpSpPr>
            <a:grpSpLocks/>
          </p:cNvGrpSpPr>
          <p:nvPr/>
        </p:nvGrpSpPr>
        <p:grpSpPr bwMode="auto">
          <a:xfrm>
            <a:off x="4862513" y="1268413"/>
            <a:ext cx="180975" cy="577850"/>
            <a:chOff x="2199" y="2001"/>
            <a:chExt cx="364" cy="681"/>
          </a:xfrm>
        </p:grpSpPr>
        <p:sp>
          <p:nvSpPr>
            <p:cNvPr id="182451" name="Arc 11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2" name="Arc 11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3" name="Arc 11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4" name="Arc 11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182316" name="Line 120"/>
          <p:cNvSpPr>
            <a:spLocks noChangeShapeType="1"/>
          </p:cNvSpPr>
          <p:nvPr/>
        </p:nvSpPr>
        <p:spPr bwMode="auto">
          <a:xfrm>
            <a:off x="5041900" y="1557338"/>
            <a:ext cx="1439863" cy="0"/>
          </a:xfrm>
          <a:prstGeom prst="line">
            <a:avLst/>
          </a:prstGeom>
          <a:noFill/>
          <a:ln w="9525">
            <a:solidFill>
              <a:srgbClr val="96969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17" name="Line 121"/>
          <p:cNvSpPr>
            <a:spLocks noChangeShapeType="1"/>
          </p:cNvSpPr>
          <p:nvPr/>
        </p:nvSpPr>
        <p:spPr bwMode="auto">
          <a:xfrm>
            <a:off x="1871663" y="3141663"/>
            <a:ext cx="863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2318" name="Text Box 122"/>
          <p:cNvSpPr txBox="1">
            <a:spLocks noChangeArrowheads="1"/>
          </p:cNvSpPr>
          <p:nvPr/>
        </p:nvSpPr>
        <p:spPr bwMode="auto">
          <a:xfrm>
            <a:off x="2085975" y="2903538"/>
            <a:ext cx="4635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TS1</a:t>
            </a:r>
          </a:p>
        </p:txBody>
      </p:sp>
      <p:sp>
        <p:nvSpPr>
          <p:cNvPr id="182319" name="Line 123"/>
          <p:cNvSpPr>
            <a:spLocks noChangeShapeType="1"/>
          </p:cNvSpPr>
          <p:nvPr/>
        </p:nvSpPr>
        <p:spPr bwMode="auto">
          <a:xfrm>
            <a:off x="5076825" y="5011738"/>
            <a:ext cx="7921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2320" name="Text Box 124"/>
          <p:cNvSpPr txBox="1">
            <a:spLocks noChangeArrowheads="1"/>
          </p:cNvSpPr>
          <p:nvPr/>
        </p:nvSpPr>
        <p:spPr bwMode="auto">
          <a:xfrm>
            <a:off x="5219700" y="4773613"/>
            <a:ext cx="4635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TS1</a:t>
            </a:r>
          </a:p>
        </p:txBody>
      </p:sp>
      <p:sp>
        <p:nvSpPr>
          <p:cNvPr id="182321" name="Text Box 125"/>
          <p:cNvSpPr txBox="1">
            <a:spLocks noChangeArrowheads="1"/>
          </p:cNvSpPr>
          <p:nvPr/>
        </p:nvSpPr>
        <p:spPr bwMode="auto">
          <a:xfrm>
            <a:off x="2735263" y="3178175"/>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22" name="Text Box 126"/>
          <p:cNvSpPr txBox="1">
            <a:spLocks noChangeArrowheads="1"/>
          </p:cNvSpPr>
          <p:nvPr/>
        </p:nvSpPr>
        <p:spPr bwMode="auto">
          <a:xfrm>
            <a:off x="2914650"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23" name="AutoShape 127"/>
          <p:cNvSpPr>
            <a:spLocks noChangeArrowheads="1"/>
          </p:cNvSpPr>
          <p:nvPr/>
        </p:nvSpPr>
        <p:spPr bwMode="auto">
          <a:xfrm>
            <a:off x="2735263"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24" name="Text Box 128"/>
          <p:cNvSpPr txBox="1">
            <a:spLocks noChangeArrowheads="1"/>
          </p:cNvSpPr>
          <p:nvPr/>
        </p:nvSpPr>
        <p:spPr bwMode="auto">
          <a:xfrm>
            <a:off x="3781425" y="3178175"/>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25" name="Text Box 129"/>
          <p:cNvSpPr txBox="1">
            <a:spLocks noChangeArrowheads="1"/>
          </p:cNvSpPr>
          <p:nvPr/>
        </p:nvSpPr>
        <p:spPr bwMode="auto">
          <a:xfrm>
            <a:off x="3960813"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26" name="AutoShape 130"/>
          <p:cNvSpPr>
            <a:spLocks noChangeArrowheads="1"/>
          </p:cNvSpPr>
          <p:nvPr/>
        </p:nvSpPr>
        <p:spPr bwMode="auto">
          <a:xfrm>
            <a:off x="3781425"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27" name="Text Box 131"/>
          <p:cNvSpPr txBox="1">
            <a:spLocks noChangeArrowheads="1"/>
          </p:cNvSpPr>
          <p:nvPr/>
        </p:nvSpPr>
        <p:spPr bwMode="auto">
          <a:xfrm>
            <a:off x="4824413" y="3178175"/>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28" name="Text Box 132"/>
          <p:cNvSpPr txBox="1">
            <a:spLocks noChangeArrowheads="1"/>
          </p:cNvSpPr>
          <p:nvPr/>
        </p:nvSpPr>
        <p:spPr bwMode="auto">
          <a:xfrm>
            <a:off x="5003800" y="3176588"/>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29" name="AutoShape 133"/>
          <p:cNvSpPr>
            <a:spLocks noChangeArrowheads="1"/>
          </p:cNvSpPr>
          <p:nvPr/>
        </p:nvSpPr>
        <p:spPr bwMode="auto">
          <a:xfrm>
            <a:off x="4824413"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30" name="Text Box 134"/>
          <p:cNvSpPr txBox="1">
            <a:spLocks noChangeArrowheads="1"/>
          </p:cNvSpPr>
          <p:nvPr/>
        </p:nvSpPr>
        <p:spPr bwMode="auto">
          <a:xfrm>
            <a:off x="8316913" y="5818188"/>
            <a:ext cx="47148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time</a:t>
            </a:r>
          </a:p>
        </p:txBody>
      </p:sp>
      <p:sp>
        <p:nvSpPr>
          <p:cNvPr id="182331" name="Line 135"/>
          <p:cNvSpPr>
            <a:spLocks noChangeShapeType="1"/>
          </p:cNvSpPr>
          <p:nvPr/>
        </p:nvSpPr>
        <p:spPr bwMode="auto">
          <a:xfrm>
            <a:off x="5003800" y="3127375"/>
            <a:ext cx="863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2332" name="Text Box 136"/>
          <p:cNvSpPr txBox="1">
            <a:spLocks noChangeArrowheads="1"/>
          </p:cNvSpPr>
          <p:nvPr/>
        </p:nvSpPr>
        <p:spPr bwMode="auto">
          <a:xfrm>
            <a:off x="5219700" y="2889250"/>
            <a:ext cx="46355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TS1</a:t>
            </a:r>
          </a:p>
        </p:txBody>
      </p:sp>
      <p:sp>
        <p:nvSpPr>
          <p:cNvPr id="182333" name="Text Box 137"/>
          <p:cNvSpPr txBox="1">
            <a:spLocks noChangeArrowheads="1"/>
          </p:cNvSpPr>
          <p:nvPr/>
        </p:nvSpPr>
        <p:spPr bwMode="auto">
          <a:xfrm>
            <a:off x="241141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34" name="Text Box 138"/>
          <p:cNvSpPr txBox="1">
            <a:spLocks noChangeArrowheads="1"/>
          </p:cNvSpPr>
          <p:nvPr/>
        </p:nvSpPr>
        <p:spPr bwMode="auto">
          <a:xfrm>
            <a:off x="259080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35" name="AutoShape 139"/>
          <p:cNvSpPr>
            <a:spLocks noChangeArrowheads="1"/>
          </p:cNvSpPr>
          <p:nvPr/>
        </p:nvSpPr>
        <p:spPr bwMode="auto">
          <a:xfrm>
            <a:off x="241141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36" name="AutoShape 140"/>
          <p:cNvSpPr>
            <a:spLocks noChangeArrowheads="1"/>
          </p:cNvSpPr>
          <p:nvPr/>
        </p:nvSpPr>
        <p:spPr bwMode="auto">
          <a:xfrm>
            <a:off x="25908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37" name="Text Box 141"/>
          <p:cNvSpPr txBox="1">
            <a:spLocks noChangeArrowheads="1"/>
          </p:cNvSpPr>
          <p:nvPr/>
        </p:nvSpPr>
        <p:spPr bwMode="auto">
          <a:xfrm>
            <a:off x="277336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38" name="Text Box 142"/>
          <p:cNvSpPr txBox="1">
            <a:spLocks noChangeArrowheads="1"/>
          </p:cNvSpPr>
          <p:nvPr/>
        </p:nvSpPr>
        <p:spPr bwMode="auto">
          <a:xfrm>
            <a:off x="295275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39" name="AutoShape 143"/>
          <p:cNvSpPr>
            <a:spLocks noChangeArrowheads="1"/>
          </p:cNvSpPr>
          <p:nvPr/>
        </p:nvSpPr>
        <p:spPr bwMode="auto">
          <a:xfrm>
            <a:off x="27733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40" name="AutoShape 144"/>
          <p:cNvSpPr>
            <a:spLocks noChangeArrowheads="1"/>
          </p:cNvSpPr>
          <p:nvPr/>
        </p:nvSpPr>
        <p:spPr bwMode="auto">
          <a:xfrm>
            <a:off x="295275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41" name="Text Box 145"/>
          <p:cNvSpPr txBox="1">
            <a:spLocks noChangeArrowheads="1"/>
          </p:cNvSpPr>
          <p:nvPr/>
        </p:nvSpPr>
        <p:spPr bwMode="auto">
          <a:xfrm>
            <a:off x="313213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42" name="Text Box 146"/>
          <p:cNvSpPr txBox="1">
            <a:spLocks noChangeArrowheads="1"/>
          </p:cNvSpPr>
          <p:nvPr/>
        </p:nvSpPr>
        <p:spPr bwMode="auto">
          <a:xfrm>
            <a:off x="331152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43" name="AutoShape 147"/>
          <p:cNvSpPr>
            <a:spLocks noChangeArrowheads="1"/>
          </p:cNvSpPr>
          <p:nvPr/>
        </p:nvSpPr>
        <p:spPr bwMode="auto">
          <a:xfrm>
            <a:off x="313213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44" name="AutoShape 148"/>
          <p:cNvSpPr>
            <a:spLocks noChangeArrowheads="1"/>
          </p:cNvSpPr>
          <p:nvPr/>
        </p:nvSpPr>
        <p:spPr bwMode="auto">
          <a:xfrm>
            <a:off x="331152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45" name="Text Box 149"/>
          <p:cNvSpPr txBox="1">
            <a:spLocks noChangeArrowheads="1"/>
          </p:cNvSpPr>
          <p:nvPr/>
        </p:nvSpPr>
        <p:spPr bwMode="auto">
          <a:xfrm>
            <a:off x="3494088"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46" name="Text Box 150"/>
          <p:cNvSpPr txBox="1">
            <a:spLocks noChangeArrowheads="1"/>
          </p:cNvSpPr>
          <p:nvPr/>
        </p:nvSpPr>
        <p:spPr bwMode="auto">
          <a:xfrm>
            <a:off x="3673475"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47" name="AutoShape 151"/>
          <p:cNvSpPr>
            <a:spLocks noChangeArrowheads="1"/>
          </p:cNvSpPr>
          <p:nvPr/>
        </p:nvSpPr>
        <p:spPr bwMode="auto">
          <a:xfrm>
            <a:off x="34940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48" name="AutoShape 152"/>
          <p:cNvSpPr>
            <a:spLocks noChangeArrowheads="1"/>
          </p:cNvSpPr>
          <p:nvPr/>
        </p:nvSpPr>
        <p:spPr bwMode="auto">
          <a:xfrm>
            <a:off x="367347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49" name="Text Box 153"/>
          <p:cNvSpPr txBox="1">
            <a:spLocks noChangeArrowheads="1"/>
          </p:cNvSpPr>
          <p:nvPr/>
        </p:nvSpPr>
        <p:spPr bwMode="auto">
          <a:xfrm>
            <a:off x="385286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50" name="Text Box 154"/>
          <p:cNvSpPr txBox="1">
            <a:spLocks noChangeArrowheads="1"/>
          </p:cNvSpPr>
          <p:nvPr/>
        </p:nvSpPr>
        <p:spPr bwMode="auto">
          <a:xfrm>
            <a:off x="403225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51" name="AutoShape 155"/>
          <p:cNvSpPr>
            <a:spLocks noChangeArrowheads="1"/>
          </p:cNvSpPr>
          <p:nvPr/>
        </p:nvSpPr>
        <p:spPr bwMode="auto">
          <a:xfrm>
            <a:off x="38528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52" name="AutoShape 156"/>
          <p:cNvSpPr>
            <a:spLocks noChangeArrowheads="1"/>
          </p:cNvSpPr>
          <p:nvPr/>
        </p:nvSpPr>
        <p:spPr bwMode="auto">
          <a:xfrm>
            <a:off x="403225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53" name="Text Box 157"/>
          <p:cNvSpPr txBox="1">
            <a:spLocks noChangeArrowheads="1"/>
          </p:cNvSpPr>
          <p:nvPr/>
        </p:nvSpPr>
        <p:spPr bwMode="auto">
          <a:xfrm>
            <a:off x="4214813" y="2241550"/>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54" name="Text Box 158"/>
          <p:cNvSpPr txBox="1">
            <a:spLocks noChangeArrowheads="1"/>
          </p:cNvSpPr>
          <p:nvPr/>
        </p:nvSpPr>
        <p:spPr bwMode="auto">
          <a:xfrm>
            <a:off x="4394200" y="2241550"/>
            <a:ext cx="179388"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55" name="AutoShape 159"/>
          <p:cNvSpPr>
            <a:spLocks noChangeArrowheads="1"/>
          </p:cNvSpPr>
          <p:nvPr/>
        </p:nvSpPr>
        <p:spPr bwMode="auto">
          <a:xfrm>
            <a:off x="421481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56" name="AutoShape 160"/>
          <p:cNvSpPr>
            <a:spLocks noChangeArrowheads="1"/>
          </p:cNvSpPr>
          <p:nvPr/>
        </p:nvSpPr>
        <p:spPr bwMode="auto">
          <a:xfrm>
            <a:off x="43942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57" name="Text Box 161"/>
          <p:cNvSpPr txBox="1">
            <a:spLocks noChangeArrowheads="1"/>
          </p:cNvSpPr>
          <p:nvPr/>
        </p:nvSpPr>
        <p:spPr bwMode="auto">
          <a:xfrm>
            <a:off x="4572000"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58" name="Text Box 162"/>
          <p:cNvSpPr txBox="1">
            <a:spLocks noChangeArrowheads="1"/>
          </p:cNvSpPr>
          <p:nvPr/>
        </p:nvSpPr>
        <p:spPr bwMode="auto">
          <a:xfrm>
            <a:off x="4751388"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59" name="AutoShape 163"/>
          <p:cNvSpPr>
            <a:spLocks noChangeArrowheads="1"/>
          </p:cNvSpPr>
          <p:nvPr/>
        </p:nvSpPr>
        <p:spPr bwMode="auto">
          <a:xfrm>
            <a:off x="45720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60" name="AutoShape 164"/>
          <p:cNvSpPr>
            <a:spLocks noChangeArrowheads="1"/>
          </p:cNvSpPr>
          <p:nvPr/>
        </p:nvSpPr>
        <p:spPr bwMode="auto">
          <a:xfrm>
            <a:off x="47513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61" name="Text Box 165"/>
          <p:cNvSpPr txBox="1">
            <a:spLocks noChangeArrowheads="1"/>
          </p:cNvSpPr>
          <p:nvPr/>
        </p:nvSpPr>
        <p:spPr bwMode="auto">
          <a:xfrm>
            <a:off x="4895850"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62" name="AutoShape 166"/>
          <p:cNvSpPr>
            <a:spLocks noChangeArrowheads="1"/>
          </p:cNvSpPr>
          <p:nvPr/>
        </p:nvSpPr>
        <p:spPr bwMode="auto">
          <a:xfrm>
            <a:off x="49323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63" name="Line 167"/>
          <p:cNvSpPr>
            <a:spLocks noChangeShapeType="1"/>
          </p:cNvSpPr>
          <p:nvPr/>
        </p:nvSpPr>
        <p:spPr bwMode="auto">
          <a:xfrm>
            <a:off x="5076825" y="1808163"/>
            <a:ext cx="0" cy="410527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64" name="Text Box 168"/>
          <p:cNvSpPr txBox="1">
            <a:spLocks noChangeArrowheads="1"/>
          </p:cNvSpPr>
          <p:nvPr/>
        </p:nvSpPr>
        <p:spPr bwMode="auto">
          <a:xfrm>
            <a:off x="5867400" y="317658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65" name="Text Box 169"/>
          <p:cNvSpPr txBox="1">
            <a:spLocks noChangeArrowheads="1"/>
          </p:cNvSpPr>
          <p:nvPr/>
        </p:nvSpPr>
        <p:spPr bwMode="auto">
          <a:xfrm>
            <a:off x="5867400" y="504983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grpSp>
        <p:nvGrpSpPr>
          <p:cNvPr id="182366" name="Group 170"/>
          <p:cNvGrpSpPr>
            <a:grpSpLocks/>
          </p:cNvGrpSpPr>
          <p:nvPr/>
        </p:nvGrpSpPr>
        <p:grpSpPr bwMode="auto">
          <a:xfrm>
            <a:off x="6478588" y="1268413"/>
            <a:ext cx="180975" cy="577850"/>
            <a:chOff x="2199" y="2001"/>
            <a:chExt cx="364" cy="681"/>
          </a:xfrm>
        </p:grpSpPr>
        <p:sp>
          <p:nvSpPr>
            <p:cNvPr id="182447" name="Arc 171"/>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8" name="Arc 172"/>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9" name="Arc 173"/>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50" name="Arc 174"/>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67" name="Group 175"/>
          <p:cNvGrpSpPr>
            <a:grpSpLocks/>
          </p:cNvGrpSpPr>
          <p:nvPr/>
        </p:nvGrpSpPr>
        <p:grpSpPr bwMode="auto">
          <a:xfrm>
            <a:off x="6659563" y="1268413"/>
            <a:ext cx="180975" cy="577850"/>
            <a:chOff x="2199" y="2001"/>
            <a:chExt cx="364" cy="681"/>
          </a:xfrm>
        </p:grpSpPr>
        <p:sp>
          <p:nvSpPr>
            <p:cNvPr id="182443" name="Arc 17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4" name="Arc 17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5" name="Arc 17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6" name="Arc 17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68" name="Group 180"/>
          <p:cNvGrpSpPr>
            <a:grpSpLocks/>
          </p:cNvGrpSpPr>
          <p:nvPr/>
        </p:nvGrpSpPr>
        <p:grpSpPr bwMode="auto">
          <a:xfrm>
            <a:off x="6838950" y="1268413"/>
            <a:ext cx="180975" cy="577850"/>
            <a:chOff x="2199" y="2001"/>
            <a:chExt cx="364" cy="681"/>
          </a:xfrm>
        </p:grpSpPr>
        <p:sp>
          <p:nvSpPr>
            <p:cNvPr id="182439" name="Arc 181"/>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0" name="Arc 182"/>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1" name="Arc 183"/>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42" name="Arc 184"/>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69" name="Group 185"/>
          <p:cNvGrpSpPr>
            <a:grpSpLocks/>
          </p:cNvGrpSpPr>
          <p:nvPr/>
        </p:nvGrpSpPr>
        <p:grpSpPr bwMode="auto">
          <a:xfrm>
            <a:off x="7019925" y="1268413"/>
            <a:ext cx="180975" cy="577850"/>
            <a:chOff x="2199" y="2001"/>
            <a:chExt cx="364" cy="681"/>
          </a:xfrm>
        </p:grpSpPr>
        <p:sp>
          <p:nvSpPr>
            <p:cNvPr id="182435" name="Arc 18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6" name="Arc 18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7" name="Arc 18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8" name="Arc 18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70" name="Group 190"/>
          <p:cNvGrpSpPr>
            <a:grpSpLocks/>
          </p:cNvGrpSpPr>
          <p:nvPr/>
        </p:nvGrpSpPr>
        <p:grpSpPr bwMode="auto">
          <a:xfrm>
            <a:off x="7199313" y="1268413"/>
            <a:ext cx="180975" cy="577850"/>
            <a:chOff x="2199" y="2001"/>
            <a:chExt cx="364" cy="681"/>
          </a:xfrm>
        </p:grpSpPr>
        <p:sp>
          <p:nvSpPr>
            <p:cNvPr id="182431" name="Arc 191"/>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2" name="Arc 192"/>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3" name="Arc 193"/>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4" name="Arc 194"/>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71" name="Group 195"/>
          <p:cNvGrpSpPr>
            <a:grpSpLocks/>
          </p:cNvGrpSpPr>
          <p:nvPr/>
        </p:nvGrpSpPr>
        <p:grpSpPr bwMode="auto">
          <a:xfrm>
            <a:off x="7380288" y="1268413"/>
            <a:ext cx="180975" cy="577850"/>
            <a:chOff x="2199" y="2001"/>
            <a:chExt cx="364" cy="681"/>
          </a:xfrm>
        </p:grpSpPr>
        <p:sp>
          <p:nvSpPr>
            <p:cNvPr id="182427" name="Arc 19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8" name="Arc 19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9" name="Arc 19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30" name="Arc 19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72" name="Group 200"/>
          <p:cNvGrpSpPr>
            <a:grpSpLocks/>
          </p:cNvGrpSpPr>
          <p:nvPr/>
        </p:nvGrpSpPr>
        <p:grpSpPr bwMode="auto">
          <a:xfrm>
            <a:off x="7559675" y="1268413"/>
            <a:ext cx="180975" cy="577850"/>
            <a:chOff x="2199" y="2001"/>
            <a:chExt cx="364" cy="681"/>
          </a:xfrm>
        </p:grpSpPr>
        <p:sp>
          <p:nvSpPr>
            <p:cNvPr id="182423" name="Arc 201"/>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4" name="Arc 202"/>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5" name="Arc 203"/>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6" name="Arc 204"/>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73" name="Group 205"/>
          <p:cNvGrpSpPr>
            <a:grpSpLocks/>
          </p:cNvGrpSpPr>
          <p:nvPr/>
        </p:nvGrpSpPr>
        <p:grpSpPr bwMode="auto">
          <a:xfrm>
            <a:off x="7740650" y="1268413"/>
            <a:ext cx="180975" cy="577850"/>
            <a:chOff x="2199" y="2001"/>
            <a:chExt cx="364" cy="681"/>
          </a:xfrm>
        </p:grpSpPr>
        <p:sp>
          <p:nvSpPr>
            <p:cNvPr id="182419" name="Arc 20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0" name="Arc 20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1" name="Arc 20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22" name="Arc 20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74" name="Group 210"/>
          <p:cNvGrpSpPr>
            <a:grpSpLocks/>
          </p:cNvGrpSpPr>
          <p:nvPr/>
        </p:nvGrpSpPr>
        <p:grpSpPr bwMode="auto">
          <a:xfrm>
            <a:off x="7920038" y="1268413"/>
            <a:ext cx="180975" cy="577850"/>
            <a:chOff x="2199" y="2001"/>
            <a:chExt cx="364" cy="681"/>
          </a:xfrm>
        </p:grpSpPr>
        <p:sp>
          <p:nvSpPr>
            <p:cNvPr id="182415" name="Arc 211"/>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16" name="Arc 212"/>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17" name="Arc 213"/>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18" name="Arc 214"/>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182375" name="Group 215"/>
          <p:cNvGrpSpPr>
            <a:grpSpLocks/>
          </p:cNvGrpSpPr>
          <p:nvPr/>
        </p:nvGrpSpPr>
        <p:grpSpPr bwMode="auto">
          <a:xfrm>
            <a:off x="8101013" y="1268413"/>
            <a:ext cx="180975" cy="577850"/>
            <a:chOff x="2199" y="2001"/>
            <a:chExt cx="364" cy="681"/>
          </a:xfrm>
        </p:grpSpPr>
        <p:sp>
          <p:nvSpPr>
            <p:cNvPr id="182411" name="Arc 216"/>
            <p:cNvSpPr>
              <a:spLocks/>
            </p:cNvSpPr>
            <p:nvPr/>
          </p:nvSpPr>
          <p:spPr bwMode="auto">
            <a:xfrm>
              <a:off x="2290"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12" name="Arc 217"/>
            <p:cNvSpPr>
              <a:spLocks/>
            </p:cNvSpPr>
            <p:nvPr/>
          </p:nvSpPr>
          <p:spPr bwMode="auto">
            <a:xfrm flipH="1">
              <a:off x="2199" y="2001"/>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13" name="Arc 218"/>
            <p:cNvSpPr>
              <a:spLocks/>
            </p:cNvSpPr>
            <p:nvPr/>
          </p:nvSpPr>
          <p:spPr bwMode="auto">
            <a:xfrm flipV="1">
              <a:off x="2472"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2414" name="Arc 219"/>
            <p:cNvSpPr>
              <a:spLocks/>
            </p:cNvSpPr>
            <p:nvPr/>
          </p:nvSpPr>
          <p:spPr bwMode="auto">
            <a:xfrm flipH="1" flipV="1">
              <a:off x="2381" y="2342"/>
              <a:ext cx="91" cy="3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182376" name="Text Box 220"/>
          <p:cNvSpPr txBox="1">
            <a:spLocks noChangeArrowheads="1"/>
          </p:cNvSpPr>
          <p:nvPr/>
        </p:nvSpPr>
        <p:spPr bwMode="auto">
          <a:xfrm>
            <a:off x="6480175"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77" name="Text Box 221"/>
          <p:cNvSpPr txBox="1">
            <a:spLocks noChangeArrowheads="1"/>
          </p:cNvSpPr>
          <p:nvPr/>
        </p:nvSpPr>
        <p:spPr bwMode="auto">
          <a:xfrm>
            <a:off x="6659563"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78" name="AutoShape 222"/>
          <p:cNvSpPr>
            <a:spLocks noChangeArrowheads="1"/>
          </p:cNvSpPr>
          <p:nvPr/>
        </p:nvSpPr>
        <p:spPr bwMode="auto">
          <a:xfrm>
            <a:off x="648017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79" name="AutoShape 223"/>
          <p:cNvSpPr>
            <a:spLocks noChangeArrowheads="1"/>
          </p:cNvSpPr>
          <p:nvPr/>
        </p:nvSpPr>
        <p:spPr bwMode="auto">
          <a:xfrm>
            <a:off x="665956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80" name="Text Box 224"/>
          <p:cNvSpPr txBox="1">
            <a:spLocks noChangeArrowheads="1"/>
          </p:cNvSpPr>
          <p:nvPr/>
        </p:nvSpPr>
        <p:spPr bwMode="auto">
          <a:xfrm>
            <a:off x="6842125"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81" name="Text Box 225"/>
          <p:cNvSpPr txBox="1">
            <a:spLocks noChangeArrowheads="1"/>
          </p:cNvSpPr>
          <p:nvPr/>
        </p:nvSpPr>
        <p:spPr bwMode="auto">
          <a:xfrm>
            <a:off x="7021513"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82" name="AutoShape 226"/>
          <p:cNvSpPr>
            <a:spLocks noChangeArrowheads="1"/>
          </p:cNvSpPr>
          <p:nvPr/>
        </p:nvSpPr>
        <p:spPr bwMode="auto">
          <a:xfrm>
            <a:off x="684212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83" name="AutoShape 227"/>
          <p:cNvSpPr>
            <a:spLocks noChangeArrowheads="1"/>
          </p:cNvSpPr>
          <p:nvPr/>
        </p:nvSpPr>
        <p:spPr bwMode="auto">
          <a:xfrm>
            <a:off x="702151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84" name="Text Box 228"/>
          <p:cNvSpPr txBox="1">
            <a:spLocks noChangeArrowheads="1"/>
          </p:cNvSpPr>
          <p:nvPr/>
        </p:nvSpPr>
        <p:spPr bwMode="auto">
          <a:xfrm>
            <a:off x="7200900"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85" name="Text Box 229"/>
          <p:cNvSpPr txBox="1">
            <a:spLocks noChangeArrowheads="1"/>
          </p:cNvSpPr>
          <p:nvPr/>
        </p:nvSpPr>
        <p:spPr bwMode="auto">
          <a:xfrm>
            <a:off x="7380288"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86" name="AutoShape 230"/>
          <p:cNvSpPr>
            <a:spLocks noChangeArrowheads="1"/>
          </p:cNvSpPr>
          <p:nvPr/>
        </p:nvSpPr>
        <p:spPr bwMode="auto">
          <a:xfrm>
            <a:off x="720090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87" name="AutoShape 231"/>
          <p:cNvSpPr>
            <a:spLocks noChangeArrowheads="1"/>
          </p:cNvSpPr>
          <p:nvPr/>
        </p:nvSpPr>
        <p:spPr bwMode="auto">
          <a:xfrm>
            <a:off x="738028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88" name="Text Box 232"/>
          <p:cNvSpPr txBox="1">
            <a:spLocks noChangeArrowheads="1"/>
          </p:cNvSpPr>
          <p:nvPr/>
        </p:nvSpPr>
        <p:spPr bwMode="auto">
          <a:xfrm>
            <a:off x="7562850"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89" name="Text Box 233"/>
          <p:cNvSpPr txBox="1">
            <a:spLocks noChangeArrowheads="1"/>
          </p:cNvSpPr>
          <p:nvPr/>
        </p:nvSpPr>
        <p:spPr bwMode="auto">
          <a:xfrm>
            <a:off x="7742238"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90" name="AutoShape 234"/>
          <p:cNvSpPr>
            <a:spLocks noChangeArrowheads="1"/>
          </p:cNvSpPr>
          <p:nvPr/>
        </p:nvSpPr>
        <p:spPr bwMode="auto">
          <a:xfrm>
            <a:off x="7562850"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91" name="AutoShape 235"/>
          <p:cNvSpPr>
            <a:spLocks noChangeArrowheads="1"/>
          </p:cNvSpPr>
          <p:nvPr/>
        </p:nvSpPr>
        <p:spPr bwMode="auto">
          <a:xfrm>
            <a:off x="7742238"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92" name="Text Box 236"/>
          <p:cNvSpPr txBox="1">
            <a:spLocks noChangeArrowheads="1"/>
          </p:cNvSpPr>
          <p:nvPr/>
        </p:nvSpPr>
        <p:spPr bwMode="auto">
          <a:xfrm>
            <a:off x="7921625" y="2241550"/>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93" name="Text Box 237"/>
          <p:cNvSpPr txBox="1">
            <a:spLocks noChangeArrowheads="1"/>
          </p:cNvSpPr>
          <p:nvPr/>
        </p:nvSpPr>
        <p:spPr bwMode="auto">
          <a:xfrm>
            <a:off x="8101013" y="2241550"/>
            <a:ext cx="17938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94" name="AutoShape 238"/>
          <p:cNvSpPr>
            <a:spLocks noChangeArrowheads="1"/>
          </p:cNvSpPr>
          <p:nvPr/>
        </p:nvSpPr>
        <p:spPr bwMode="auto">
          <a:xfrm>
            <a:off x="7921625"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95" name="AutoShape 239"/>
          <p:cNvSpPr>
            <a:spLocks noChangeArrowheads="1"/>
          </p:cNvSpPr>
          <p:nvPr/>
        </p:nvSpPr>
        <p:spPr bwMode="auto">
          <a:xfrm>
            <a:off x="8101013" y="2565400"/>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96" name="Text Box 240"/>
          <p:cNvSpPr txBox="1">
            <a:spLocks noChangeArrowheads="1"/>
          </p:cNvSpPr>
          <p:nvPr/>
        </p:nvSpPr>
        <p:spPr bwMode="auto">
          <a:xfrm>
            <a:off x="6480175" y="3178175"/>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397" name="Text Box 241"/>
          <p:cNvSpPr txBox="1">
            <a:spLocks noChangeArrowheads="1"/>
          </p:cNvSpPr>
          <p:nvPr/>
        </p:nvSpPr>
        <p:spPr bwMode="auto">
          <a:xfrm>
            <a:off x="6659563" y="3178175"/>
            <a:ext cx="86360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398" name="AutoShape 242"/>
          <p:cNvSpPr>
            <a:spLocks noChangeArrowheads="1"/>
          </p:cNvSpPr>
          <p:nvPr/>
        </p:nvSpPr>
        <p:spPr bwMode="auto">
          <a:xfrm>
            <a:off x="6480175"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399" name="Text Box 243"/>
          <p:cNvSpPr txBox="1">
            <a:spLocks noChangeArrowheads="1"/>
          </p:cNvSpPr>
          <p:nvPr/>
        </p:nvSpPr>
        <p:spPr bwMode="auto">
          <a:xfrm>
            <a:off x="7523163" y="3178175"/>
            <a:ext cx="179387"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400" name="Text Box 244"/>
          <p:cNvSpPr txBox="1">
            <a:spLocks noChangeArrowheads="1"/>
          </p:cNvSpPr>
          <p:nvPr/>
        </p:nvSpPr>
        <p:spPr bwMode="auto">
          <a:xfrm>
            <a:off x="7702550" y="3178175"/>
            <a:ext cx="577850"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401" name="AutoShape 245"/>
          <p:cNvSpPr>
            <a:spLocks noChangeArrowheads="1"/>
          </p:cNvSpPr>
          <p:nvPr/>
        </p:nvSpPr>
        <p:spPr bwMode="auto">
          <a:xfrm>
            <a:off x="7523163" y="3502025"/>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402" name="Text Box 246"/>
          <p:cNvSpPr txBox="1">
            <a:spLocks noChangeArrowheads="1"/>
          </p:cNvSpPr>
          <p:nvPr/>
        </p:nvSpPr>
        <p:spPr bwMode="auto">
          <a:xfrm>
            <a:off x="6480175" y="5049838"/>
            <a:ext cx="179388" cy="314325"/>
          </a:xfrm>
          <a:prstGeom prst="rect">
            <a:avLst/>
          </a:prstGeom>
          <a:solidFill>
            <a:srgbClr val="CC0000"/>
          </a:solidFill>
          <a:ln w="9525">
            <a:solidFill>
              <a:srgbClr val="CC0000"/>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A</a:t>
            </a:r>
          </a:p>
        </p:txBody>
      </p:sp>
      <p:sp>
        <p:nvSpPr>
          <p:cNvPr id="182403" name="AutoShape 247"/>
          <p:cNvSpPr>
            <a:spLocks noChangeArrowheads="1"/>
          </p:cNvSpPr>
          <p:nvPr/>
        </p:nvSpPr>
        <p:spPr bwMode="auto">
          <a:xfrm>
            <a:off x="6480175" y="5373688"/>
            <a:ext cx="107950" cy="323850"/>
          </a:xfrm>
          <a:prstGeom prst="upArrow">
            <a:avLst>
              <a:gd name="adj1" fmla="val 50000"/>
              <a:gd name="adj2" fmla="val 75000"/>
            </a:avLst>
          </a:prstGeom>
          <a:solidFill>
            <a:srgbClr val="0000FF"/>
          </a:solidFill>
          <a:ln w="9525">
            <a:solidFill>
              <a:schemeClr val="tx1"/>
            </a:solidFill>
            <a:miter lim="800000"/>
            <a:headEnd/>
            <a:tailEnd/>
          </a:ln>
        </p:spPr>
        <p:txBody>
          <a:bodyPr wrap="none" anchor="ctr"/>
          <a:lstStyle/>
          <a:p>
            <a:endParaRPr lang="en-US"/>
          </a:p>
        </p:txBody>
      </p:sp>
      <p:sp>
        <p:nvSpPr>
          <p:cNvPr id="182404" name="Line 248"/>
          <p:cNvSpPr>
            <a:spLocks noChangeShapeType="1"/>
          </p:cNvSpPr>
          <p:nvPr/>
        </p:nvSpPr>
        <p:spPr bwMode="auto">
          <a:xfrm>
            <a:off x="6480175" y="1808163"/>
            <a:ext cx="0" cy="410527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405" name="Text Box 249"/>
          <p:cNvSpPr txBox="1">
            <a:spLocks noChangeArrowheads="1"/>
          </p:cNvSpPr>
          <p:nvPr/>
        </p:nvSpPr>
        <p:spPr bwMode="auto">
          <a:xfrm>
            <a:off x="6659563" y="5049838"/>
            <a:ext cx="1620837" cy="314325"/>
          </a:xfrm>
          <a:prstGeom prst="rect">
            <a:avLst/>
          </a:prstGeom>
          <a:solidFill>
            <a:srgbClr val="339933"/>
          </a:solidFill>
          <a:ln w="9525">
            <a:solidFill>
              <a:srgbClr val="339933"/>
            </a:solidFill>
            <a:miter lim="800000"/>
            <a:headEnd/>
            <a:tailEnd/>
          </a:ln>
        </p:spPr>
        <p:txBody>
          <a:bodyPr lIns="18000" rIns="18000">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t>B</a:t>
            </a:r>
          </a:p>
        </p:txBody>
      </p:sp>
      <p:sp>
        <p:nvSpPr>
          <p:cNvPr id="182406" name="Text Box 250"/>
          <p:cNvSpPr txBox="1">
            <a:spLocks noChangeArrowheads="1"/>
          </p:cNvSpPr>
          <p:nvPr/>
        </p:nvSpPr>
        <p:spPr bwMode="auto">
          <a:xfrm>
            <a:off x="8224838" y="128905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solidFill>
                  <a:schemeClr val="bg2"/>
                </a:solidFill>
              </a:rPr>
              <a:t>…</a:t>
            </a:r>
          </a:p>
        </p:txBody>
      </p:sp>
      <p:sp>
        <p:nvSpPr>
          <p:cNvPr id="182407" name="Line 251"/>
          <p:cNvSpPr>
            <a:spLocks noChangeShapeType="1"/>
          </p:cNvSpPr>
          <p:nvPr/>
        </p:nvSpPr>
        <p:spPr bwMode="auto">
          <a:xfrm>
            <a:off x="5076825" y="1628775"/>
            <a:ext cx="13668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2408" name="Text Box 252"/>
          <p:cNvSpPr txBox="1">
            <a:spLocks noChangeArrowheads="1"/>
          </p:cNvSpPr>
          <p:nvPr/>
        </p:nvSpPr>
        <p:spPr bwMode="auto">
          <a:xfrm>
            <a:off x="5507038" y="1570038"/>
            <a:ext cx="43338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1200"/>
              <a:t>&gt;5s</a:t>
            </a:r>
          </a:p>
        </p:txBody>
      </p:sp>
      <p:sp>
        <p:nvSpPr>
          <p:cNvPr id="182409" name="Rectangle 253"/>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间断场中的查询模式</a:t>
            </a:r>
            <a:endParaRPr lang="en-US" sz="3200">
              <a:solidFill>
                <a:schemeClr val="tx2"/>
              </a:solidFill>
              <a:latin typeface="Tahoma" pitchFamily="34" charset="0"/>
            </a:endParaRPr>
          </a:p>
        </p:txBody>
      </p:sp>
      <p:sp>
        <p:nvSpPr>
          <p:cNvPr id="182410" name="Text Box 254"/>
          <p:cNvSpPr txBox="1">
            <a:spLocks noChangeArrowheads="1"/>
          </p:cNvSpPr>
          <p:nvPr/>
        </p:nvSpPr>
        <p:spPr bwMode="auto">
          <a:xfrm>
            <a:off x="395288" y="2133600"/>
            <a:ext cx="110966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sz="1400"/>
              <a:t>Dual Target</a:t>
            </a:r>
          </a:p>
          <a:p>
            <a:pPr algn="ctr"/>
            <a:r>
              <a:rPr lang="en-US" sz="1400"/>
              <a:t>Session x</a:t>
            </a:r>
          </a:p>
        </p:txBody>
      </p:sp>
    </p:spTree>
    <p:extLst>
      <p:ext uri="{BB962C8B-B14F-4D97-AF65-F5344CB8AC3E}">
        <p14:creationId xmlns:p14="http://schemas.microsoft.com/office/powerpoint/2010/main" xmlns="" val="336016521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宋体" pitchFamily="2" charset="-122"/>
                <a:ea typeface="宋体" pitchFamily="2" charset="-122"/>
              </a:rPr>
              <a:t>EPC Global</a:t>
            </a:r>
            <a:r>
              <a:rPr lang="zh-CN" altLang="en-US" dirty="0">
                <a:latin typeface="宋体" pitchFamily="2" charset="-122"/>
                <a:ea typeface="宋体" pitchFamily="2" charset="-122"/>
              </a:rPr>
              <a:t> </a:t>
            </a:r>
            <a:r>
              <a:rPr lang="en-US" altLang="zh-CN" dirty="0" smtClean="0">
                <a:latin typeface="宋体" pitchFamily="2" charset="-122"/>
                <a:ea typeface="宋体" pitchFamily="2" charset="-122"/>
              </a:rPr>
              <a:t>C1G2</a:t>
            </a:r>
            <a:r>
              <a:rPr lang="zh-CN" altLang="en-US" dirty="0">
                <a:latin typeface="宋体" pitchFamily="2" charset="-122"/>
                <a:ea typeface="宋体" pitchFamily="2" charset="-122"/>
              </a:rPr>
              <a:t>空中接口协议</a:t>
            </a:r>
            <a:r>
              <a:rPr lang="en-US" altLang="zh-CN" dirty="0" smtClean="0">
                <a:latin typeface="宋体" pitchFamily="2" charset="-122"/>
                <a:ea typeface="宋体" pitchFamily="2" charset="-122"/>
              </a:rPr>
              <a:t>V2</a:t>
            </a:r>
            <a:endParaRPr lang="en-US" dirty="0">
              <a:latin typeface="宋体" pitchFamily="2" charset="-122"/>
              <a:ea typeface="宋体" pitchFamily="2" charset="-122"/>
            </a:endParaRPr>
          </a:p>
        </p:txBody>
      </p:sp>
    </p:spTree>
    <p:extLst>
      <p:ext uri="{BB962C8B-B14F-4D97-AF65-F5344CB8AC3E}">
        <p14:creationId xmlns:p14="http://schemas.microsoft.com/office/powerpoint/2010/main" xmlns="" val="3689507266"/>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标准规范</a:t>
            </a:r>
            <a:endParaRPr lang="en-US" dirty="0"/>
          </a:p>
        </p:txBody>
      </p:sp>
      <p:graphicFrame>
        <p:nvGraphicFramePr>
          <p:cNvPr id="4" name="Group 159"/>
          <p:cNvGraphicFramePr>
            <a:graphicFrameLocks noGrp="1"/>
          </p:cNvGraphicFramePr>
          <p:nvPr>
            <p:ph idx="1"/>
          </p:nvPr>
        </p:nvGraphicFramePr>
        <p:xfrm>
          <a:off x="457200" y="838200"/>
          <a:ext cx="8229600" cy="5316855"/>
        </p:xfrm>
        <a:graphic>
          <a:graphicData uri="http://schemas.openxmlformats.org/drawingml/2006/table">
            <a:tbl>
              <a:tblPr/>
              <a:tblGrid>
                <a:gridCol w="2674938"/>
                <a:gridCol w="1511300"/>
                <a:gridCol w="4043362"/>
              </a:tblGrid>
              <a:tr h="32385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EPC Global</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标准</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版本</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功能描述</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DDDDD"/>
                    </a:solid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Architecture Framework</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lang="en-US" altLang="zh-CN" dirty="0" smtClean="0">
                          <a:latin typeface="宋体" pitchFamily="2" charset="-122"/>
                          <a:ea typeface="宋体" pitchFamily="2" charset="-122"/>
                        </a:rPr>
                        <a:t>1</a:t>
                      </a:r>
                      <a:r>
                        <a:rPr lang="en-US" dirty="0" smtClean="0">
                          <a:latin typeface="宋体" pitchFamily="2" charset="-122"/>
                          <a:ea typeface="宋体" pitchFamily="2" charset="-122"/>
                        </a:rPr>
                        <a:t>.4</a:t>
                      </a:r>
                      <a:endParaRPr kumimoji="1" lang="en-US" altLang="zh-TW"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cap="none" normalizeH="0" baseline="0" dirty="0" smtClean="0">
                          <a:ln>
                            <a:noFill/>
                          </a:ln>
                          <a:solidFill>
                            <a:schemeClr val="tx1"/>
                          </a:solidFill>
                          <a:effectLst/>
                          <a:latin typeface="宋体" pitchFamily="2" charset="-122"/>
                          <a:ea typeface="宋体" pitchFamily="2" charset="-122"/>
                        </a:rPr>
                        <a:t>相关的硬件、软件、数据接口以及核心服务的合集</a:t>
                      </a:r>
                      <a:endParaRPr kumimoji="1" lang="zh-TW" altLang="en-US"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Certificate Profile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2.0</a:t>
                      </a:r>
                      <a:endParaRPr kumimoji="1" lang="en-US" altLang="zh-TW"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1" lang="zh-TW" altLang="en-US"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Pedigree Standard</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1.0</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Object Naming Service (ONS)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1.0</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.1</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采用域名解析服务（</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DNS</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）的基本原理，来处理电子产品码与相应的</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EPCIS</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信息服务器</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PML</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地址的映射管理和查询</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EPCIS - EPC Information Services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1.0.1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EPCglobal</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网络服务，通过该服务，能够使业务合作伙伴通过网络交换</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EPC</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相关数据</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smtClean="0">
                          <a:ln>
                            <a:noFill/>
                          </a:ln>
                          <a:solidFill>
                            <a:schemeClr val="tx1"/>
                          </a:solidFill>
                          <a:effectLst/>
                          <a:latin typeface="宋体" pitchFamily="2" charset="-122"/>
                          <a:ea typeface="宋体" pitchFamily="2" charset="-122"/>
                          <a:cs typeface="+mn-cs"/>
                        </a:rPr>
                        <a:t>Core Business Vocabulary</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1.0</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定义与</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EPCIS</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结合的术语和作用，规定公司内部以及之间的信息交互机制</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Application Level Events (ALE)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1.1.1</a:t>
                      </a:r>
                      <a:endPar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基于特定条件下，如何从多个读写器识别对应的事件信息</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1639181780"/>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标准规范</a:t>
            </a:r>
            <a:endParaRPr lang="en-US" dirty="0"/>
          </a:p>
        </p:txBody>
      </p:sp>
      <p:graphicFrame>
        <p:nvGraphicFramePr>
          <p:cNvPr id="4" name="Group 177"/>
          <p:cNvGraphicFramePr>
            <a:graphicFrameLocks noGrp="1"/>
          </p:cNvGraphicFramePr>
          <p:nvPr>
            <p:ph idx="1"/>
            <p:extLst>
              <p:ext uri="{D42A27DB-BD31-4B8C-83A1-F6EECF244321}">
                <p14:modId xmlns:p14="http://schemas.microsoft.com/office/powerpoint/2010/main" xmlns="" val="1132444630"/>
              </p:ext>
            </p:extLst>
          </p:nvPr>
        </p:nvGraphicFramePr>
        <p:xfrm>
          <a:off x="252485" y="871179"/>
          <a:ext cx="8727744" cy="5343860"/>
        </p:xfrm>
        <a:graphic>
          <a:graphicData uri="http://schemas.openxmlformats.org/drawingml/2006/table">
            <a:tbl>
              <a:tblPr/>
              <a:tblGrid>
                <a:gridCol w="2617987"/>
                <a:gridCol w="801390"/>
                <a:gridCol w="5308367"/>
              </a:tblGrid>
              <a:tr h="33655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EPC Global</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标准</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版本</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功能描述</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DDDDD"/>
                    </a:solidFill>
                  </a:tcPr>
                </a:tc>
              </a:tr>
              <a:tr h="34620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DCI</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1.0</a:t>
                      </a:r>
                      <a:endParaRPr kumimoji="1" lang="en-US" altLang="zh-TW"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cap="none" normalizeH="0" baseline="0" dirty="0" smtClean="0">
                          <a:ln>
                            <a:noFill/>
                          </a:ln>
                          <a:solidFill>
                            <a:schemeClr val="tx1"/>
                          </a:solidFill>
                          <a:effectLst/>
                          <a:latin typeface="宋体" pitchFamily="2" charset="-122"/>
                          <a:ea typeface="宋体" pitchFamily="2" charset="-122"/>
                        </a:rPr>
                        <a:t>定义读写器和客户端之间的操作，优化网络</a:t>
                      </a:r>
                      <a:endParaRPr kumimoji="1" lang="zh-TW" altLang="en-US"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7688">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Reader Management (RM)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smtClean="0">
                          <a:ln>
                            <a:noFill/>
                          </a:ln>
                          <a:solidFill>
                            <a:schemeClr val="tx1"/>
                          </a:solidFill>
                          <a:effectLst/>
                          <a:latin typeface="宋体" pitchFamily="2" charset="-122"/>
                          <a:ea typeface="宋体" pitchFamily="2" charset="-122"/>
                          <a:cs typeface="+mn-cs"/>
                        </a:rPr>
                        <a:t>1.0.1</a:t>
                      </a:r>
                    </a:p>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smtClean="0">
                          <a:ln>
                            <a:noFill/>
                          </a:ln>
                          <a:solidFill>
                            <a:schemeClr val="tx1"/>
                          </a:solidFill>
                          <a:effectLst/>
                          <a:latin typeface="宋体" pitchFamily="2" charset="-122"/>
                          <a:ea typeface="宋体" pitchFamily="2" charset="-122"/>
                          <a:cs typeface="+mn-cs"/>
                        </a:rPr>
                        <a:t>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如何管理多家或者多个产品的读写器的标准</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6040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Low Level Reader Protocol (LLRP)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1.1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指定 </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RFID </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读取器和客户端之间的接口，该接口提供了用于在客户端与读取器之间进行通信的格式和过程，用于读写器的底层操作</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6040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cap="none" normalizeH="0" baseline="0" dirty="0" smtClean="0">
                          <a:ln>
                            <a:noFill/>
                          </a:ln>
                          <a:solidFill>
                            <a:schemeClr val="tx1"/>
                          </a:solidFill>
                          <a:effectLst/>
                          <a:latin typeface="宋体" pitchFamily="2" charset="-122"/>
                          <a:ea typeface="宋体" pitchFamily="2" charset="-122"/>
                        </a:rPr>
                        <a:t>Class 1 Generation 2 UHF Air Interface Protocol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1.2</a:t>
                      </a:r>
                    </a:p>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2.0</a:t>
                      </a:r>
                      <a:endParaRPr kumimoji="1" lang="en-US" altLang="zh-TW"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cap="none" normalizeH="0" baseline="0" dirty="0" smtClean="0">
                          <a:ln>
                            <a:noFill/>
                          </a:ln>
                          <a:solidFill>
                            <a:schemeClr val="tx1"/>
                          </a:solidFill>
                          <a:effectLst/>
                          <a:latin typeface="宋体" pitchFamily="2" charset="-122"/>
                          <a:ea typeface="宋体" pitchFamily="2" charset="-122"/>
                        </a:rPr>
                        <a:t>超高频</a:t>
                      </a: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RFID</a:t>
                      </a:r>
                      <a:r>
                        <a:rPr kumimoji="1" lang="zh-CN" altLang="en-US" sz="1800" b="0" i="0" u="none" strike="noStrike" cap="none" normalizeH="0" baseline="0" dirty="0" smtClean="0">
                          <a:ln>
                            <a:noFill/>
                          </a:ln>
                          <a:solidFill>
                            <a:schemeClr val="tx1"/>
                          </a:solidFill>
                          <a:effectLst/>
                          <a:latin typeface="宋体" pitchFamily="2" charset="-122"/>
                          <a:ea typeface="宋体" pitchFamily="2" charset="-122"/>
                        </a:rPr>
                        <a:t>空口协议</a:t>
                      </a:r>
                      <a:endParaRPr kumimoji="1" lang="zh-TW" altLang="en-US"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6040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EPC HF RFID Air Interface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kern="1200" cap="none" normalizeH="0" baseline="0" dirty="0" smtClean="0">
                          <a:ln>
                            <a:noFill/>
                          </a:ln>
                          <a:solidFill>
                            <a:schemeClr val="tx1"/>
                          </a:solidFill>
                          <a:effectLst/>
                          <a:latin typeface="宋体" pitchFamily="2" charset="-122"/>
                          <a:ea typeface="宋体" pitchFamily="2" charset="-122"/>
                          <a:cs typeface="+mn-cs"/>
                        </a:rPr>
                        <a:t>2.0.3</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高频</a:t>
                      </a:r>
                      <a:r>
                        <a:rPr kumimoji="1" lang="en-US" altLang="zh-CN" sz="1800" b="0" i="0" u="none" strike="noStrike" kern="1200" cap="none" normalizeH="0" baseline="0" dirty="0" smtClean="0">
                          <a:ln>
                            <a:noFill/>
                          </a:ln>
                          <a:solidFill>
                            <a:schemeClr val="tx1"/>
                          </a:solidFill>
                          <a:effectLst/>
                          <a:latin typeface="宋体" pitchFamily="2" charset="-122"/>
                          <a:ea typeface="宋体" pitchFamily="2" charset="-122"/>
                          <a:cs typeface="+mn-cs"/>
                        </a:rPr>
                        <a:t>RFID</a:t>
                      </a:r>
                      <a:r>
                        <a:rPr kumimoji="1" lang="zh-CN" altLang="en-US" sz="1800" b="0" i="0" u="none" strike="noStrike" kern="1200" cap="none" normalizeH="0" baseline="0" dirty="0" smtClean="0">
                          <a:ln>
                            <a:noFill/>
                          </a:ln>
                          <a:solidFill>
                            <a:schemeClr val="tx1"/>
                          </a:solidFill>
                          <a:effectLst/>
                          <a:latin typeface="宋体" pitchFamily="2" charset="-122"/>
                          <a:ea typeface="宋体" pitchFamily="2" charset="-122"/>
                          <a:cs typeface="+mn-cs"/>
                        </a:rPr>
                        <a:t>空口协议</a:t>
                      </a:r>
                      <a:endParaRPr kumimoji="1" lang="zh-TW" altLang="en-US" sz="18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82266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cap="none" normalizeH="0" baseline="0" dirty="0" smtClean="0">
                          <a:ln>
                            <a:noFill/>
                          </a:ln>
                          <a:solidFill>
                            <a:schemeClr val="tx1"/>
                          </a:solidFill>
                          <a:effectLst/>
                          <a:latin typeface="宋体" pitchFamily="2" charset="-122"/>
                          <a:ea typeface="宋体" pitchFamily="2" charset="-122"/>
                        </a:rPr>
                        <a:t>EPC Tag Data Standard (TDS) Standard</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1.6</a:t>
                      </a:r>
                      <a:endParaRPr kumimoji="1" lang="en-US" altLang="zh-TW"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cap="none" normalizeH="0" baseline="0" dirty="0" smtClean="0">
                          <a:ln>
                            <a:noFill/>
                          </a:ln>
                          <a:solidFill>
                            <a:schemeClr val="tx1"/>
                          </a:solidFill>
                          <a:effectLst/>
                          <a:latin typeface="宋体" pitchFamily="2" charset="-122"/>
                          <a:ea typeface="宋体" pitchFamily="2" charset="-122"/>
                        </a:rPr>
                        <a:t>不同的编码规则下，如何定义电子产品的电子编码</a:t>
                      </a:r>
                      <a:endParaRPr kumimoji="1" lang="zh-TW" altLang="en-US"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60400">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cap="none" normalizeH="0" baseline="0" dirty="0" smtClean="0">
                          <a:ln>
                            <a:noFill/>
                          </a:ln>
                          <a:solidFill>
                            <a:schemeClr val="tx1"/>
                          </a:solidFill>
                          <a:effectLst/>
                          <a:latin typeface="宋体" pitchFamily="2" charset="-122"/>
                          <a:ea typeface="宋体" pitchFamily="2" charset="-122"/>
                        </a:rPr>
                        <a:t>EPC Tag Data Translation (TDT)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en-US" altLang="zh-TW" sz="1800" b="0" i="0" u="none" strike="noStrike" cap="none" normalizeH="0" baseline="0" dirty="0" smtClean="0">
                          <a:ln>
                            <a:noFill/>
                          </a:ln>
                          <a:solidFill>
                            <a:schemeClr val="tx1"/>
                          </a:solidFill>
                          <a:effectLst/>
                          <a:latin typeface="宋体" pitchFamily="2" charset="-122"/>
                          <a:ea typeface="宋体" pitchFamily="2" charset="-122"/>
                        </a:rPr>
                        <a:t>1.</a:t>
                      </a:r>
                      <a:r>
                        <a:rPr kumimoji="1" lang="en-US" altLang="zh-CN" sz="1800" b="0" i="0" u="none" strike="noStrike" cap="none" normalizeH="0" baseline="0" dirty="0" smtClean="0">
                          <a:ln>
                            <a:noFill/>
                          </a:ln>
                          <a:solidFill>
                            <a:schemeClr val="tx1"/>
                          </a:solidFill>
                          <a:effectLst/>
                          <a:latin typeface="宋体" pitchFamily="2" charset="-122"/>
                          <a:ea typeface="宋体" pitchFamily="2" charset="-122"/>
                        </a:rPr>
                        <a:t>6</a:t>
                      </a:r>
                      <a:endParaRPr kumimoji="1" lang="en-US" altLang="zh-TW"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1" lang="zh-CN" altLang="en-US" sz="1800" b="0" i="0" u="none" strike="noStrike" cap="none" normalizeH="0" baseline="0" dirty="0" smtClean="0">
                          <a:ln>
                            <a:noFill/>
                          </a:ln>
                          <a:solidFill>
                            <a:schemeClr val="tx1"/>
                          </a:solidFill>
                          <a:effectLst/>
                          <a:latin typeface="宋体" pitchFamily="2" charset="-122"/>
                          <a:ea typeface="宋体" pitchFamily="2" charset="-122"/>
                        </a:rPr>
                        <a:t>读写器如何把标签数据转换成机器可识读的格式</a:t>
                      </a:r>
                      <a:endParaRPr kumimoji="1" lang="zh-TW" altLang="en-US" sz="1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223764347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C1G2 V1.2</a:t>
            </a:r>
            <a:endParaRPr lang="en-US" dirty="0"/>
          </a:p>
        </p:txBody>
      </p:sp>
      <p:graphicFrame>
        <p:nvGraphicFramePr>
          <p:cNvPr id="4" name="Group 75"/>
          <p:cNvGraphicFramePr>
            <a:graphicFrameLocks noGrp="1"/>
          </p:cNvGraphicFramePr>
          <p:nvPr/>
        </p:nvGraphicFramePr>
        <p:xfrm>
          <a:off x="944635" y="1115785"/>
          <a:ext cx="7296150" cy="1584960"/>
        </p:xfrm>
        <a:graphic>
          <a:graphicData uri="http://schemas.openxmlformats.org/drawingml/2006/table">
            <a:tbl>
              <a:tblPr firstRow="1" lastCol="1">
                <a:effectLst/>
                <a:tableStyleId>{2D5ABB26-0587-4C30-8999-92F81FD0307C}</a:tableStyleId>
              </a:tblPr>
              <a:tblGrid>
                <a:gridCol w="2152650"/>
                <a:gridCol w="5143500"/>
              </a:tblGrid>
              <a:tr h="214313">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chemeClr val="bg1"/>
                          </a:solidFill>
                          <a:effectLst/>
                          <a:latin typeface="Arial" pitchFamily="34" charset="0"/>
                          <a:cs typeface="Arial" pitchFamily="34" charset="0"/>
                        </a:rPr>
                        <a:t>功能</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cell3D prstMaterial="dkEdge">
                      <a:bevel/>
                      <a:lightRig rig="flood" dir="t"/>
                    </a:cell3D>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chemeClr val="bg1"/>
                          </a:solidFill>
                          <a:effectLst/>
                          <a:latin typeface="Arial" pitchFamily="34" charset="0"/>
                          <a:cs typeface="Arial" pitchFamily="34" charset="0"/>
                        </a:rPr>
                        <a:t>定义</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cell3D prstMaterial="dkEdge">
                      <a:bevel/>
                      <a:lightRig rig="flood" dir="t"/>
                    </a:cell3D>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tcPr>
                </a:tc>
              </a:tr>
              <a:tr h="17303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chemeClr val="tx1"/>
                          </a:solidFill>
                          <a:effectLst/>
                          <a:latin typeface="Arial" pitchFamily="34" charset="0"/>
                          <a:cs typeface="Arial" pitchFamily="34" charset="0"/>
                        </a:rPr>
                        <a:t>选择</a:t>
                      </a:r>
                      <a:endParaRPr kumimoji="0" lang="en-US" sz="2000" b="1" i="1" u="none" strike="noStrike" cap="none" normalizeH="0" baseline="0" dirty="0" smtClean="0">
                        <a:ln>
                          <a:noFill/>
                        </a:ln>
                        <a:solidFill>
                          <a:schemeClr val="bg1"/>
                        </a:solidFill>
                        <a:effectLst/>
                        <a:latin typeface="Arial" pitchFamily="34" charset="0"/>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rgbClr val="1C1C1C"/>
                          </a:solidFill>
                          <a:effectLst/>
                          <a:latin typeface="Arial" pitchFamily="34" charset="0"/>
                          <a:cs typeface="Arial" pitchFamily="34" charset="0"/>
                        </a:rPr>
                        <a:t>区分不同种类的标签</a:t>
                      </a:r>
                      <a:endParaRPr kumimoji="0" lang="en-US" sz="2000" b="1"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r>
              <a:tr h="17303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kern="1200" cap="none" normalizeH="0" baseline="0" dirty="0" smtClean="0">
                          <a:ln>
                            <a:noFill/>
                          </a:ln>
                          <a:solidFill>
                            <a:schemeClr val="tx1"/>
                          </a:solidFill>
                          <a:effectLst/>
                          <a:latin typeface="Arial" pitchFamily="34" charset="0"/>
                          <a:ea typeface="+mn-ea"/>
                          <a:cs typeface="Arial" pitchFamily="34" charset="0"/>
                        </a:rPr>
                        <a:t>盘点</a:t>
                      </a:r>
                      <a:endParaRPr kumimoji="0" lang="en-US" altLang="en-US" sz="2000" b="1" i="0"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rgbClr val="1C1C1C"/>
                          </a:solidFill>
                          <a:effectLst/>
                          <a:latin typeface="Arial" pitchFamily="34" charset="0"/>
                          <a:cs typeface="Arial" pitchFamily="34" charset="0"/>
                        </a:rPr>
                        <a:t>盘点选中的标签，获取</a:t>
                      </a:r>
                      <a:r>
                        <a:rPr kumimoji="0" lang="en-US" altLang="zh-CN" sz="2000" b="1" i="0" u="none" strike="noStrike" cap="none" normalizeH="0" baseline="0" dirty="0" smtClean="0">
                          <a:ln>
                            <a:noFill/>
                          </a:ln>
                          <a:solidFill>
                            <a:srgbClr val="1C1C1C"/>
                          </a:solidFill>
                          <a:effectLst/>
                          <a:latin typeface="Arial" pitchFamily="34" charset="0"/>
                          <a:cs typeface="Arial" pitchFamily="34" charset="0"/>
                        </a:rPr>
                        <a:t>EPC</a:t>
                      </a:r>
                      <a:endParaRPr kumimoji="0" lang="en-US" sz="2000" b="1"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r>
              <a:tr h="17303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kern="1200" cap="none" normalizeH="0" baseline="0" dirty="0" smtClean="0">
                          <a:ln>
                            <a:noFill/>
                          </a:ln>
                          <a:solidFill>
                            <a:schemeClr val="tx1"/>
                          </a:solidFill>
                          <a:effectLst/>
                          <a:latin typeface="Arial" pitchFamily="34" charset="0"/>
                          <a:ea typeface="+mn-ea"/>
                          <a:cs typeface="Arial" pitchFamily="34" charset="0"/>
                        </a:rPr>
                        <a:t>访问</a:t>
                      </a:r>
                      <a:endParaRPr kumimoji="0" lang="en-US" altLang="en-US" sz="2000" b="1" i="0"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u="none" strike="noStrike" cap="none" normalizeH="0" baseline="0" dirty="0" smtClean="0">
                          <a:ln>
                            <a:noFill/>
                          </a:ln>
                          <a:effectLst/>
                          <a:latin typeface="Arial" pitchFamily="34" charset="0"/>
                          <a:cs typeface="Arial" pitchFamily="34" charset="0"/>
                        </a:rPr>
                        <a:t>Read/write/lock </a:t>
                      </a:r>
                      <a:r>
                        <a:rPr kumimoji="0" lang="zh-CN" altLang="en-US" sz="2000" u="none" strike="noStrike" cap="none" normalizeH="0" baseline="0" dirty="0" smtClean="0">
                          <a:ln>
                            <a:noFill/>
                          </a:ln>
                          <a:effectLst/>
                          <a:latin typeface="Arial" pitchFamily="34" charset="0"/>
                          <a:cs typeface="Arial" pitchFamily="34" charset="0"/>
                        </a:rPr>
                        <a:t>标签内存</a:t>
                      </a:r>
                      <a:r>
                        <a:rPr kumimoji="0" lang="en-US" sz="2000" u="none" strike="noStrike" cap="none" normalizeH="0" baseline="0" dirty="0" smtClean="0">
                          <a:ln>
                            <a:noFill/>
                          </a:ln>
                          <a:effectLst/>
                          <a:latin typeface="Arial" pitchFamily="34" charset="0"/>
                          <a:cs typeface="Arial" pitchFamily="34" charset="0"/>
                        </a:rPr>
                        <a:t>; kill</a:t>
                      </a:r>
                      <a:r>
                        <a:rPr kumimoji="0" lang="zh-CN" altLang="en-US" sz="2000" u="none" strike="noStrike" cap="none" normalizeH="0" baseline="0" dirty="0" smtClean="0">
                          <a:ln>
                            <a:noFill/>
                          </a:ln>
                          <a:effectLst/>
                          <a:latin typeface="Arial" pitchFamily="34" charset="0"/>
                          <a:cs typeface="Arial" pitchFamily="34" charset="0"/>
                        </a:rPr>
                        <a:t>标签</a:t>
                      </a:r>
                      <a:endParaRPr kumimoji="0" lang="en-US" sz="2000" b="1"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xmlns="" val="181314049"/>
              </p:ext>
            </p:extLst>
          </p:nvPr>
        </p:nvGraphicFramePr>
        <p:xfrm>
          <a:off x="1458913" y="3027363"/>
          <a:ext cx="6224587" cy="2520950"/>
        </p:xfrm>
        <a:graphic>
          <a:graphicData uri="http://schemas.openxmlformats.org/presentationml/2006/ole">
            <p:oleObj spid="_x0000_s25605" name="Designer Drawing" r:id="rId3" imgW="6224016" imgH="2520696" progId="Designer.Drawing.8">
              <p:link updateAutomatic="1"/>
            </p:oleObj>
          </a:graphicData>
        </a:graphic>
      </p:graphicFrame>
      <p:pic>
        <p:nvPicPr>
          <p:cNvPr id="6" name="Picture 5"/>
          <p:cNvPicPr>
            <a:picLocks noChangeAspect="1"/>
          </p:cNvPicPr>
          <p:nvPr/>
        </p:nvPicPr>
        <p:blipFill>
          <a:blip r:embed="rId4" cstate="print"/>
          <a:stretch>
            <a:fillRect/>
          </a:stretch>
        </p:blipFill>
        <p:spPr>
          <a:xfrm>
            <a:off x="5500688" y="3462338"/>
            <a:ext cx="1906587" cy="2168525"/>
          </a:xfrm>
          <a:prstGeom prst="rect">
            <a:avLst/>
          </a:prstGeom>
          <a:ln w="28575">
            <a:solidFill>
              <a:schemeClr val="bg1">
                <a:lumMod val="65000"/>
              </a:schemeClr>
            </a:solidFill>
          </a:ln>
        </p:spPr>
      </p:pic>
      <p:pic>
        <p:nvPicPr>
          <p:cNvPr id="7" name="Picture 13" descr="Impinj-apparel-tag-metal-g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3266847">
            <a:off x="5195094" y="4147344"/>
            <a:ext cx="1406525"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68282104"/>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C1G2 V2</a:t>
            </a:r>
            <a:r>
              <a:rPr lang="en-US" altLang="zh-CN" dirty="0" smtClean="0"/>
              <a:t>.0</a:t>
            </a:r>
            <a:endParaRPr lang="en-US" dirty="0"/>
          </a:p>
        </p:txBody>
      </p:sp>
      <p:graphicFrame>
        <p:nvGraphicFramePr>
          <p:cNvPr id="4" name="Group 75"/>
          <p:cNvGraphicFramePr>
            <a:graphicFrameLocks noGrp="1"/>
          </p:cNvGraphicFramePr>
          <p:nvPr/>
        </p:nvGraphicFramePr>
        <p:xfrm>
          <a:off x="491490" y="1226417"/>
          <a:ext cx="8161019" cy="3870960"/>
        </p:xfrm>
        <a:graphic>
          <a:graphicData uri="http://schemas.openxmlformats.org/drawingml/2006/table">
            <a:tbl>
              <a:tblPr firstRow="1" lastCol="1">
                <a:effectLst/>
                <a:tableStyleId>{2D5ABB26-0587-4C30-8999-92F81FD0307C}</a:tableStyleId>
              </a:tblPr>
              <a:tblGrid>
                <a:gridCol w="2644702"/>
                <a:gridCol w="5516317"/>
              </a:tblGrid>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chemeClr val="bg1"/>
                          </a:solidFill>
                          <a:effectLst/>
                          <a:latin typeface="Arial" pitchFamily="34" charset="0"/>
                          <a:cs typeface="Arial" pitchFamily="34" charset="0"/>
                        </a:rPr>
                        <a:t>功能</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cell3D prstMaterial="dkEdge">
                      <a:bevel/>
                      <a:lightRig rig="flood" dir="t"/>
                    </a:cell3D>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tcPr>
                </a:tc>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chemeClr val="bg1"/>
                          </a:solidFill>
                          <a:effectLst/>
                          <a:latin typeface="Arial" pitchFamily="34" charset="0"/>
                          <a:cs typeface="Arial" pitchFamily="34" charset="0"/>
                        </a:rPr>
                        <a:t>定义</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cell3D prstMaterial="dkEdge">
                      <a:bevel/>
                      <a:lightRig rig="flood" dir="t"/>
                    </a:cell3D>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tcPr>
                </a:tc>
              </a:tr>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选择</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rgbClr val="1C1C1C"/>
                          </a:solidFill>
                          <a:effectLst/>
                          <a:latin typeface="Arial" pitchFamily="34" charset="0"/>
                          <a:cs typeface="Arial" pitchFamily="34" charset="0"/>
                        </a:rPr>
                        <a:t>区分不同种类的标签</a:t>
                      </a:r>
                      <a:endParaRPr kumimoji="0" lang="en-US" sz="2000" b="1"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r>
              <a:tr h="374679">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盘点</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i="0" u="none" strike="noStrike" cap="none" normalizeH="0" baseline="0" dirty="0" smtClean="0">
                          <a:ln>
                            <a:noFill/>
                          </a:ln>
                          <a:solidFill>
                            <a:srgbClr val="1C1C1C"/>
                          </a:solidFill>
                          <a:effectLst/>
                          <a:latin typeface="Arial" pitchFamily="34" charset="0"/>
                          <a:cs typeface="Arial" pitchFamily="34" charset="0"/>
                        </a:rPr>
                        <a:t>盘点选中的标签，获取</a:t>
                      </a:r>
                      <a:r>
                        <a:rPr kumimoji="0" lang="en-US" altLang="zh-CN" sz="2000" b="1" i="0" u="none" strike="noStrike" cap="none" normalizeH="0" baseline="0" dirty="0" smtClean="0">
                          <a:ln>
                            <a:noFill/>
                          </a:ln>
                          <a:solidFill>
                            <a:srgbClr val="1C1C1C"/>
                          </a:solidFill>
                          <a:effectLst/>
                          <a:latin typeface="Arial" pitchFamily="34" charset="0"/>
                          <a:cs typeface="Arial" pitchFamily="34" charset="0"/>
                        </a:rPr>
                        <a:t>EPC</a:t>
                      </a:r>
                      <a:endParaRPr kumimoji="0" lang="en-US" sz="2000" b="1"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r>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访问</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2000" u="none" strike="noStrike" cap="none" normalizeH="0" baseline="0" dirty="0" smtClean="0">
                          <a:ln>
                            <a:noFill/>
                          </a:ln>
                          <a:effectLst/>
                          <a:latin typeface="Arial" pitchFamily="34" charset="0"/>
                          <a:cs typeface="Arial" pitchFamily="34" charset="0"/>
                        </a:rPr>
                        <a:t>Read/write/lock </a:t>
                      </a:r>
                      <a:r>
                        <a:rPr kumimoji="0" lang="zh-CN" altLang="en-US" sz="2000" u="none" strike="noStrike" cap="none" normalizeH="0" baseline="0" dirty="0" smtClean="0">
                          <a:ln>
                            <a:noFill/>
                          </a:ln>
                          <a:effectLst/>
                          <a:latin typeface="Arial" pitchFamily="34" charset="0"/>
                          <a:cs typeface="Arial" pitchFamily="34" charset="0"/>
                        </a:rPr>
                        <a:t>标签内存</a:t>
                      </a:r>
                      <a:r>
                        <a:rPr kumimoji="0" lang="en-US" sz="2000" u="none" strike="noStrike" cap="none" normalizeH="0" baseline="0" dirty="0" smtClean="0">
                          <a:ln>
                            <a:noFill/>
                          </a:ln>
                          <a:effectLst/>
                          <a:latin typeface="Arial" pitchFamily="34" charset="0"/>
                          <a:cs typeface="Arial" pitchFamily="34" charset="0"/>
                        </a:rPr>
                        <a:t>; kill</a:t>
                      </a:r>
                      <a:r>
                        <a:rPr kumimoji="0" lang="zh-CN" altLang="en-US" sz="2000" u="none" strike="noStrike" cap="none" normalizeH="0" baseline="0" dirty="0" smtClean="0">
                          <a:ln>
                            <a:noFill/>
                          </a:ln>
                          <a:effectLst/>
                          <a:latin typeface="Arial" pitchFamily="34" charset="0"/>
                          <a:cs typeface="Arial" pitchFamily="34" charset="0"/>
                        </a:rPr>
                        <a:t>标签</a:t>
                      </a:r>
                      <a:endParaRPr kumimoji="0" lang="en-US" sz="2000" b="1"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r>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防盗</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rgbClr val="1C1C1C"/>
                          </a:solidFill>
                          <a:effectLst/>
                          <a:latin typeface="Arial" pitchFamily="34" charset="0"/>
                          <a:cs typeface="Arial" pitchFamily="34" charset="0"/>
                        </a:rPr>
                        <a:t>将标签用于</a:t>
                      </a:r>
                      <a:r>
                        <a:rPr kumimoji="0" lang="en-US" altLang="zh-CN" sz="2000" b="0" i="0" u="none" strike="noStrike" cap="none" normalizeH="0" baseline="0" dirty="0" smtClean="0">
                          <a:ln>
                            <a:noFill/>
                          </a:ln>
                          <a:solidFill>
                            <a:srgbClr val="1C1C1C"/>
                          </a:solidFill>
                          <a:effectLst/>
                          <a:latin typeface="Arial" pitchFamily="34" charset="0"/>
                          <a:cs typeface="Arial" pitchFamily="34" charset="0"/>
                        </a:rPr>
                        <a:t>EAS</a:t>
                      </a:r>
                      <a:endParaRPr kumimoji="0" lang="en-US" sz="2000" b="0"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99"/>
                    </a:solidFill>
                  </a:tcPr>
                </a:tc>
              </a:tr>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防伪</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rgbClr val="1C1C1C"/>
                          </a:solidFill>
                          <a:effectLst/>
                          <a:latin typeface="Arial" pitchFamily="34" charset="0"/>
                          <a:cs typeface="Arial" pitchFamily="34" charset="0"/>
                        </a:rPr>
                        <a:t>防止非法伪造标签</a:t>
                      </a:r>
                      <a:endParaRPr kumimoji="0" lang="en-US" sz="2000" b="0"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99"/>
                    </a:solidFill>
                  </a:tcPr>
                </a:tc>
              </a:tr>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安全</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rgbClr val="1C1C1C"/>
                          </a:solidFill>
                          <a:effectLst/>
                          <a:latin typeface="Arial" pitchFamily="34" charset="0"/>
                          <a:cs typeface="Arial" pitchFamily="34" charset="0"/>
                        </a:rPr>
                        <a:t>安全修改标签信息</a:t>
                      </a:r>
                      <a:endParaRPr kumimoji="0" lang="en-US" sz="2000" b="0"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99"/>
                    </a:solidFill>
                  </a:tcPr>
                </a:tc>
              </a:tr>
              <a:tr h="395891">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防追溯</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rgbClr val="1C1C1C"/>
                          </a:solidFill>
                          <a:effectLst/>
                          <a:latin typeface="Arial" pitchFamily="34" charset="0"/>
                          <a:cs typeface="Arial" pitchFamily="34" charset="0"/>
                        </a:rPr>
                        <a:t>保护标签数据的私有信息</a:t>
                      </a:r>
                      <a:endParaRPr kumimoji="0" lang="en-US" sz="2000" b="0"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99"/>
                    </a:solidFill>
                  </a:tcPr>
                </a:tc>
              </a:tr>
              <a:tr h="692808">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1" u="none" strike="noStrike" kern="1200" cap="none" normalizeH="0" baseline="0" dirty="0" smtClean="0">
                          <a:ln>
                            <a:noFill/>
                          </a:ln>
                          <a:solidFill>
                            <a:schemeClr val="tx1"/>
                          </a:solidFill>
                          <a:effectLst/>
                          <a:latin typeface="Arial" pitchFamily="34" charset="0"/>
                          <a:ea typeface="+mn-ea"/>
                          <a:cs typeface="Arial" pitchFamily="34" charset="0"/>
                        </a:rPr>
                        <a:t>文件系统</a:t>
                      </a:r>
                      <a:endParaRPr kumimoji="0" lang="en-US" sz="2000" b="1" u="none" strike="noStrike" kern="1200" cap="none" normalizeH="0" baseline="0" dirty="0" smtClean="0">
                        <a:ln>
                          <a:noFill/>
                        </a:ln>
                        <a:solidFill>
                          <a:schemeClr val="tx1"/>
                        </a:solidFill>
                        <a:effectLst/>
                        <a:latin typeface="Arial" pitchFamily="34" charset="0"/>
                        <a:ea typeface="+mn-ea"/>
                        <a:cs typeface="Arial" pitchFamily="34" charset="0"/>
                      </a:endParaRPr>
                    </a:p>
                  </a:txBody>
                  <a:tcPr anchor="ctr" horzOverflow="overflow">
                    <a:lnL w="28575" cap="flat" cmpd="sng" algn="ctr">
                      <a:solidFill>
                        <a:schemeClr val="tx2">
                          <a:lumMod val="60000"/>
                          <a:lumOff val="40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2000" b="0" i="0" u="none" strike="noStrike" cap="none" normalizeH="0" baseline="0" dirty="0" smtClean="0">
                          <a:ln>
                            <a:noFill/>
                          </a:ln>
                          <a:solidFill>
                            <a:srgbClr val="1C1C1C"/>
                          </a:solidFill>
                          <a:effectLst/>
                          <a:latin typeface="Arial" pitchFamily="34" charset="0"/>
                          <a:cs typeface="Arial" pitchFamily="34" charset="0"/>
                        </a:rPr>
                        <a:t>将数据保存到文件中，不同用户访问时具有不同的权限</a:t>
                      </a:r>
                      <a:endParaRPr kumimoji="0" lang="en-US" sz="2000" b="0" i="0" u="none" strike="noStrike" cap="none" normalizeH="0" baseline="0" dirty="0" smtClean="0">
                        <a:ln>
                          <a:noFill/>
                        </a:ln>
                        <a:solidFill>
                          <a:srgbClr val="1C1C1C"/>
                        </a:solidFill>
                        <a:effectLst/>
                        <a:latin typeface="Arial" pitchFamily="34" charset="0"/>
                        <a:cs typeface="Arial" pitchFamily="34" charset="0"/>
                      </a:endParaRPr>
                    </a:p>
                  </a:txBody>
                  <a:tcPr anchor="ctr" horzOverflow="overflow">
                    <a:lnL w="3175" cap="flat" cmpd="sng" algn="ctr">
                      <a:solidFill>
                        <a:schemeClr val="bg1">
                          <a:lumMod val="75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solidFill>
                      <a:srgbClr val="FFFF99"/>
                    </a:solidFill>
                  </a:tcPr>
                </a:tc>
              </a:tr>
            </a:tbl>
          </a:graphicData>
        </a:graphic>
      </p:graphicFrame>
      <p:sp>
        <p:nvSpPr>
          <p:cNvPr id="5" name="Rounded Rectangle 4"/>
          <p:cNvSpPr/>
          <p:nvPr/>
        </p:nvSpPr>
        <p:spPr>
          <a:xfrm>
            <a:off x="3154363" y="5314950"/>
            <a:ext cx="595312" cy="239713"/>
          </a:xfrm>
          <a:prstGeom prst="roundRect">
            <a:avLst/>
          </a:prstGeom>
          <a:solidFill>
            <a:srgbClr val="FFFF99"/>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Notched Right Arrow 5"/>
          <p:cNvSpPr/>
          <p:nvPr/>
        </p:nvSpPr>
        <p:spPr>
          <a:xfrm>
            <a:off x="3954463" y="5314950"/>
            <a:ext cx="366712" cy="239713"/>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6"/>
          <p:cNvSpPr txBox="1">
            <a:spLocks noChangeArrowheads="1"/>
          </p:cNvSpPr>
          <p:nvPr/>
        </p:nvSpPr>
        <p:spPr bwMode="auto">
          <a:xfrm>
            <a:off x="4411663" y="5249863"/>
            <a:ext cx="152958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hangingPunct="1"/>
            <a:r>
              <a:rPr lang="en-US" dirty="0" smtClean="0"/>
              <a:t>2012</a:t>
            </a:r>
            <a:r>
              <a:rPr lang="zh-CN" altLang="en-US" dirty="0" smtClean="0"/>
              <a:t>新特性</a:t>
            </a:r>
            <a:endParaRPr lang="en-US" dirty="0"/>
          </a:p>
        </p:txBody>
      </p:sp>
    </p:spTree>
    <p:extLst>
      <p:ext uri="{BB962C8B-B14F-4D97-AF65-F5344CB8AC3E}">
        <p14:creationId xmlns:p14="http://schemas.microsoft.com/office/powerpoint/2010/main" xmlns="" val="118370482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a:t>
            </a:r>
            <a:r>
              <a:rPr lang="zh-CN" altLang="en-US" dirty="0" smtClean="0"/>
              <a:t>技术集</a:t>
            </a:r>
            <a:endParaRPr lang="en-US" dirty="0"/>
          </a:p>
        </p:txBody>
      </p:sp>
      <p:sp>
        <p:nvSpPr>
          <p:cNvPr id="4" name="Oval 3"/>
          <p:cNvSpPr/>
          <p:nvPr/>
        </p:nvSpPr>
        <p:spPr>
          <a:xfrm>
            <a:off x="880109" y="2354580"/>
            <a:ext cx="7966711" cy="3600450"/>
          </a:xfrm>
          <a:prstGeom prst="ellipse">
            <a:avLst/>
          </a:prstGeom>
          <a:solidFill>
            <a:srgbClr val="00B0F0">
              <a:alpha val="4000"/>
            </a:srgb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t"/>
          <a:lstStyle/>
          <a:p>
            <a:r>
              <a:rPr lang="en-US" b="1" dirty="0" smtClean="0">
                <a:solidFill>
                  <a:schemeClr val="tx1"/>
                </a:solidFill>
                <a:latin typeface="Arial" pitchFamily="34" charset="0"/>
                <a:ea typeface="Tahoma" pitchFamily="34" charset="0"/>
                <a:cs typeface="Arial" pitchFamily="34" charset="0"/>
              </a:rPr>
              <a:t>   </a:t>
            </a:r>
            <a:endParaRPr lang="en-US" b="1" dirty="0">
              <a:solidFill>
                <a:schemeClr val="tx1"/>
              </a:solidFill>
              <a:latin typeface="Arial" pitchFamily="34" charset="0"/>
              <a:ea typeface="Tahoma" pitchFamily="34" charset="0"/>
              <a:cs typeface="Arial" pitchFamily="34" charset="0"/>
            </a:endParaRPr>
          </a:p>
        </p:txBody>
      </p:sp>
      <p:sp>
        <p:nvSpPr>
          <p:cNvPr id="5" name="Oval 4"/>
          <p:cNvSpPr/>
          <p:nvPr/>
        </p:nvSpPr>
        <p:spPr>
          <a:xfrm>
            <a:off x="2134251" y="4414427"/>
            <a:ext cx="2293490" cy="1243423"/>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b="1" dirty="0" smtClean="0">
                <a:latin typeface="Arial" pitchFamily="34" charset="0"/>
                <a:ea typeface="Tahoma" pitchFamily="34" charset="0"/>
                <a:cs typeface="Arial" pitchFamily="34" charset="0"/>
              </a:rPr>
              <a:t>认证</a:t>
            </a:r>
            <a:r>
              <a:rPr lang="en-US" b="1" dirty="0">
                <a:latin typeface="Arial" pitchFamily="34" charset="0"/>
                <a:ea typeface="Tahoma" pitchFamily="34" charset="0"/>
                <a:cs typeface="Arial" pitchFamily="34" charset="0"/>
              </a:rPr>
              <a:t/>
            </a:r>
            <a:br>
              <a:rPr lang="en-US" b="1" dirty="0">
                <a:latin typeface="Arial" pitchFamily="34" charset="0"/>
                <a:ea typeface="Tahoma" pitchFamily="34" charset="0"/>
                <a:cs typeface="Arial" pitchFamily="34" charset="0"/>
              </a:rPr>
            </a:br>
            <a:r>
              <a:rPr lang="en-US" b="1" dirty="0" smtClean="0">
                <a:latin typeface="Arial" pitchFamily="34" charset="0"/>
                <a:ea typeface="Tahoma" pitchFamily="34" charset="0"/>
                <a:cs typeface="Arial" pitchFamily="34" charset="0"/>
              </a:rPr>
              <a:t>(NFC)</a:t>
            </a:r>
            <a:endParaRPr lang="en-US" b="1" dirty="0">
              <a:latin typeface="Arial" pitchFamily="34" charset="0"/>
              <a:ea typeface="Tahoma" pitchFamily="34" charset="0"/>
              <a:cs typeface="Arial" pitchFamily="34" charset="0"/>
            </a:endParaRPr>
          </a:p>
        </p:txBody>
      </p:sp>
      <p:sp>
        <p:nvSpPr>
          <p:cNvPr id="6" name="Oval 5"/>
          <p:cNvSpPr/>
          <p:nvPr/>
        </p:nvSpPr>
        <p:spPr>
          <a:xfrm>
            <a:off x="4204228" y="4697731"/>
            <a:ext cx="1871814" cy="1188719"/>
          </a:xfrm>
          <a:prstGeom prst="ellipse">
            <a:avLst/>
          </a:prstGeom>
        </p:spPr>
        <p:style>
          <a:lnRef idx="0">
            <a:schemeClr val="accent6"/>
          </a:lnRef>
          <a:fillRef idx="3">
            <a:schemeClr val="accent6"/>
          </a:fillRef>
          <a:effectRef idx="3">
            <a:schemeClr val="accent6"/>
          </a:effectRef>
          <a:fontRef idx="minor">
            <a:schemeClr val="lt1"/>
          </a:fontRef>
        </p:style>
        <p:txBody>
          <a:bodyPr lIns="0" rIns="0" bIns="0" rtlCol="0" anchor="ctr"/>
          <a:lstStyle/>
          <a:p>
            <a:pPr algn="ctr"/>
            <a:r>
              <a:rPr lang="zh-CN" altLang="en-US" b="1" dirty="0" smtClean="0">
                <a:latin typeface="Arial" pitchFamily="34" charset="0"/>
                <a:ea typeface="Tahoma" pitchFamily="34" charset="0"/>
                <a:cs typeface="Arial" pitchFamily="34" charset="0"/>
              </a:rPr>
              <a:t>长距离</a:t>
            </a:r>
            <a:r>
              <a:rPr lang="en-US" b="1" dirty="0" smtClean="0">
                <a:latin typeface="Arial" pitchFamily="34" charset="0"/>
                <a:ea typeface="Tahoma" pitchFamily="34" charset="0"/>
                <a:cs typeface="Arial" pitchFamily="34" charset="0"/>
              </a:rPr>
              <a:t>(Gen2)</a:t>
            </a:r>
            <a:endParaRPr lang="en-US" b="1" dirty="0">
              <a:latin typeface="Arial" pitchFamily="34" charset="0"/>
              <a:ea typeface="Tahoma" pitchFamily="34" charset="0"/>
              <a:cs typeface="Arial" pitchFamily="34" charset="0"/>
            </a:endParaRPr>
          </a:p>
        </p:txBody>
      </p:sp>
      <p:sp>
        <p:nvSpPr>
          <p:cNvPr id="7" name="Oval 6"/>
          <p:cNvSpPr/>
          <p:nvPr/>
        </p:nvSpPr>
        <p:spPr>
          <a:xfrm>
            <a:off x="1112713" y="3558992"/>
            <a:ext cx="2053397" cy="1247000"/>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zh-CN" altLang="en-US" b="1" dirty="0" smtClean="0">
                <a:latin typeface="Arial" pitchFamily="34" charset="0"/>
                <a:ea typeface="Tahoma" pitchFamily="34" charset="0"/>
                <a:cs typeface="Arial" pitchFamily="34" charset="0"/>
              </a:rPr>
              <a:t>文件管理</a:t>
            </a:r>
            <a:r>
              <a:rPr lang="en-US" b="1" dirty="0" smtClean="0">
                <a:latin typeface="Arial" pitchFamily="34" charset="0"/>
                <a:ea typeface="Tahoma" pitchFamily="34" charset="0"/>
                <a:cs typeface="Arial" pitchFamily="34" charset="0"/>
              </a:rPr>
              <a:t>(</a:t>
            </a:r>
            <a:r>
              <a:rPr lang="en-US" b="1" dirty="0">
                <a:latin typeface="Arial" pitchFamily="34" charset="0"/>
                <a:ea typeface="Tahoma" pitchFamily="34" charset="0"/>
                <a:cs typeface="Arial" pitchFamily="34" charset="0"/>
              </a:rPr>
              <a:t>New)</a:t>
            </a:r>
          </a:p>
        </p:txBody>
      </p:sp>
      <p:sp>
        <p:nvSpPr>
          <p:cNvPr id="8" name="Oval 7"/>
          <p:cNvSpPr/>
          <p:nvPr/>
        </p:nvSpPr>
        <p:spPr>
          <a:xfrm>
            <a:off x="3292427" y="3661862"/>
            <a:ext cx="1710592" cy="1064597"/>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zh-CN" altLang="en-US" b="1" dirty="0" smtClean="0">
                <a:latin typeface="Arial" pitchFamily="34" charset="0"/>
                <a:ea typeface="Tahoma" pitchFamily="34" charset="0"/>
                <a:cs typeface="Arial" pitchFamily="34" charset="0"/>
              </a:rPr>
              <a:t>文件权限</a:t>
            </a:r>
            <a:r>
              <a:rPr lang="en-US" b="1" dirty="0" smtClean="0">
                <a:latin typeface="Arial" pitchFamily="34" charset="0"/>
                <a:ea typeface="Tahoma" pitchFamily="34" charset="0"/>
                <a:cs typeface="Arial" pitchFamily="34" charset="0"/>
              </a:rPr>
              <a:t>(New)</a:t>
            </a:r>
            <a:endParaRPr lang="en-US" b="1" dirty="0">
              <a:latin typeface="Arial" pitchFamily="34" charset="0"/>
              <a:ea typeface="Tahoma" pitchFamily="34" charset="0"/>
              <a:cs typeface="Arial" pitchFamily="34" charset="0"/>
            </a:endParaRPr>
          </a:p>
        </p:txBody>
      </p:sp>
      <p:sp>
        <p:nvSpPr>
          <p:cNvPr id="9" name="Oval 8"/>
          <p:cNvSpPr/>
          <p:nvPr/>
        </p:nvSpPr>
        <p:spPr>
          <a:xfrm>
            <a:off x="6000758" y="2766060"/>
            <a:ext cx="1805931" cy="1010886"/>
          </a:xfrm>
          <a:prstGeom prst="ellipse">
            <a:avLst/>
          </a:prstGeom>
        </p:spPr>
        <p:style>
          <a:lnRef idx="0">
            <a:schemeClr val="accent6"/>
          </a:lnRef>
          <a:fillRef idx="3">
            <a:schemeClr val="accent6"/>
          </a:fillRef>
          <a:effectRef idx="3">
            <a:schemeClr val="accent6"/>
          </a:effectRef>
          <a:fontRef idx="minor">
            <a:schemeClr val="lt1"/>
          </a:fontRef>
        </p:style>
        <p:txBody>
          <a:bodyPr lIns="0" rIns="0" rtlCol="0" anchor="ctr"/>
          <a:lstStyle/>
          <a:p>
            <a:pPr algn="ctr"/>
            <a:r>
              <a:rPr lang="zh-CN" altLang="en-US" b="1" dirty="0" smtClean="0">
                <a:latin typeface="Arial" pitchFamily="34" charset="0"/>
                <a:ea typeface="Tahoma" pitchFamily="34" charset="0"/>
                <a:cs typeface="Arial" pitchFamily="34" charset="0"/>
              </a:rPr>
              <a:t>快速盘点</a:t>
            </a:r>
            <a:r>
              <a:rPr lang="en-US" b="1" dirty="0" smtClean="0">
                <a:latin typeface="Arial" pitchFamily="34" charset="0"/>
                <a:ea typeface="Tahoma" pitchFamily="34" charset="0"/>
                <a:cs typeface="Arial" pitchFamily="34" charset="0"/>
              </a:rPr>
              <a:t>(</a:t>
            </a:r>
            <a:r>
              <a:rPr lang="en-US" b="1" dirty="0">
                <a:latin typeface="Arial" pitchFamily="34" charset="0"/>
                <a:ea typeface="Tahoma" pitchFamily="34" charset="0"/>
                <a:cs typeface="Arial" pitchFamily="34" charset="0"/>
              </a:rPr>
              <a:t>Gen2)</a:t>
            </a:r>
          </a:p>
        </p:txBody>
      </p:sp>
      <p:sp>
        <p:nvSpPr>
          <p:cNvPr id="10" name="Content Placeholder 3"/>
          <p:cNvSpPr>
            <a:spLocks noGrp="1"/>
          </p:cNvSpPr>
          <p:nvPr>
            <p:ph idx="1"/>
          </p:nvPr>
        </p:nvSpPr>
        <p:spPr>
          <a:xfrm>
            <a:off x="186601" y="1010094"/>
            <a:ext cx="8665535" cy="1444104"/>
          </a:xfrm>
        </p:spPr>
        <p:txBody>
          <a:bodyPr>
            <a:normAutofit lnSpcReduction="10000"/>
          </a:bodyPr>
          <a:lstStyle/>
          <a:p>
            <a:r>
              <a:rPr lang="zh-CN" altLang="en-US" dirty="0" smtClean="0"/>
              <a:t>是目前现有</a:t>
            </a:r>
            <a:r>
              <a:rPr lang="en-US" altLang="zh-CN" dirty="0" smtClean="0"/>
              <a:t>RFID</a:t>
            </a:r>
            <a:r>
              <a:rPr lang="zh-CN" altLang="en-US" dirty="0" smtClean="0"/>
              <a:t>技术的合集</a:t>
            </a:r>
            <a:endParaRPr lang="en-US" dirty="0" smtClean="0"/>
          </a:p>
          <a:p>
            <a:pPr lvl="1"/>
            <a:r>
              <a:rPr lang="zh-CN" altLang="en-US" dirty="0" smtClean="0"/>
              <a:t>现有的</a:t>
            </a:r>
            <a:r>
              <a:rPr lang="en-US" dirty="0" smtClean="0"/>
              <a:t>C</a:t>
            </a:r>
            <a:r>
              <a:rPr lang="en-US" altLang="zh-CN" dirty="0" smtClean="0"/>
              <a:t>1G2</a:t>
            </a:r>
            <a:r>
              <a:rPr lang="en-US" dirty="0" smtClean="0"/>
              <a:t>+ </a:t>
            </a:r>
            <a:r>
              <a:rPr lang="zh-CN" altLang="en-US" dirty="0" smtClean="0"/>
              <a:t>新概念</a:t>
            </a:r>
            <a:endParaRPr lang="en-US" dirty="0" smtClean="0"/>
          </a:p>
          <a:p>
            <a:pPr lvl="1"/>
            <a:r>
              <a:rPr lang="zh-CN" altLang="en-US" dirty="0" smtClean="0"/>
              <a:t>借鉴</a:t>
            </a:r>
            <a:r>
              <a:rPr lang="en-US" dirty="0" smtClean="0"/>
              <a:t>HF/NFC</a:t>
            </a:r>
          </a:p>
          <a:p>
            <a:pPr lvl="1"/>
            <a:r>
              <a:rPr lang="zh-CN" altLang="en-US" dirty="0" smtClean="0"/>
              <a:t>借鉴</a:t>
            </a:r>
            <a:r>
              <a:rPr lang="en-US" dirty="0" smtClean="0"/>
              <a:t>EAS</a:t>
            </a:r>
            <a:endParaRPr lang="en-US" dirty="0"/>
          </a:p>
        </p:txBody>
      </p:sp>
      <p:sp>
        <p:nvSpPr>
          <p:cNvPr id="11" name="Oval 10"/>
          <p:cNvSpPr/>
          <p:nvPr/>
        </p:nvSpPr>
        <p:spPr>
          <a:xfrm>
            <a:off x="2326993" y="2766060"/>
            <a:ext cx="1831515" cy="1116750"/>
          </a:xfrm>
          <a:prstGeom prst="ellipse">
            <a:avLst/>
          </a:prstGeom>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zh-CN" altLang="en-US" b="1" dirty="0" smtClean="0">
                <a:latin typeface="Arial" pitchFamily="34" charset="0"/>
                <a:ea typeface="Tahoma" pitchFamily="34" charset="0"/>
                <a:cs typeface="Arial" pitchFamily="34" charset="0"/>
              </a:rPr>
              <a:t>短距离</a:t>
            </a:r>
            <a:r>
              <a:rPr lang="en-US" b="1" dirty="0">
                <a:latin typeface="Arial" pitchFamily="34" charset="0"/>
                <a:ea typeface="Tahoma" pitchFamily="34" charset="0"/>
                <a:cs typeface="Arial" pitchFamily="34" charset="0"/>
              </a:rPr>
              <a:t/>
            </a:r>
            <a:br>
              <a:rPr lang="en-US" b="1" dirty="0">
                <a:latin typeface="Arial" pitchFamily="34" charset="0"/>
                <a:ea typeface="Tahoma" pitchFamily="34" charset="0"/>
                <a:cs typeface="Arial" pitchFamily="34" charset="0"/>
              </a:rPr>
            </a:br>
            <a:r>
              <a:rPr lang="en-US" b="1" dirty="0" smtClean="0">
                <a:latin typeface="Arial" pitchFamily="34" charset="0"/>
                <a:ea typeface="Tahoma" pitchFamily="34" charset="0"/>
                <a:cs typeface="Arial" pitchFamily="34" charset="0"/>
              </a:rPr>
              <a:t>(NFC, HF)</a:t>
            </a:r>
            <a:endParaRPr lang="en-US" b="1" dirty="0">
              <a:latin typeface="Arial" pitchFamily="34" charset="0"/>
              <a:ea typeface="Tahoma" pitchFamily="34" charset="0"/>
              <a:cs typeface="Arial" pitchFamily="34" charset="0"/>
            </a:endParaRPr>
          </a:p>
        </p:txBody>
      </p:sp>
      <p:sp>
        <p:nvSpPr>
          <p:cNvPr id="12" name="Oval 11"/>
          <p:cNvSpPr/>
          <p:nvPr/>
        </p:nvSpPr>
        <p:spPr>
          <a:xfrm>
            <a:off x="4794940" y="3590221"/>
            <a:ext cx="2267709" cy="1221809"/>
          </a:xfrm>
          <a:prstGeom prst="ellipse">
            <a:avLst/>
          </a:prstGeom>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zh-CN" altLang="en-US" b="1" dirty="0" smtClean="0">
                <a:latin typeface="Arial" pitchFamily="34" charset="0"/>
                <a:ea typeface="Tahoma" pitchFamily="34" charset="0"/>
                <a:cs typeface="Arial" pitchFamily="34" charset="0"/>
              </a:rPr>
              <a:t>加密</a:t>
            </a:r>
            <a:r>
              <a:rPr lang="en-US" b="1" dirty="0">
                <a:latin typeface="Arial" pitchFamily="34" charset="0"/>
                <a:ea typeface="Tahoma" pitchFamily="34" charset="0"/>
                <a:cs typeface="Arial" pitchFamily="34" charset="0"/>
              </a:rPr>
              <a:t/>
            </a:r>
            <a:br>
              <a:rPr lang="en-US" b="1" dirty="0">
                <a:latin typeface="Arial" pitchFamily="34" charset="0"/>
                <a:ea typeface="Tahoma" pitchFamily="34" charset="0"/>
                <a:cs typeface="Arial" pitchFamily="34" charset="0"/>
              </a:rPr>
            </a:br>
            <a:r>
              <a:rPr lang="en-US" b="1" dirty="0" smtClean="0">
                <a:latin typeface="Arial" pitchFamily="34" charset="0"/>
                <a:ea typeface="Tahoma" pitchFamily="34" charset="0"/>
                <a:cs typeface="Arial" pitchFamily="34" charset="0"/>
              </a:rPr>
              <a:t>(NFC, HF)</a:t>
            </a:r>
            <a:endParaRPr lang="en-US" b="1" dirty="0">
              <a:latin typeface="Arial" pitchFamily="34" charset="0"/>
              <a:ea typeface="Tahoma" pitchFamily="34" charset="0"/>
              <a:cs typeface="Arial" pitchFamily="34" charset="0"/>
            </a:endParaRPr>
          </a:p>
        </p:txBody>
      </p:sp>
      <p:sp>
        <p:nvSpPr>
          <p:cNvPr id="13" name="Oval 12"/>
          <p:cNvSpPr/>
          <p:nvPr/>
        </p:nvSpPr>
        <p:spPr>
          <a:xfrm>
            <a:off x="4068365" y="2640718"/>
            <a:ext cx="2053397" cy="1083340"/>
          </a:xfrm>
          <a:prstGeom prst="ellipse">
            <a:avLst/>
          </a:prstGeom>
        </p:spPr>
        <p:style>
          <a:lnRef idx="0">
            <a:schemeClr val="accent6"/>
          </a:lnRef>
          <a:fillRef idx="3">
            <a:schemeClr val="accent6"/>
          </a:fillRef>
          <a:effectRef idx="3">
            <a:schemeClr val="accent6"/>
          </a:effectRef>
          <a:fontRef idx="minor">
            <a:schemeClr val="lt1"/>
          </a:fontRef>
        </p:style>
        <p:txBody>
          <a:bodyPr lIns="0" rIns="0" rtlCol="0" anchor="ctr"/>
          <a:lstStyle/>
          <a:p>
            <a:pPr algn="ctr"/>
            <a:r>
              <a:rPr lang="zh-CN" altLang="en-US" b="1" dirty="0" smtClean="0">
                <a:latin typeface="Arial" pitchFamily="34" charset="0"/>
                <a:ea typeface="Tahoma" pitchFamily="34" charset="0"/>
                <a:cs typeface="Arial" pitchFamily="34" charset="0"/>
              </a:rPr>
              <a:t>批量处理</a:t>
            </a:r>
            <a:r>
              <a:rPr lang="en-US" b="1" dirty="0" smtClean="0">
                <a:latin typeface="Arial" pitchFamily="34" charset="0"/>
                <a:ea typeface="Tahoma" pitchFamily="34" charset="0"/>
                <a:cs typeface="Arial" pitchFamily="34" charset="0"/>
              </a:rPr>
              <a:t>(Gen2)</a:t>
            </a:r>
            <a:endParaRPr lang="en-US" b="1" dirty="0">
              <a:latin typeface="Arial" pitchFamily="34" charset="0"/>
              <a:ea typeface="Tahoma" pitchFamily="34" charset="0"/>
              <a:cs typeface="Arial" pitchFamily="34" charset="0"/>
            </a:endParaRPr>
          </a:p>
        </p:txBody>
      </p:sp>
      <p:sp>
        <p:nvSpPr>
          <p:cNvPr id="14" name="Oval 13"/>
          <p:cNvSpPr/>
          <p:nvPr/>
        </p:nvSpPr>
        <p:spPr>
          <a:xfrm>
            <a:off x="6836891" y="3605388"/>
            <a:ext cx="1781330" cy="1235859"/>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b="1" dirty="0" smtClean="0">
                <a:latin typeface="Arial" pitchFamily="34" charset="0"/>
                <a:ea typeface="Tahoma" pitchFamily="34" charset="0"/>
                <a:cs typeface="Arial" pitchFamily="34" charset="0"/>
              </a:rPr>
              <a:t>防盗</a:t>
            </a:r>
            <a:r>
              <a:rPr lang="en-US" b="1" dirty="0">
                <a:latin typeface="Arial" pitchFamily="34" charset="0"/>
                <a:ea typeface="Tahoma" pitchFamily="34" charset="0"/>
                <a:cs typeface="Arial" pitchFamily="34" charset="0"/>
              </a:rPr>
              <a:t/>
            </a:r>
            <a:br>
              <a:rPr lang="en-US" b="1" dirty="0">
                <a:latin typeface="Arial" pitchFamily="34" charset="0"/>
                <a:ea typeface="Tahoma" pitchFamily="34" charset="0"/>
                <a:cs typeface="Arial" pitchFamily="34" charset="0"/>
              </a:rPr>
            </a:br>
            <a:r>
              <a:rPr lang="en-US" b="1" dirty="0" smtClean="0">
                <a:latin typeface="Arial" pitchFamily="34" charset="0"/>
                <a:ea typeface="Tahoma" pitchFamily="34" charset="0"/>
                <a:cs typeface="Arial" pitchFamily="34" charset="0"/>
              </a:rPr>
              <a:t>(EAS)</a:t>
            </a:r>
            <a:endParaRPr lang="en-US" b="1" dirty="0">
              <a:latin typeface="Arial" pitchFamily="34" charset="0"/>
              <a:ea typeface="Tahoma" pitchFamily="34" charset="0"/>
              <a:cs typeface="Arial" pitchFamily="34" charset="0"/>
            </a:endParaRPr>
          </a:p>
        </p:txBody>
      </p:sp>
      <p:sp>
        <p:nvSpPr>
          <p:cNvPr id="15" name="TextBox 14"/>
          <p:cNvSpPr txBox="1"/>
          <p:nvPr/>
        </p:nvSpPr>
        <p:spPr>
          <a:xfrm>
            <a:off x="3714035" y="2125980"/>
            <a:ext cx="2249115" cy="514738"/>
          </a:xfrm>
          <a:prstGeom prst="rect">
            <a:avLst/>
          </a:prstGeom>
          <a:solidFill>
            <a:schemeClr val="tx2">
              <a:lumMod val="75000"/>
            </a:schemeClr>
          </a:solidFill>
          <a:effectLst/>
          <a:scene3d>
            <a:camera prst="orthographicFront"/>
            <a:lightRig rig="threePt" dir="t"/>
          </a:scene3d>
          <a:sp3d>
            <a:bevelT w="101600" h="101600" prst="coolSlant"/>
          </a:sp3d>
        </p:spPr>
        <p:txBody>
          <a:bodyPr wrap="none" lIns="108000" tIns="72000" rIns="108000" bIns="72000" rtlCol="0">
            <a:spAutoFit/>
          </a:bodyPr>
          <a:lstStyle/>
          <a:p>
            <a:r>
              <a:rPr lang="en-US" sz="2400" b="1" dirty="0" smtClean="0">
                <a:solidFill>
                  <a:schemeClr val="bg1"/>
                </a:solidFill>
                <a:latin typeface="Tahoma" pitchFamily="34" charset="0"/>
                <a:ea typeface="Tahoma" pitchFamily="34" charset="0"/>
                <a:cs typeface="Tahoma" pitchFamily="34" charset="0"/>
              </a:rPr>
              <a:t>UHF Gen2 V2</a:t>
            </a:r>
          </a:p>
        </p:txBody>
      </p:sp>
      <p:sp>
        <p:nvSpPr>
          <p:cNvPr id="16" name="Oval 15"/>
          <p:cNvSpPr/>
          <p:nvPr/>
        </p:nvSpPr>
        <p:spPr>
          <a:xfrm>
            <a:off x="5912538" y="4600729"/>
            <a:ext cx="1711545" cy="99919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lIns="0" rIns="0" bIns="0" rtlCol="0" anchor="ctr"/>
          <a:lstStyle/>
          <a:p>
            <a:pPr algn="ctr"/>
            <a:r>
              <a:rPr lang="zh-CN" altLang="en-US" b="1" dirty="0" smtClean="0">
                <a:latin typeface="Arial" pitchFamily="34" charset="0"/>
                <a:ea typeface="Tahoma" pitchFamily="34" charset="0"/>
                <a:cs typeface="Arial" pitchFamily="34" charset="0"/>
              </a:rPr>
              <a:t>用户隐私</a:t>
            </a:r>
            <a:r>
              <a:rPr lang="en-US" b="1" dirty="0" smtClean="0">
                <a:latin typeface="Arial" pitchFamily="34" charset="0"/>
                <a:ea typeface="Tahoma" pitchFamily="34" charset="0"/>
                <a:cs typeface="Arial" pitchFamily="34" charset="0"/>
              </a:rPr>
              <a:t>(New)</a:t>
            </a:r>
            <a:endParaRPr lang="en-US" b="1" dirty="0">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xmlns="" val="28071479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aders_GIFgroup_grey_background_10_7_5_(150dpi).gif"/>
          <p:cNvPicPr>
            <a:picLocks noChangeAspect="1"/>
          </p:cNvPicPr>
          <p:nvPr/>
        </p:nvPicPr>
        <p:blipFill rotWithShape="1">
          <a:blip r:embed="rId2" cstate="print">
            <a:extLst>
              <a:ext uri="{28A0092B-C50C-407E-A947-70E740481C1C}">
                <a14:useLocalDpi xmlns:a14="http://schemas.microsoft.com/office/drawing/2010/main" xmlns=""/>
              </a:ext>
            </a:extLst>
          </a:blip>
          <a:srcRect r="43699" b="6498"/>
          <a:stretch/>
        </p:blipFill>
        <p:spPr>
          <a:xfrm>
            <a:off x="0" y="0"/>
            <a:ext cx="5148195" cy="5817535"/>
          </a:xfrm>
          <a:prstGeom prst="rect">
            <a:avLst/>
          </a:prstGeom>
        </p:spPr>
      </p:pic>
      <p:sp>
        <p:nvSpPr>
          <p:cNvPr id="2" name="Title 1"/>
          <p:cNvSpPr>
            <a:spLocks noGrp="1"/>
          </p:cNvSpPr>
          <p:nvPr>
            <p:ph type="title"/>
          </p:nvPr>
        </p:nvSpPr>
        <p:spPr/>
        <p:txBody>
          <a:bodyPr/>
          <a:lstStyle/>
          <a:p>
            <a:r>
              <a:rPr lang="en-US" sz="3600" dirty="0" err="1" smtClean="0"/>
              <a:t>Seedwa</a:t>
            </a:r>
            <a:r>
              <a:rPr lang="en-US" sz="3600" dirty="0" smtClean="0"/>
              <a:t>               </a:t>
            </a:r>
            <a:r>
              <a:rPr lang="en-US" sz="3600" dirty="0"/>
              <a:t> </a:t>
            </a:r>
            <a:r>
              <a:rPr lang="zh-CN" altLang="en-US" sz="3600" dirty="0" smtClean="0"/>
              <a:t>读写器系列</a:t>
            </a:r>
            <a:endParaRPr lang="en-US" sz="3600" dirty="0"/>
          </a:p>
        </p:txBody>
      </p:sp>
      <p:sp>
        <p:nvSpPr>
          <p:cNvPr id="3" name="Content Placeholder 2"/>
          <p:cNvSpPr>
            <a:spLocks noGrp="1"/>
          </p:cNvSpPr>
          <p:nvPr>
            <p:ph idx="1"/>
          </p:nvPr>
        </p:nvSpPr>
        <p:spPr>
          <a:xfrm>
            <a:off x="365125" y="2786063"/>
            <a:ext cx="5045075" cy="3221037"/>
          </a:xfrm>
        </p:spPr>
        <p:txBody>
          <a:bodyPr>
            <a:normAutofit lnSpcReduction="10000"/>
          </a:bodyPr>
          <a:lstStyle/>
          <a:p>
            <a:r>
              <a:rPr lang="en-US" dirty="0" smtClean="0"/>
              <a:t>~39%</a:t>
            </a:r>
            <a:r>
              <a:rPr lang="zh-CN" altLang="en-US" dirty="0" smtClean="0"/>
              <a:t>市场占有率</a:t>
            </a:r>
            <a:endParaRPr lang="en-US" dirty="0" smtClean="0"/>
          </a:p>
          <a:p>
            <a:pPr lvl="1"/>
            <a:r>
              <a:rPr lang="en-US" dirty="0" smtClean="0"/>
              <a:t>~79% </a:t>
            </a:r>
            <a:r>
              <a:rPr lang="zh-CN" altLang="en-US" dirty="0"/>
              <a:t>包</a:t>
            </a:r>
            <a:r>
              <a:rPr lang="zh-CN" altLang="en-US" dirty="0" smtClean="0"/>
              <a:t>含基于</a:t>
            </a:r>
            <a:r>
              <a:rPr lang="en-US" dirty="0" smtClean="0"/>
              <a:t>Impinj</a:t>
            </a:r>
            <a:r>
              <a:rPr lang="zh-CN" altLang="en-US" dirty="0" smtClean="0"/>
              <a:t>读写器芯片</a:t>
            </a:r>
            <a:r>
              <a:rPr lang="en-US" dirty="0" smtClean="0"/>
              <a:t> </a:t>
            </a:r>
            <a:br>
              <a:rPr lang="en-US" dirty="0" smtClean="0"/>
            </a:br>
            <a:r>
              <a:rPr lang="zh-CN" altLang="en-US" dirty="0" smtClean="0"/>
              <a:t>开发的读写器</a:t>
            </a:r>
            <a:endParaRPr lang="en-US" dirty="0" smtClean="0"/>
          </a:p>
          <a:p>
            <a:r>
              <a:rPr lang="en-US" dirty="0" smtClean="0"/>
              <a:t>3</a:t>
            </a:r>
            <a:r>
              <a:rPr lang="zh-CN" altLang="en-US" dirty="0" smtClean="0"/>
              <a:t>款不同</a:t>
            </a:r>
            <a:r>
              <a:rPr lang="zh-CN" altLang="en-US" dirty="0"/>
              <a:t>产</a:t>
            </a:r>
            <a:r>
              <a:rPr lang="zh-CN" altLang="en-US" dirty="0" smtClean="0"/>
              <a:t>品涵盖</a:t>
            </a:r>
            <a:r>
              <a:rPr lang="en-US" dirty="0" smtClean="0"/>
              <a:t> </a:t>
            </a:r>
            <a:r>
              <a:rPr lang="zh-CN" altLang="en-US" dirty="0"/>
              <a:t>各</a:t>
            </a:r>
            <a:r>
              <a:rPr lang="zh-CN" altLang="en-US" dirty="0" smtClean="0"/>
              <a:t>种应用</a:t>
            </a:r>
            <a:r>
              <a:rPr lang="en-US" altLang="zh-CN" dirty="0" smtClean="0"/>
              <a:t>,</a:t>
            </a:r>
            <a:r>
              <a:rPr lang="zh-CN" altLang="en-US" dirty="0" smtClean="0"/>
              <a:t>最新</a:t>
            </a:r>
            <a:r>
              <a:rPr lang="en-US" dirty="0" smtClean="0"/>
              <a:t/>
            </a:r>
            <a:br>
              <a:rPr lang="en-US" dirty="0" smtClean="0"/>
            </a:br>
            <a:r>
              <a:rPr lang="zh-CN" altLang="en-US" dirty="0" smtClean="0"/>
              <a:t>的天线扩展器</a:t>
            </a:r>
            <a:endParaRPr lang="en-US" dirty="0" smtClean="0"/>
          </a:p>
          <a:p>
            <a:pPr lvl="1"/>
            <a:r>
              <a:rPr lang="zh-CN" altLang="en-US" dirty="0"/>
              <a:t>完</a:t>
            </a:r>
            <a:r>
              <a:rPr lang="zh-CN" altLang="en-US" dirty="0" smtClean="0"/>
              <a:t>整的开发工具包</a:t>
            </a:r>
            <a:endParaRPr lang="en-US" dirty="0" smtClean="0"/>
          </a:p>
          <a:p>
            <a:r>
              <a:rPr lang="zh-CN" altLang="en-US" dirty="0" smtClean="0"/>
              <a:t>最佳产品性能和可靠性</a:t>
            </a:r>
            <a:endParaRPr lang="en-US" dirty="0" smtClean="0"/>
          </a:p>
          <a:p>
            <a:pPr lvl="1"/>
            <a:r>
              <a:rPr lang="zh-CN" altLang="en-US" dirty="0"/>
              <a:t>产</a:t>
            </a:r>
            <a:r>
              <a:rPr lang="zh-CN" altLang="en-US" dirty="0" smtClean="0"/>
              <a:t>品无故障工作时间业界最高</a:t>
            </a:r>
            <a:endParaRPr lang="en-US" dirty="0" smtClean="0"/>
          </a:p>
          <a:p>
            <a:pPr lvl="1"/>
            <a:r>
              <a:rPr lang="zh-CN" altLang="en-US" dirty="0"/>
              <a:t>高</a:t>
            </a:r>
            <a:r>
              <a:rPr lang="zh-CN" altLang="en-US" dirty="0" smtClean="0"/>
              <a:t>速读写的最优选择</a:t>
            </a:r>
            <a:endParaRPr lang="en-US" dirty="0" smtClean="0"/>
          </a:p>
        </p:txBody>
      </p:sp>
      <p:sp>
        <p:nvSpPr>
          <p:cNvPr id="9" name="Text Box 29"/>
          <p:cNvSpPr txBox="1">
            <a:spLocks noChangeArrowheads="1"/>
          </p:cNvSpPr>
          <p:nvPr/>
        </p:nvSpPr>
        <p:spPr bwMode="auto">
          <a:xfrm>
            <a:off x="7617678" y="1175094"/>
            <a:ext cx="88582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txBody>
          <a:bodyPr wrap="none" lIns="0" tIns="0" rIns="0" bIns="0" anchorCtr="1">
            <a:spAutoFit/>
          </a:bodyPr>
          <a:lstStyle>
            <a:lvl1pPr eaLnBrk="0" hangingPunct="0">
              <a:defRPr sz="2000" b="1">
                <a:solidFill>
                  <a:schemeClr val="tx1"/>
                </a:solidFill>
                <a:latin typeface="Arial" charset="0"/>
                <a:ea typeface="ＭＳ Ｐゴシック" charset="0"/>
                <a:cs typeface="ＭＳ Ｐゴシック" charset="0"/>
              </a:defRPr>
            </a:lvl1pPr>
            <a:lvl2pPr marL="742950" indent="-285750" eaLnBrk="0" hangingPunct="0">
              <a:defRPr sz="2000" b="1">
                <a:solidFill>
                  <a:schemeClr val="tx1"/>
                </a:solidFill>
                <a:latin typeface="Arial" charset="0"/>
                <a:ea typeface="ＭＳ Ｐゴシック" charset="0"/>
              </a:defRPr>
            </a:lvl2pPr>
            <a:lvl3pPr marL="1143000" indent="-228600" eaLnBrk="0" hangingPunct="0">
              <a:defRPr sz="2000" b="1">
                <a:solidFill>
                  <a:schemeClr val="tx1"/>
                </a:solidFill>
                <a:latin typeface="Arial" charset="0"/>
                <a:ea typeface="ＭＳ Ｐゴシック" charset="0"/>
              </a:defRPr>
            </a:lvl3pPr>
            <a:lvl4pPr marL="1600200" indent="-228600" eaLnBrk="0" hangingPunct="0">
              <a:defRPr sz="2000" b="1">
                <a:solidFill>
                  <a:schemeClr val="tx1"/>
                </a:solidFill>
                <a:latin typeface="Arial" charset="0"/>
                <a:ea typeface="ＭＳ Ｐゴシック" charset="0"/>
              </a:defRPr>
            </a:lvl4pPr>
            <a:lvl5pPr marL="2057400" indent="-228600" eaLnBrk="0" hangingPunct="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lgn="ctr">
              <a:spcBef>
                <a:spcPct val="50000"/>
              </a:spcBef>
              <a:buClr>
                <a:srgbClr val="CC3333"/>
              </a:buClr>
              <a:buFont typeface="Tahoma" charset="0"/>
              <a:buNone/>
            </a:pPr>
            <a:r>
              <a:rPr lang="en-US" sz="1400" dirty="0">
                <a:solidFill>
                  <a:schemeClr val="bg1"/>
                </a:solidFill>
              </a:rPr>
              <a:t>End Users</a:t>
            </a:r>
          </a:p>
        </p:txBody>
      </p:sp>
      <p:pic>
        <p:nvPicPr>
          <p:cNvPr id="11" name="Picture 5" descr="Chronotrack"/>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5444332" y="4080515"/>
            <a:ext cx="1264969" cy="674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 name="Group 14"/>
          <p:cNvGrpSpPr>
            <a:grpSpLocks/>
          </p:cNvGrpSpPr>
          <p:nvPr/>
        </p:nvGrpSpPr>
        <p:grpSpPr bwMode="auto">
          <a:xfrm>
            <a:off x="7371616" y="3195995"/>
            <a:ext cx="1312862" cy="263525"/>
            <a:chOff x="1049" y="2620"/>
            <a:chExt cx="3459" cy="711"/>
          </a:xfrm>
        </p:grpSpPr>
        <p:pic>
          <p:nvPicPr>
            <p:cNvPr id="13" name="Picture 15"/>
            <p:cNvPicPr>
              <a:picLocks noChangeAspect="1" noChangeArrowheads="1"/>
            </p:cNvPicPr>
            <p:nvPr/>
          </p:nvPicPr>
          <p:blipFill>
            <a:blip r:embed="rId4" cstate="print">
              <a:extLst>
                <a:ext uri="{28A0092B-C50C-407E-A947-70E740481C1C}">
                  <a14:useLocalDpi xmlns:a14="http://schemas.microsoft.com/office/drawing/2010/main" xmlns=""/>
                </a:ext>
              </a:extLst>
            </a:blip>
            <a:srcRect r="9253"/>
            <a:stretch>
              <a:fillRect/>
            </a:stretch>
          </p:blipFill>
          <p:spPr bwMode="auto">
            <a:xfrm>
              <a:off x="1144" y="2625"/>
              <a:ext cx="3364" cy="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pic>
          <p:nvPicPr>
            <p:cNvPr id="14" name="Picture 16"/>
            <p:cNvPicPr>
              <a:picLocks noChangeAspect="1" noChangeArrowheads="1"/>
            </p:cNvPicPr>
            <p:nvPr/>
          </p:nvPicPr>
          <p:blipFill>
            <a:blip r:embed="rId4" cstate="print">
              <a:extLst>
                <a:ext uri="{28A0092B-C50C-407E-A947-70E740481C1C}">
                  <a14:useLocalDpi xmlns:a14="http://schemas.microsoft.com/office/drawing/2010/main" xmlns=""/>
                </a:ext>
              </a:extLst>
            </a:blip>
            <a:srcRect l="21446" r="68788" b="31161"/>
            <a:stretch>
              <a:fillRect/>
            </a:stretch>
          </p:blipFill>
          <p:spPr bwMode="auto">
            <a:xfrm>
              <a:off x="1049" y="2620"/>
              <a:ext cx="362" cy="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grpSp>
      <p:pic>
        <p:nvPicPr>
          <p:cNvPr id="15" name="Picture 27"/>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5247213" y="4913937"/>
            <a:ext cx="1659206" cy="2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16" name="Picture 28"/>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5314816" y="3311660"/>
            <a:ext cx="1524000" cy="704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17" name="Picture 20" descr="walmart_new"/>
          <p:cNvPicPr>
            <a:picLocks noChangeAspect="1" noChangeArrowheads="1"/>
          </p:cNvPicPr>
          <p:nvPr/>
        </p:nvPicPr>
        <p:blipFill>
          <a:blip r:embed="rId7" cstate="print">
            <a:extLst>
              <a:ext uri="{28A0092B-C50C-407E-A947-70E740481C1C}">
                <a14:useLocalDpi xmlns:a14="http://schemas.microsoft.com/office/drawing/2010/main" xmlns=""/>
              </a:ext>
            </a:extLst>
          </a:blip>
          <a:srcRect/>
          <a:stretch>
            <a:fillRect/>
          </a:stretch>
        </p:blipFill>
        <p:spPr bwMode="auto">
          <a:xfrm>
            <a:off x="7277953" y="1722781"/>
            <a:ext cx="1500188"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
          <p:cNvPicPr>
            <a:picLocks noChangeAspect="1"/>
          </p:cNvPicPr>
          <p:nvPr/>
        </p:nvPicPr>
        <p:blipFill>
          <a:blip r:embed="rId8" cstate="print">
            <a:extLst>
              <a:ext uri="{28A0092B-C50C-407E-A947-70E740481C1C}">
                <a14:useLocalDpi xmlns:a14="http://schemas.microsoft.com/office/drawing/2010/main" xmlns=""/>
              </a:ext>
            </a:extLst>
          </a:blip>
          <a:srcRect/>
          <a:stretch>
            <a:fillRect/>
          </a:stretch>
        </p:blipFill>
        <p:spPr bwMode="auto">
          <a:xfrm>
            <a:off x="7604978" y="3573072"/>
            <a:ext cx="846138" cy="75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2"/>
          <p:cNvPicPr>
            <a:picLocks noChangeAspect="1" noChangeArrowheads="1"/>
          </p:cNvPicPr>
          <p:nvPr/>
        </p:nvPicPr>
        <p:blipFill>
          <a:blip r:embed="rId9" cstate="print">
            <a:extLst>
              <a:ext uri="{28A0092B-C50C-407E-A947-70E740481C1C}">
                <a14:useLocalDpi xmlns:a14="http://schemas.microsoft.com/office/drawing/2010/main" xmlns=""/>
              </a:ext>
            </a:extLst>
          </a:blip>
          <a:srcRect/>
          <a:stretch>
            <a:fillRect/>
          </a:stretch>
        </p:blipFill>
        <p:spPr bwMode="auto">
          <a:xfrm>
            <a:off x="5344185" y="2877767"/>
            <a:ext cx="1465262" cy="30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21" name="Picture 26"/>
          <p:cNvPicPr>
            <a:picLocks noChangeAspect="1" noChangeArrowheads="1"/>
          </p:cNvPicPr>
          <p:nvPr/>
        </p:nvPicPr>
        <p:blipFill>
          <a:blip r:embed="rId10" cstate="print">
            <a:extLst>
              <a:ext uri="{28A0092B-C50C-407E-A947-70E740481C1C}">
                <a14:useLocalDpi xmlns:a14="http://schemas.microsoft.com/office/drawing/2010/main" xmlns=""/>
              </a:ext>
            </a:extLst>
          </a:blip>
          <a:srcRect/>
          <a:stretch>
            <a:fillRect/>
          </a:stretch>
        </p:blipFill>
        <p:spPr bwMode="auto">
          <a:xfrm>
            <a:off x="5332413" y="1616418"/>
            <a:ext cx="1488807" cy="6316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22" name="Picture 18"/>
          <p:cNvPicPr>
            <a:picLocks noChangeAspect="1" noChangeArrowheads="1"/>
          </p:cNvPicPr>
          <p:nvPr/>
        </p:nvPicPr>
        <p:blipFill>
          <a:blip r:embed="rId11" cstate="print">
            <a:extLst>
              <a:ext uri="{28A0092B-C50C-407E-A947-70E740481C1C}">
                <a14:useLocalDpi xmlns:a14="http://schemas.microsoft.com/office/drawing/2010/main" xmlns=""/>
              </a:ext>
            </a:extLst>
          </a:blip>
          <a:srcRect l="1488" t="34459" r="6349" b="31982"/>
          <a:stretch>
            <a:fillRect/>
          </a:stretch>
        </p:blipFill>
        <p:spPr bwMode="auto">
          <a:xfrm>
            <a:off x="5492616" y="2375612"/>
            <a:ext cx="1168400"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pic>
        <p:nvPicPr>
          <p:cNvPr id="23" name="Picture 11"/>
          <p:cNvPicPr>
            <a:picLocks noChangeAspect="1" noChangeArrowheads="1"/>
          </p:cNvPicPr>
          <p:nvPr/>
        </p:nvPicPr>
        <p:blipFill>
          <a:blip r:embed="rId12" cstate="print">
            <a:extLst>
              <a:ext uri="{28A0092B-C50C-407E-A947-70E740481C1C}">
                <a14:useLocalDpi xmlns:a14="http://schemas.microsoft.com/office/drawing/2010/main" xmlns=""/>
              </a:ext>
            </a:extLst>
          </a:blip>
          <a:srcRect r="3600"/>
          <a:stretch>
            <a:fillRect/>
          </a:stretch>
        </p:blipFill>
        <p:spPr bwMode="auto">
          <a:xfrm>
            <a:off x="5295632" y="5351442"/>
            <a:ext cx="1562368" cy="405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pic>
        <p:nvPicPr>
          <p:cNvPr id="24" name="Picture 17"/>
          <p:cNvPicPr>
            <a:picLocks noChangeAspect="1" noChangeArrowheads="1"/>
          </p:cNvPicPr>
          <p:nvPr/>
        </p:nvPicPr>
        <p:blipFill>
          <a:blip r:embed="rId13" cstate="print">
            <a:extLst>
              <a:ext uri="{28A0092B-C50C-407E-A947-70E740481C1C}">
                <a14:useLocalDpi xmlns:a14="http://schemas.microsoft.com/office/drawing/2010/main" xmlns=""/>
              </a:ext>
            </a:extLst>
          </a:blip>
          <a:srcRect/>
          <a:stretch>
            <a:fillRect/>
          </a:stretch>
        </p:blipFill>
        <p:spPr bwMode="auto">
          <a:xfrm>
            <a:off x="7392273" y="5110209"/>
            <a:ext cx="1271548" cy="675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type="none" w="lg" len="lg"/>
              </a14:hiddenLine>
            </a:ext>
          </a:extLst>
        </p:spPr>
      </p:pic>
      <p:pic>
        <p:nvPicPr>
          <p:cNvPr id="25" name="Picture 49" descr="http://www.wbresearch.com/uploadedimages/Events/USA/2010/10406_005/Event_Details/speaker_logos/10406_005_Purdue_logo.jpg?height=125&amp;width=190&amp;frameSize=5"/>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7446464" y="4421637"/>
            <a:ext cx="1163167" cy="65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 name="Group 25"/>
          <p:cNvGrpSpPr/>
          <p:nvPr/>
        </p:nvGrpSpPr>
        <p:grpSpPr>
          <a:xfrm>
            <a:off x="5142168" y="1233907"/>
            <a:ext cx="1827634" cy="4605292"/>
            <a:chOff x="170377" y="1314721"/>
            <a:chExt cx="1347275" cy="4605292"/>
          </a:xfrm>
        </p:grpSpPr>
        <p:sp>
          <p:nvSpPr>
            <p:cNvPr id="27" name="AutoShape 14"/>
            <p:cNvSpPr>
              <a:spLocks noChangeArrowheads="1"/>
            </p:cNvSpPr>
            <p:nvPr/>
          </p:nvSpPr>
          <p:spPr bwMode="auto">
            <a:xfrm>
              <a:off x="170377" y="1314721"/>
              <a:ext cx="1347275" cy="4605292"/>
            </a:xfrm>
            <a:prstGeom prst="roundRect">
              <a:avLst>
                <a:gd name="adj" fmla="val 7644"/>
              </a:avLst>
            </a:prstGeom>
            <a:noFill/>
            <a:ln w="9525">
              <a:solidFill>
                <a:schemeClr val="accent1">
                  <a:lumMod val="40000"/>
                  <a:lumOff val="60000"/>
                </a:schemeClr>
              </a:solidFill>
              <a:round/>
              <a:headEnd/>
              <a:tailEnd/>
            </a:ln>
            <a:effectLst/>
          </p:spPr>
          <p:txBody>
            <a:bodyPr wrap="none" anchor="ctr"/>
            <a:lstStyle/>
            <a:p>
              <a:pPr>
                <a:defRPr/>
              </a:pPr>
              <a:endParaRPr lang="en-US" b="0" dirty="0">
                <a:cs typeface="Arial" charset="0"/>
              </a:endParaRPr>
            </a:p>
          </p:txBody>
        </p:sp>
        <p:sp>
          <p:nvSpPr>
            <p:cNvPr id="28" name="Round Same Side Corner Rectangle 27"/>
            <p:cNvSpPr/>
            <p:nvPr/>
          </p:nvSpPr>
          <p:spPr bwMode="auto">
            <a:xfrm>
              <a:off x="170377" y="1314721"/>
              <a:ext cx="1347275" cy="384175"/>
            </a:xfrm>
            <a:prstGeom prst="round2SameRect">
              <a:avLst/>
            </a:prstGeom>
            <a:ln>
              <a:headEnd type="none" w="med" len="med"/>
              <a:tailEnd type="triangle" w="lg" len="lg"/>
            </a:ln>
          </p:spPr>
          <p:style>
            <a:lnRef idx="0">
              <a:schemeClr val="accent1"/>
            </a:lnRef>
            <a:fillRef idx="3">
              <a:schemeClr val="accent1"/>
            </a:fillRef>
            <a:effectRef idx="3">
              <a:schemeClr val="accent1"/>
            </a:effectRef>
            <a:fontRef idx="minor">
              <a:schemeClr val="lt1"/>
            </a:fontRef>
          </p:style>
          <p:txBody>
            <a:bodyPr wrap="none" lIns="64008" tIns="64008" rIns="64008" bIns="64008" anchor="ctr"/>
            <a:lstStyle/>
            <a:p>
              <a:pPr marL="136525" indent="-136525" algn="ctr">
                <a:spcBef>
                  <a:spcPts val="0"/>
                </a:spcBef>
                <a:defRPr/>
              </a:pPr>
              <a:r>
                <a:rPr lang="en-US" sz="1400" kern="0" dirty="0" smtClean="0">
                  <a:solidFill>
                    <a:srgbClr val="FFFFFF"/>
                  </a:solidFill>
                  <a:latin typeface="Arial"/>
                  <a:ea typeface="ＭＳ Ｐゴシック" pitchFamily="50" charset="-128"/>
                  <a:cs typeface="Arial"/>
                </a:rPr>
                <a:t>Select Customers</a:t>
              </a:r>
              <a:endParaRPr lang="en-US" sz="1400" kern="0" dirty="0">
                <a:solidFill>
                  <a:srgbClr val="FFFFFF"/>
                </a:solidFill>
                <a:latin typeface="Arial"/>
                <a:ea typeface="ＭＳ Ｐゴシック" pitchFamily="50" charset="-128"/>
                <a:cs typeface="Arial"/>
              </a:endParaRPr>
            </a:p>
          </p:txBody>
        </p:sp>
      </p:grpSp>
      <p:grpSp>
        <p:nvGrpSpPr>
          <p:cNvPr id="29" name="Group 28"/>
          <p:cNvGrpSpPr/>
          <p:nvPr/>
        </p:nvGrpSpPr>
        <p:grpSpPr>
          <a:xfrm>
            <a:off x="7122208" y="1231411"/>
            <a:ext cx="1827634" cy="4605292"/>
            <a:chOff x="170377" y="1314721"/>
            <a:chExt cx="1347275" cy="4605292"/>
          </a:xfrm>
        </p:grpSpPr>
        <p:sp>
          <p:nvSpPr>
            <p:cNvPr id="30" name="AutoShape 14"/>
            <p:cNvSpPr>
              <a:spLocks noChangeArrowheads="1"/>
            </p:cNvSpPr>
            <p:nvPr/>
          </p:nvSpPr>
          <p:spPr bwMode="auto">
            <a:xfrm>
              <a:off x="170377" y="1314721"/>
              <a:ext cx="1347275" cy="4605292"/>
            </a:xfrm>
            <a:prstGeom prst="roundRect">
              <a:avLst>
                <a:gd name="adj" fmla="val 7644"/>
              </a:avLst>
            </a:prstGeom>
            <a:noFill/>
            <a:ln w="9525">
              <a:solidFill>
                <a:schemeClr val="accent1">
                  <a:lumMod val="40000"/>
                  <a:lumOff val="60000"/>
                </a:schemeClr>
              </a:solidFill>
              <a:round/>
              <a:headEnd/>
              <a:tailEnd/>
            </a:ln>
            <a:effectLst/>
          </p:spPr>
          <p:txBody>
            <a:bodyPr wrap="none" anchor="ctr"/>
            <a:lstStyle/>
            <a:p>
              <a:pPr>
                <a:defRPr/>
              </a:pPr>
              <a:endParaRPr lang="en-US" b="0" dirty="0">
                <a:cs typeface="Arial" charset="0"/>
              </a:endParaRPr>
            </a:p>
          </p:txBody>
        </p:sp>
        <p:sp>
          <p:nvSpPr>
            <p:cNvPr id="31" name="Round Same Side Corner Rectangle 30"/>
            <p:cNvSpPr/>
            <p:nvPr/>
          </p:nvSpPr>
          <p:spPr bwMode="auto">
            <a:xfrm>
              <a:off x="170377" y="1314721"/>
              <a:ext cx="1347275" cy="384175"/>
            </a:xfrm>
            <a:prstGeom prst="round2SameRect">
              <a:avLst/>
            </a:prstGeom>
            <a:ln>
              <a:headEnd type="none" w="med" len="med"/>
              <a:tailEnd type="triangle" w="lg" len="lg"/>
            </a:ln>
          </p:spPr>
          <p:style>
            <a:lnRef idx="0">
              <a:schemeClr val="accent1"/>
            </a:lnRef>
            <a:fillRef idx="3">
              <a:schemeClr val="accent1"/>
            </a:fillRef>
            <a:effectRef idx="3">
              <a:schemeClr val="accent1"/>
            </a:effectRef>
            <a:fontRef idx="minor">
              <a:schemeClr val="lt1"/>
            </a:fontRef>
          </p:style>
          <p:txBody>
            <a:bodyPr wrap="none" lIns="64008" tIns="64008" rIns="64008" bIns="64008" anchor="ctr"/>
            <a:lstStyle/>
            <a:p>
              <a:pPr marL="136525" indent="-136525" algn="ctr">
                <a:spcBef>
                  <a:spcPts val="0"/>
                </a:spcBef>
                <a:defRPr/>
              </a:pPr>
              <a:r>
                <a:rPr lang="en-US" sz="1400" kern="0" dirty="0" smtClean="0">
                  <a:solidFill>
                    <a:srgbClr val="FFFFFF"/>
                  </a:solidFill>
                  <a:latin typeface="Arial"/>
                  <a:ea typeface="ＭＳ Ｐゴシック" pitchFamily="50" charset="-128"/>
                  <a:cs typeface="Arial"/>
                </a:rPr>
                <a:t>End Users</a:t>
              </a:r>
              <a:endParaRPr lang="en-US" sz="1400" kern="0" dirty="0">
                <a:solidFill>
                  <a:srgbClr val="FFFFFF"/>
                </a:solidFill>
                <a:latin typeface="Arial"/>
                <a:ea typeface="ＭＳ Ｐゴシック" pitchFamily="50" charset="-128"/>
                <a:cs typeface="Arial"/>
              </a:endParaRPr>
            </a:p>
          </p:txBody>
        </p:sp>
      </p:grpSp>
      <p:pic>
        <p:nvPicPr>
          <p:cNvPr id="32" name="Picture 31"/>
          <p:cNvPicPr>
            <a:picLocks noChangeAspect="1"/>
          </p:cNvPicPr>
          <p:nvPr/>
        </p:nvPicPr>
        <p:blipFill rotWithShape="1">
          <a:blip r:embed="rId15" cstate="print">
            <a:extLst>
              <a:ext uri="{BEBA8EAE-BF5A-486C-A8C5-ECC9F3942E4B}">
                <a14:imgProps xmlns:a14="http://schemas.microsoft.com/office/drawing/2010/main" xmlns="">
                  <a14:imgLayer r:embed="rId16">
                    <a14:imgEffect>
                      <a14:backgroundRemoval t="0" b="100000" l="0" r="99180">
                        <a14:foregroundMark x1="4508" y1="35036" x2="4508" y2="35036"/>
                        <a14:foregroundMark x1="14754" y1="28467" x2="14754" y2="28467"/>
                        <a14:foregroundMark x1="26230" y1="27007" x2="26230" y2="27007"/>
                        <a14:foregroundMark x1="38934" y1="30657" x2="38934" y2="30657"/>
                        <a14:foregroundMark x1="49180" y1="37226" x2="49180" y2="37226"/>
                        <a14:foregroundMark x1="62295" y1="30657" x2="62295" y2="30657"/>
                        <a14:foregroundMark x1="72951" y1="29927" x2="72951" y2="29927"/>
                        <a14:foregroundMark x1="84016" y1="30657" x2="84016" y2="30657"/>
                        <a14:foregroundMark x1="95492" y1="35036" x2="95492" y2="35036"/>
                        <a14:foregroundMark x1="13115" y1="78832" x2="13115" y2="78832"/>
                        <a14:foregroundMark x1="31148" y1="79562" x2="31148" y2="79562"/>
                        <a14:foregroundMark x1="41393" y1="72993" x2="41393" y2="72993"/>
                        <a14:foregroundMark x1="56148" y1="77372" x2="56148" y2="77372"/>
                        <a14:foregroundMark x1="15574" y1="34307" x2="15574" y2="34307"/>
                        <a14:foregroundMark x1="27049" y1="35766" x2="27049" y2="35766"/>
                        <a14:foregroundMark x1="27049" y1="18248" x2="27049" y2="18248"/>
                        <a14:foregroundMark x1="38525" y1="37226" x2="38525" y2="37226"/>
                        <a14:foregroundMark x1="38934" y1="24818" x2="38934" y2="24818"/>
                        <a14:foregroundMark x1="60656" y1="22628" x2="60656" y2="22628"/>
                        <a14:foregroundMark x1="73361" y1="10219" x2="73361" y2="10219"/>
                        <a14:foregroundMark x1="72541" y1="18978" x2="72541" y2="18978"/>
                        <a14:foregroundMark x1="73361" y1="38686" x2="73361" y2="38686"/>
                        <a14:foregroundMark x1="84836" y1="38686" x2="84836" y2="38686"/>
                        <a14:backgroundMark x1="80328" y1="78102" x2="80328" y2="78102"/>
                        <a14:backgroundMark x1="54508" y1="51825" x2="54508" y2="51825"/>
                      </a14:backgroundRemoval>
                    </a14:imgEffect>
                  </a14:imgLayer>
                </a14:imgProps>
              </a:ext>
              <a:ext uri="{28A0092B-C50C-407E-A947-70E740481C1C}">
                <a14:useLocalDpi xmlns:a14="http://schemas.microsoft.com/office/drawing/2010/main" xmlns=""/>
              </a:ext>
            </a:extLst>
          </a:blip>
          <a:srcRect/>
          <a:stretch/>
        </p:blipFill>
        <p:spPr>
          <a:xfrm>
            <a:off x="7397590" y="2249083"/>
            <a:ext cx="1260914" cy="706360"/>
          </a:xfrm>
          <a:prstGeom prst="rect">
            <a:avLst/>
          </a:prstGeom>
        </p:spPr>
      </p:pic>
      <p:pic>
        <p:nvPicPr>
          <p:cNvPr id="33" name="Picture 13"/>
          <p:cNvPicPr>
            <a:picLocks noChangeAspect="1" noChangeArrowheads="1"/>
          </p:cNvPicPr>
          <p:nvPr/>
        </p:nvPicPr>
        <p:blipFill rotWithShape="1">
          <a:blip r:embed="rId17" cstate="print">
            <a:extLst>
              <a:ext uri="{28A0092B-C50C-407E-A947-70E740481C1C}">
                <a14:useLocalDpi xmlns:a14="http://schemas.microsoft.com/office/drawing/2010/main" xmlns=""/>
              </a:ext>
            </a:extLst>
          </a:blip>
          <a:srcRect/>
          <a:stretch/>
        </p:blipFill>
        <p:spPr bwMode="auto">
          <a:xfrm>
            <a:off x="312207" y="259697"/>
            <a:ext cx="4085458" cy="517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9814231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6"/>
          <p:cNvSpPr>
            <a:spLocks noGrp="1" noChangeArrowheads="1"/>
          </p:cNvSpPr>
          <p:nvPr>
            <p:ph type="title"/>
          </p:nvPr>
        </p:nvSpPr>
        <p:spPr>
          <a:prstGeom prst="rect">
            <a:avLst/>
          </a:prstGeom>
        </p:spPr>
        <p:txBody>
          <a:bodyPr>
            <a:normAutofit/>
          </a:bodyPr>
          <a:lstStyle/>
          <a:p>
            <a:r>
              <a:rPr lang="en-US" dirty="0" smtClean="0">
                <a:latin typeface="Tahoma" pitchFamily="34" charset="0"/>
              </a:rPr>
              <a:t>Gen2 V2 </a:t>
            </a:r>
            <a:r>
              <a:rPr lang="zh-CN" altLang="en-US" dirty="0" smtClean="0">
                <a:latin typeface="Tahoma" pitchFamily="34" charset="0"/>
              </a:rPr>
              <a:t>用于</a:t>
            </a:r>
            <a:r>
              <a:rPr lang="en-US" altLang="zh-CN" dirty="0" smtClean="0">
                <a:latin typeface="Tahoma" pitchFamily="34" charset="0"/>
              </a:rPr>
              <a:t>EAS</a:t>
            </a:r>
            <a:endParaRPr lang="en-US" dirty="0" smtClean="0">
              <a:latin typeface="Tahoma" pitchFamily="34" charset="0"/>
            </a:endParaRPr>
          </a:p>
        </p:txBody>
      </p:sp>
      <p:pic>
        <p:nvPicPr>
          <p:cNvPr id="37891" name="Picture 39" descr="No Password Managemen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8000" y="1163638"/>
            <a:ext cx="7732713" cy="456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182916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36071" y="1501571"/>
            <a:ext cx="1232123" cy="1174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Gen2 V2 </a:t>
            </a:r>
            <a:r>
              <a:rPr lang="zh-CN" altLang="en-US" dirty="0" smtClean="0"/>
              <a:t>用于安全</a:t>
            </a:r>
            <a:endParaRPr lang="en-US" dirty="0"/>
          </a:p>
        </p:txBody>
      </p:sp>
      <p:sp>
        <p:nvSpPr>
          <p:cNvPr id="3" name="Content Placeholder 2"/>
          <p:cNvSpPr>
            <a:spLocks noGrp="1"/>
          </p:cNvSpPr>
          <p:nvPr>
            <p:ph idx="1"/>
          </p:nvPr>
        </p:nvSpPr>
        <p:spPr>
          <a:xfrm>
            <a:off x="209460" y="3440430"/>
            <a:ext cx="4417295" cy="2450008"/>
          </a:xfrm>
        </p:spPr>
        <p:txBody>
          <a:bodyPr/>
          <a:lstStyle/>
          <a:p>
            <a:r>
              <a:rPr lang="zh-CN" altLang="en-US" sz="2000" dirty="0" smtClean="0"/>
              <a:t>合法的用户可以访问或者修改信息</a:t>
            </a:r>
            <a:endParaRPr lang="en-US" sz="2000" dirty="0" smtClean="0"/>
          </a:p>
          <a:p>
            <a:r>
              <a:rPr lang="zh-CN" altLang="en-US" sz="2000" dirty="0" smtClean="0"/>
              <a:t>计算机防止信息被窃取或者篡改</a:t>
            </a:r>
            <a:endParaRPr lang="en-US" sz="2000" dirty="0" smtClean="0"/>
          </a:p>
          <a:p>
            <a:pPr lvl="1"/>
            <a:r>
              <a:rPr lang="zh-CN" altLang="en-US" sz="1800" dirty="0" smtClean="0"/>
              <a:t>某些信息可见</a:t>
            </a:r>
            <a:endParaRPr lang="en-US" altLang="en-US" sz="1800" dirty="0" smtClean="0"/>
          </a:p>
          <a:p>
            <a:pPr lvl="1"/>
            <a:r>
              <a:rPr lang="zh-CN" altLang="en-US" sz="1800" dirty="0" smtClean="0"/>
              <a:t>某些信息受保护</a:t>
            </a:r>
            <a:endParaRPr lang="en-US" altLang="en-US" sz="1800" dirty="0" smtClean="0"/>
          </a:p>
          <a:p>
            <a:pPr lvl="1"/>
            <a:r>
              <a:rPr lang="zh-CN" altLang="en-US" sz="1800" dirty="0" smtClean="0"/>
              <a:t>用户拥有访问权限</a:t>
            </a:r>
            <a:endParaRPr lang="en-US" altLang="en-US" sz="1800" dirty="0" smtClean="0"/>
          </a:p>
        </p:txBody>
      </p:sp>
      <p:sp>
        <p:nvSpPr>
          <p:cNvPr id="4" name="Slide Number Placeholder 3"/>
          <p:cNvSpPr>
            <a:spLocks noGrp="1"/>
          </p:cNvSpPr>
          <p:nvPr>
            <p:ph type="sldNum" sz="quarter" idx="4294967295"/>
          </p:nvPr>
        </p:nvSpPr>
        <p:spPr>
          <a:xfrm>
            <a:off x="7365324" y="6648450"/>
            <a:ext cx="1143675" cy="209550"/>
          </a:xfrm>
          <a:prstGeom prst="rect">
            <a:avLst/>
          </a:prstGeom>
        </p:spPr>
        <p:txBody>
          <a:bodyPr/>
          <a:lstStyle/>
          <a:p>
            <a:fld id="{99C732DD-610B-7F43-91D3-9069262EBD91}" type="slidenum">
              <a:rPr lang="en-US" smtClean="0"/>
              <a:pPr/>
              <a:t>61</a:t>
            </a:fld>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1024890" y="1215662"/>
            <a:ext cx="2678430" cy="191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descr="Impinj-apparel-tag-metal-g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00000">
            <a:off x="7096443" y="1787956"/>
            <a:ext cx="1746250" cy="60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1" descr="speedwayR_420_reader_view_small.jp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42001" y="1630811"/>
            <a:ext cx="1677988" cy="1319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Content Placeholder 2"/>
          <p:cNvSpPr txBox="1">
            <a:spLocks/>
          </p:cNvSpPr>
          <p:nvPr/>
        </p:nvSpPr>
        <p:spPr>
          <a:xfrm>
            <a:off x="4672476" y="3440430"/>
            <a:ext cx="4248240" cy="2450008"/>
          </a:xfrm>
          <a:prstGeom prst="rect">
            <a:avLst/>
          </a:prstGeom>
        </p:spPr>
        <p:txBody>
          <a:bodyPr/>
          <a:lstStyle>
            <a:lvl1pPr marL="342900" indent="-342900" algn="l" defTabSz="457200" rtl="0" eaLnBrk="1" latinLnBrk="0" hangingPunct="1">
              <a:spcBef>
                <a:spcPts val="600"/>
              </a:spcBef>
              <a:buClr>
                <a:srgbClr val="C00000"/>
              </a:buClr>
              <a:buSzPct val="110000"/>
              <a:buFont typeface="Arial"/>
              <a:buChar char="•"/>
              <a:defRPr sz="2400" b="1" kern="1200">
                <a:solidFill>
                  <a:schemeClr val="tx1"/>
                </a:solidFill>
                <a:latin typeface="Arial"/>
                <a:ea typeface="+mn-ea"/>
                <a:cs typeface="+mn-cs"/>
              </a:defRPr>
            </a:lvl1pPr>
            <a:lvl2pPr marL="742950" indent="-285750" algn="l" defTabSz="457200" rtl="0" eaLnBrk="1" latinLnBrk="0" hangingPunct="1">
              <a:spcBef>
                <a:spcPts val="100"/>
              </a:spcBef>
              <a:buClr>
                <a:srgbClr val="C00000"/>
              </a:buClr>
              <a:buFont typeface="Arial"/>
              <a:buChar char="–"/>
              <a:defRPr sz="2000" kern="1200">
                <a:solidFill>
                  <a:schemeClr val="tx1"/>
                </a:solidFill>
                <a:latin typeface="Arial"/>
                <a:ea typeface="+mn-ea"/>
                <a:cs typeface="+mn-cs"/>
              </a:defRPr>
            </a:lvl2pPr>
            <a:lvl3pPr marL="1143000" indent="-228600" algn="l" defTabSz="457200" rtl="0" eaLnBrk="1" latinLnBrk="0" hangingPunct="1">
              <a:spcBef>
                <a:spcPts val="100"/>
              </a:spcBef>
              <a:buClr>
                <a:srgbClr val="C00000"/>
              </a:buClr>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ts val="100"/>
              </a:spcBef>
              <a:buClr>
                <a:srgbClr val="C00000"/>
              </a:buClr>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ts val="100"/>
              </a:spcBef>
              <a:buClr>
                <a:srgbClr val="C00000"/>
              </a:buClr>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000" dirty="0" smtClean="0"/>
              <a:t>合法的读写器可以访问或者修改信息</a:t>
            </a:r>
            <a:endParaRPr lang="en-US" sz="2000" dirty="0" smtClean="0"/>
          </a:p>
          <a:p>
            <a:r>
              <a:rPr lang="zh-CN" altLang="en-US" sz="2000" dirty="0" smtClean="0"/>
              <a:t>标签防止信息被窃取或者篡改</a:t>
            </a:r>
            <a:endParaRPr lang="en-US" altLang="en-US" sz="2000" dirty="0" smtClean="0"/>
          </a:p>
          <a:p>
            <a:pPr lvl="1"/>
            <a:r>
              <a:rPr lang="zh-CN" altLang="en-US" sz="1800" dirty="0" smtClean="0"/>
              <a:t>某些信息可见</a:t>
            </a:r>
            <a:endParaRPr lang="en-US" sz="1800" dirty="0" smtClean="0"/>
          </a:p>
          <a:p>
            <a:pPr marL="685800" lvl="1" indent="-222250" fontAlgn="base">
              <a:spcBef>
                <a:spcPct val="5000"/>
              </a:spcBef>
              <a:spcAft>
                <a:spcPct val="0"/>
              </a:spcAft>
              <a:buClr>
                <a:schemeClr val="tx2"/>
              </a:buClr>
              <a:buFont typeface="Arial" charset="0"/>
              <a:buChar char="–"/>
            </a:pPr>
            <a:r>
              <a:rPr lang="zh-CN" altLang="en-US" sz="1800" dirty="0" smtClean="0"/>
              <a:t> 某些</a:t>
            </a:r>
            <a:r>
              <a:rPr lang="zh-CN" altLang="en-US" sz="1800" dirty="0" smtClean="0">
                <a:latin typeface="Arial" charset="0"/>
              </a:rPr>
              <a:t>信息受保护</a:t>
            </a:r>
            <a:endParaRPr lang="en-US" altLang="en-US" sz="1800" dirty="0" smtClean="0">
              <a:latin typeface="Arial" charset="0"/>
            </a:endParaRPr>
          </a:p>
          <a:p>
            <a:pPr marL="685800" lvl="1" indent="-222250" fontAlgn="base">
              <a:spcBef>
                <a:spcPct val="5000"/>
              </a:spcBef>
              <a:spcAft>
                <a:spcPct val="0"/>
              </a:spcAft>
              <a:buClr>
                <a:schemeClr val="tx2"/>
              </a:buClr>
              <a:buFont typeface="Arial" charset="0"/>
              <a:buChar char="–"/>
            </a:pPr>
            <a:r>
              <a:rPr lang="zh-CN" altLang="en-US" sz="1800" dirty="0" smtClean="0">
                <a:latin typeface="Arial" charset="0"/>
              </a:rPr>
              <a:t> 读写器拥有访问权限</a:t>
            </a:r>
            <a:endParaRPr lang="en-US" altLang="en-US" sz="1800" dirty="0" smtClean="0">
              <a:latin typeface="Arial" charset="0"/>
            </a:endParaRPr>
          </a:p>
        </p:txBody>
      </p:sp>
    </p:spTree>
    <p:extLst>
      <p:ext uri="{BB962C8B-B14F-4D97-AF65-F5344CB8AC3E}">
        <p14:creationId xmlns:p14="http://schemas.microsoft.com/office/powerpoint/2010/main" xmlns="" val="1472020082"/>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Gen2 V2 </a:t>
            </a:r>
            <a:r>
              <a:rPr lang="zh-CN" altLang="en-US" dirty="0" smtClean="0"/>
              <a:t>用于用户隐私</a:t>
            </a:r>
            <a:endParaRPr lang="en-US" dirty="0"/>
          </a:p>
        </p:txBody>
      </p:sp>
      <p:sp>
        <p:nvSpPr>
          <p:cNvPr id="4" name="Slide Number Placeholder 3"/>
          <p:cNvSpPr>
            <a:spLocks noGrp="1"/>
          </p:cNvSpPr>
          <p:nvPr>
            <p:ph type="sldNum" sz="quarter" idx="4294967295"/>
          </p:nvPr>
        </p:nvSpPr>
        <p:spPr>
          <a:xfrm>
            <a:off x="7365324" y="6648450"/>
            <a:ext cx="1143675" cy="209550"/>
          </a:xfrm>
          <a:prstGeom prst="rect">
            <a:avLst/>
          </a:prstGeom>
        </p:spPr>
        <p:txBody>
          <a:bodyPr/>
          <a:lstStyle/>
          <a:p>
            <a:fld id="{99C732DD-610B-7F43-91D3-9069262EBD91}" type="slidenum">
              <a:rPr lang="en-US" smtClean="0"/>
              <a:pPr/>
              <a:t>62</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726" y="3004581"/>
            <a:ext cx="3203257" cy="2393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4458872" y="3108960"/>
            <a:ext cx="2044149" cy="369332"/>
          </a:xfrm>
          <a:prstGeom prst="rect">
            <a:avLst/>
          </a:prstGeom>
          <a:noFill/>
        </p:spPr>
        <p:txBody>
          <a:bodyPr wrap="none" rtlCol="0">
            <a:spAutoFit/>
          </a:bodyPr>
          <a:lstStyle/>
          <a:p>
            <a:r>
              <a:rPr lang="zh-CN" altLang="en-US" b="1" dirty="0" smtClean="0">
                <a:latin typeface="Arial" pitchFamily="34" charset="0"/>
                <a:cs typeface="Arial" pitchFamily="34" charset="0"/>
              </a:rPr>
              <a:t>不隐藏，全部隐藏</a:t>
            </a:r>
            <a:endParaRPr lang="en-US" b="1" dirty="0">
              <a:latin typeface="Arial" pitchFamily="34" charset="0"/>
              <a:cs typeface="Arial" pitchFamily="34" charset="0"/>
            </a:endParaRPr>
          </a:p>
        </p:txBody>
      </p:sp>
      <p:sp>
        <p:nvSpPr>
          <p:cNvPr id="7" name="TextBox 6"/>
          <p:cNvSpPr txBox="1"/>
          <p:nvPr/>
        </p:nvSpPr>
        <p:spPr>
          <a:xfrm>
            <a:off x="4458872" y="3712856"/>
            <a:ext cx="3438762" cy="369332"/>
          </a:xfrm>
          <a:prstGeom prst="rect">
            <a:avLst/>
          </a:prstGeom>
          <a:noFill/>
        </p:spPr>
        <p:txBody>
          <a:bodyPr wrap="none" rtlCol="0">
            <a:spAutoFit/>
          </a:bodyPr>
          <a:lstStyle/>
          <a:p>
            <a:r>
              <a:rPr lang="zh-CN" altLang="en-US" b="1" dirty="0" smtClean="0">
                <a:latin typeface="Arial" pitchFamily="34" charset="0"/>
                <a:cs typeface="Arial" pitchFamily="34" charset="0"/>
              </a:rPr>
              <a:t>不隐藏，唯一码隐藏，全部隐藏</a:t>
            </a:r>
            <a:endParaRPr lang="en-US" b="1" dirty="0">
              <a:latin typeface="Arial" pitchFamily="34" charset="0"/>
              <a:cs typeface="Arial" pitchFamily="34" charset="0"/>
            </a:endParaRPr>
          </a:p>
        </p:txBody>
      </p:sp>
      <p:sp>
        <p:nvSpPr>
          <p:cNvPr id="8" name="TextBox 7"/>
          <p:cNvSpPr txBox="1"/>
          <p:nvPr/>
        </p:nvSpPr>
        <p:spPr>
          <a:xfrm>
            <a:off x="4458872" y="4316752"/>
            <a:ext cx="3206327" cy="369332"/>
          </a:xfrm>
          <a:prstGeom prst="rect">
            <a:avLst/>
          </a:prstGeom>
          <a:noFill/>
        </p:spPr>
        <p:txBody>
          <a:bodyPr wrap="none" rtlCol="0">
            <a:spAutoFit/>
          </a:bodyPr>
          <a:lstStyle/>
          <a:p>
            <a:r>
              <a:rPr lang="zh-CN" altLang="en-US" b="1" dirty="0" smtClean="0">
                <a:latin typeface="Arial" pitchFamily="34" charset="0"/>
                <a:cs typeface="Arial" pitchFamily="34" charset="0"/>
              </a:rPr>
              <a:t>不隐藏，部分隐藏，全部隐藏</a:t>
            </a:r>
            <a:endParaRPr lang="en-US" b="1" dirty="0">
              <a:latin typeface="Arial" pitchFamily="34" charset="0"/>
              <a:cs typeface="Arial" pitchFamily="34" charset="0"/>
            </a:endParaRPr>
          </a:p>
        </p:txBody>
      </p:sp>
      <p:sp>
        <p:nvSpPr>
          <p:cNvPr id="9" name="TextBox 8"/>
          <p:cNvSpPr txBox="1"/>
          <p:nvPr/>
        </p:nvSpPr>
        <p:spPr>
          <a:xfrm>
            <a:off x="4458872" y="4920649"/>
            <a:ext cx="2063385" cy="369332"/>
          </a:xfrm>
          <a:prstGeom prst="rect">
            <a:avLst/>
          </a:prstGeom>
          <a:noFill/>
        </p:spPr>
        <p:txBody>
          <a:bodyPr wrap="none" rtlCol="0">
            <a:spAutoFit/>
          </a:bodyPr>
          <a:lstStyle/>
          <a:p>
            <a:r>
              <a:rPr lang="zh-CN" altLang="en-US" b="1" dirty="0" smtClean="0">
                <a:latin typeface="Arial" pitchFamily="34" charset="0"/>
                <a:cs typeface="Arial" pitchFamily="34" charset="0"/>
              </a:rPr>
              <a:t>通过</a:t>
            </a:r>
            <a:r>
              <a:rPr lang="en-US" altLang="zh-CN" b="1" dirty="0" err="1" smtClean="0">
                <a:latin typeface="Arial" pitchFamily="34" charset="0"/>
                <a:cs typeface="Arial" pitchFamily="34" charset="0"/>
              </a:rPr>
              <a:t>readlock</a:t>
            </a:r>
            <a:r>
              <a:rPr lang="zh-CN" altLang="en-US" b="1" dirty="0" smtClean="0">
                <a:latin typeface="Arial" pitchFamily="34" charset="0"/>
                <a:cs typeface="Arial" pitchFamily="34" charset="0"/>
              </a:rPr>
              <a:t>隐藏</a:t>
            </a:r>
            <a:endParaRPr lang="en-US" b="1" dirty="0">
              <a:latin typeface="Arial" pitchFamily="34" charset="0"/>
              <a:cs typeface="Arial" pitchFamily="34" charset="0"/>
            </a:endParaRPr>
          </a:p>
        </p:txBody>
      </p:sp>
      <p:sp>
        <p:nvSpPr>
          <p:cNvPr id="6" name="Left-Right Arrow 5"/>
          <p:cNvSpPr/>
          <p:nvPr/>
        </p:nvSpPr>
        <p:spPr>
          <a:xfrm>
            <a:off x="3856893" y="3108960"/>
            <a:ext cx="609600" cy="3693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Right Arrow 10"/>
          <p:cNvSpPr/>
          <p:nvPr/>
        </p:nvSpPr>
        <p:spPr>
          <a:xfrm>
            <a:off x="3856893" y="3712856"/>
            <a:ext cx="609600" cy="3693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Right Arrow 11"/>
          <p:cNvSpPr/>
          <p:nvPr/>
        </p:nvSpPr>
        <p:spPr>
          <a:xfrm>
            <a:off x="3856893" y="4298180"/>
            <a:ext cx="609600" cy="3693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Right Arrow 12"/>
          <p:cNvSpPr/>
          <p:nvPr/>
        </p:nvSpPr>
        <p:spPr>
          <a:xfrm>
            <a:off x="3856893" y="4912970"/>
            <a:ext cx="609600" cy="3693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38532" y="2468880"/>
            <a:ext cx="1319592" cy="430887"/>
          </a:xfrm>
          <a:prstGeom prst="rect">
            <a:avLst/>
          </a:prstGeom>
          <a:noFill/>
        </p:spPr>
        <p:txBody>
          <a:bodyPr wrap="none" rtlCol="0">
            <a:spAutoFit/>
          </a:bodyPr>
          <a:lstStyle/>
          <a:p>
            <a:r>
              <a:rPr lang="zh-CN" altLang="en-US" sz="2200" b="1" u="sng" dirty="0" smtClean="0">
                <a:solidFill>
                  <a:srgbClr val="C00000"/>
                </a:solidFill>
                <a:latin typeface="Arial" pitchFamily="34" charset="0"/>
                <a:cs typeface="Arial" pitchFamily="34" charset="0"/>
              </a:rPr>
              <a:t>标签内存</a:t>
            </a:r>
            <a:endParaRPr lang="en-US" sz="2200" b="1" u="sng" dirty="0">
              <a:solidFill>
                <a:srgbClr val="C00000"/>
              </a:solidFill>
              <a:latin typeface="Arial" pitchFamily="34" charset="0"/>
              <a:cs typeface="Arial" pitchFamily="34" charset="0"/>
            </a:endParaRPr>
          </a:p>
        </p:txBody>
      </p:sp>
      <p:sp>
        <p:nvSpPr>
          <p:cNvPr id="15" name="TextBox 14"/>
          <p:cNvSpPr txBox="1"/>
          <p:nvPr/>
        </p:nvSpPr>
        <p:spPr>
          <a:xfrm>
            <a:off x="4343400" y="2438400"/>
            <a:ext cx="4227928" cy="430887"/>
          </a:xfrm>
          <a:prstGeom prst="rect">
            <a:avLst/>
          </a:prstGeom>
          <a:noFill/>
        </p:spPr>
        <p:txBody>
          <a:bodyPr wrap="square" rtlCol="0">
            <a:spAutoFit/>
          </a:bodyPr>
          <a:lstStyle/>
          <a:p>
            <a:pPr algn="ctr"/>
            <a:r>
              <a:rPr lang="zh-CN" altLang="en-US" sz="2200" b="1" u="sng" dirty="0" smtClean="0">
                <a:solidFill>
                  <a:srgbClr val="C00000"/>
                </a:solidFill>
                <a:latin typeface="Arial" pitchFamily="34" charset="0"/>
                <a:cs typeface="Arial" pitchFamily="34" charset="0"/>
              </a:rPr>
              <a:t>通过距离控制，访问权限等限制</a:t>
            </a:r>
            <a:endParaRPr lang="en-US" sz="2200" b="1" u="sng" dirty="0">
              <a:solidFill>
                <a:srgbClr val="C00000"/>
              </a:solidFill>
              <a:latin typeface="Arial" pitchFamily="34" charset="0"/>
              <a:cs typeface="Arial" pitchFamily="34" charset="0"/>
            </a:endParaRPr>
          </a:p>
        </p:txBody>
      </p:sp>
      <p:sp>
        <p:nvSpPr>
          <p:cNvPr id="17" name="TextBox 16"/>
          <p:cNvSpPr txBox="1"/>
          <p:nvPr/>
        </p:nvSpPr>
        <p:spPr>
          <a:xfrm>
            <a:off x="2819400" y="1219200"/>
            <a:ext cx="2693146" cy="514738"/>
          </a:xfrm>
          <a:prstGeom prst="rect">
            <a:avLst/>
          </a:prstGeom>
          <a:solidFill>
            <a:schemeClr val="tx2">
              <a:lumMod val="75000"/>
            </a:schemeClr>
          </a:solidFill>
          <a:effectLst/>
          <a:scene3d>
            <a:camera prst="orthographicFront"/>
            <a:lightRig rig="threePt" dir="t"/>
          </a:scene3d>
          <a:sp3d>
            <a:bevelT w="101600" h="101600" prst="coolSlant"/>
          </a:sp3d>
        </p:spPr>
        <p:txBody>
          <a:bodyPr wrap="none" lIns="108000" tIns="72000" rIns="108000" bIns="72000" rtlCol="0">
            <a:spAutoFit/>
          </a:bodyPr>
          <a:lstStyle/>
          <a:p>
            <a:r>
              <a:rPr lang="zh-CN" altLang="en-US" sz="2400" b="1" dirty="0" smtClean="0">
                <a:solidFill>
                  <a:schemeClr val="bg1"/>
                </a:solidFill>
                <a:latin typeface="Tahoma" pitchFamily="34" charset="0"/>
                <a:ea typeface="Tahoma" pitchFamily="34" charset="0"/>
                <a:cs typeface="Tahoma" pitchFamily="34" charset="0"/>
              </a:rPr>
              <a:t>隐藏部分内存区域</a:t>
            </a:r>
            <a:endParaRPr lang="en-US" sz="2400" b="1" dirty="0" smtClean="0">
              <a:solidFill>
                <a:schemeClr val="bg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271806521"/>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Gen2 V2 </a:t>
            </a:r>
            <a:r>
              <a:rPr lang="zh-CN" altLang="en-US" dirty="0" smtClean="0"/>
              <a:t>用于文件管理</a:t>
            </a:r>
            <a:endParaRPr lang="en-US" dirty="0"/>
          </a:p>
        </p:txBody>
      </p:sp>
      <p:sp>
        <p:nvSpPr>
          <p:cNvPr id="4" name="Slide Number Placeholder 3"/>
          <p:cNvSpPr>
            <a:spLocks noGrp="1"/>
          </p:cNvSpPr>
          <p:nvPr>
            <p:ph type="sldNum" sz="quarter" idx="4294967295"/>
          </p:nvPr>
        </p:nvSpPr>
        <p:spPr>
          <a:xfrm>
            <a:off x="7365324" y="6648450"/>
            <a:ext cx="1143675" cy="209550"/>
          </a:xfrm>
          <a:prstGeom prst="rect">
            <a:avLst/>
          </a:prstGeom>
        </p:spPr>
        <p:txBody>
          <a:bodyPr/>
          <a:lstStyle/>
          <a:p>
            <a:fld id="{99C732DD-610B-7F43-91D3-9069262EBD91}" type="slidenum">
              <a:rPr lang="en-US" smtClean="0"/>
              <a:pPr/>
              <a:t>63</a:t>
            </a:fld>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51756" y="2901711"/>
            <a:ext cx="3203257" cy="2393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Left-Right Arrow 9"/>
          <p:cNvSpPr/>
          <p:nvPr/>
        </p:nvSpPr>
        <p:spPr>
          <a:xfrm>
            <a:off x="4119782" y="3006090"/>
            <a:ext cx="897987" cy="3693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978562" y="2366010"/>
            <a:ext cx="1319592" cy="430887"/>
          </a:xfrm>
          <a:prstGeom prst="rect">
            <a:avLst/>
          </a:prstGeom>
          <a:noFill/>
        </p:spPr>
        <p:txBody>
          <a:bodyPr wrap="none" rtlCol="0">
            <a:spAutoFit/>
          </a:bodyPr>
          <a:lstStyle/>
          <a:p>
            <a:r>
              <a:rPr lang="zh-CN" altLang="en-US" sz="2200" b="1" u="sng" dirty="0" smtClean="0">
                <a:solidFill>
                  <a:srgbClr val="C00000"/>
                </a:solidFill>
                <a:latin typeface="Arial" pitchFamily="34" charset="0"/>
                <a:cs typeface="Arial" pitchFamily="34" charset="0"/>
              </a:rPr>
              <a:t>标签内存</a:t>
            </a:r>
            <a:endParaRPr lang="en-US" sz="2200" b="1" u="sng" dirty="0">
              <a:solidFill>
                <a:srgbClr val="C00000"/>
              </a:solidFill>
              <a:latin typeface="Arial" pitchFamily="34" charset="0"/>
              <a:cs typeface="Arial" pitchFamily="34" charset="0"/>
            </a:endParaRPr>
          </a:p>
        </p:txBody>
      </p:sp>
      <p:pic>
        <p:nvPicPr>
          <p:cNvPr id="6146" name="Picture 2" descr="C:\Users\diorio\Desktop\9266158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05575" y="2934058"/>
            <a:ext cx="2499780" cy="187758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667000" y="1219200"/>
            <a:ext cx="3621285" cy="514738"/>
          </a:xfrm>
          <a:prstGeom prst="rect">
            <a:avLst/>
          </a:prstGeom>
          <a:solidFill>
            <a:schemeClr val="tx2">
              <a:lumMod val="75000"/>
            </a:schemeClr>
          </a:solidFill>
          <a:effectLst/>
          <a:scene3d>
            <a:camera prst="orthographicFront"/>
            <a:lightRig rig="threePt" dir="t"/>
          </a:scene3d>
          <a:sp3d>
            <a:bevelT w="101600" h="101600" prst="coolSlant"/>
          </a:sp3d>
        </p:spPr>
        <p:txBody>
          <a:bodyPr wrap="none" lIns="108000" tIns="72000" rIns="108000" bIns="72000" rtlCol="0">
            <a:spAutoFit/>
          </a:bodyPr>
          <a:lstStyle/>
          <a:p>
            <a:r>
              <a:rPr lang="zh-CN" altLang="en-US" sz="2400" b="1" dirty="0" smtClean="0">
                <a:solidFill>
                  <a:schemeClr val="bg1"/>
                </a:solidFill>
                <a:latin typeface="Tahoma" pitchFamily="34" charset="0"/>
                <a:ea typeface="Tahoma" pitchFamily="34" charset="0"/>
                <a:cs typeface="Tahoma" pitchFamily="34" charset="0"/>
              </a:rPr>
              <a:t>将用于区分配成多个文件</a:t>
            </a:r>
            <a:endParaRPr lang="en-US" sz="2400" b="1" dirty="0" smtClean="0">
              <a:solidFill>
                <a:schemeClr val="bg1"/>
              </a:solidFill>
              <a:latin typeface="Tahoma" pitchFamily="34" charset="0"/>
              <a:ea typeface="Tahoma" pitchFamily="34" charset="0"/>
              <a:cs typeface="Tahoma" pitchFamily="34" charset="0"/>
            </a:endParaRPr>
          </a:p>
        </p:txBody>
      </p:sp>
      <p:sp>
        <p:nvSpPr>
          <p:cNvPr id="12" name="TextBox 11"/>
          <p:cNvSpPr txBox="1"/>
          <p:nvPr/>
        </p:nvSpPr>
        <p:spPr>
          <a:xfrm>
            <a:off x="4226170" y="2027456"/>
            <a:ext cx="4227928" cy="769441"/>
          </a:xfrm>
          <a:prstGeom prst="rect">
            <a:avLst/>
          </a:prstGeom>
          <a:noFill/>
        </p:spPr>
        <p:txBody>
          <a:bodyPr wrap="square" rtlCol="0">
            <a:spAutoFit/>
          </a:bodyPr>
          <a:lstStyle/>
          <a:p>
            <a:pPr algn="ctr"/>
            <a:r>
              <a:rPr lang="zh-CN" altLang="en-US" sz="2200" b="1" u="sng" dirty="0" smtClean="0">
                <a:solidFill>
                  <a:srgbClr val="C00000"/>
                </a:solidFill>
                <a:latin typeface="Arial" pitchFamily="34" charset="0"/>
                <a:cs typeface="Arial" pitchFamily="34" charset="0"/>
              </a:rPr>
              <a:t>读写器对每个文件都有读，写，锁的权限</a:t>
            </a:r>
            <a:endParaRPr lang="en-US" sz="2200" b="1" u="sng"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xmlns="" val="112074078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prstGeom prst="rect">
            <a:avLst/>
          </a:prstGeom>
        </p:spPr>
        <p:txBody>
          <a:bodyPr/>
          <a:lstStyle/>
          <a:p>
            <a:r>
              <a:rPr lang="en-US" dirty="0" smtClean="0"/>
              <a:t>Gen2 V2 </a:t>
            </a:r>
            <a:r>
              <a:rPr lang="zh-CN" altLang="en-US" dirty="0" smtClean="0"/>
              <a:t>用于防伪</a:t>
            </a:r>
            <a:endParaRPr lang="en-US" b="0" dirty="0" smtClean="0">
              <a:latin typeface="Tahoma" pitchFamily="34" charset="0"/>
            </a:endParaRPr>
          </a:p>
        </p:txBody>
      </p:sp>
      <p:sp>
        <p:nvSpPr>
          <p:cNvPr id="180227" name="Rectangle 3"/>
          <p:cNvSpPr>
            <a:spLocks noGrp="1" noChangeArrowheads="1"/>
          </p:cNvSpPr>
          <p:nvPr>
            <p:ph idx="1"/>
          </p:nvPr>
        </p:nvSpPr>
        <p:spPr>
          <a:prstGeom prst="rect">
            <a:avLst/>
          </a:prstGeom>
        </p:spPr>
        <p:txBody>
          <a:bodyPr/>
          <a:lstStyle/>
          <a:p>
            <a:pPr lvl="2"/>
            <a:endParaRPr lang="en-US" dirty="0" smtClean="0"/>
          </a:p>
          <a:p>
            <a:r>
              <a:rPr lang="en-US" dirty="0" smtClean="0"/>
              <a:t>Gen2 V1: </a:t>
            </a:r>
            <a:r>
              <a:rPr lang="zh-CN" altLang="en-US" dirty="0" smtClean="0"/>
              <a:t>静态防伪</a:t>
            </a:r>
            <a:endParaRPr lang="en-US" altLang="zh-CN" dirty="0" smtClean="0"/>
          </a:p>
          <a:p>
            <a:endParaRPr lang="en-US" dirty="0" smtClean="0"/>
          </a:p>
          <a:p>
            <a:endParaRPr lang="en-US" dirty="0" smtClean="0"/>
          </a:p>
          <a:p>
            <a:endParaRPr lang="en-US" dirty="0" smtClean="0"/>
          </a:p>
          <a:p>
            <a:r>
              <a:rPr lang="en-US" dirty="0" smtClean="0"/>
              <a:t>Gen2 V2: </a:t>
            </a:r>
            <a:r>
              <a:rPr lang="zh-CN" altLang="en-US" dirty="0" smtClean="0"/>
              <a:t>动态防伪</a:t>
            </a:r>
            <a:endParaRPr lang="en-US" dirty="0" smtClean="0"/>
          </a:p>
        </p:txBody>
      </p:sp>
      <p:sp>
        <p:nvSpPr>
          <p:cNvPr id="17" name="Rectangle 45"/>
          <p:cNvSpPr>
            <a:spLocks noChangeArrowheads="1"/>
          </p:cNvSpPr>
          <p:nvPr/>
        </p:nvSpPr>
        <p:spPr bwMode="auto">
          <a:xfrm>
            <a:off x="6562725" y="1532890"/>
            <a:ext cx="2247900" cy="484188"/>
          </a:xfrm>
          <a:prstGeom prst="rect">
            <a:avLst/>
          </a:prstGeom>
          <a:solidFill>
            <a:srgbClr val="DDDDDD"/>
          </a:solidFill>
          <a:ln w="28575" algn="ctr">
            <a:solidFill>
              <a:schemeClr val="bg1">
                <a:lumMod val="50000"/>
              </a:schemeClr>
            </a:solidFill>
            <a:miter lim="800000"/>
            <a:headEnd type="none" w="lg" len="lg"/>
            <a:tailEnd type="none" w="lg" len="lg"/>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64008" tIns="64008" rIns="64008" bIns="64008" anchor="ctr"/>
          <a:lstStyle/>
          <a:p>
            <a:pPr eaLnBrk="0" hangingPunct="0">
              <a:spcBef>
                <a:spcPct val="10000"/>
              </a:spcBef>
              <a:buClr>
                <a:srgbClr val="CC3333"/>
              </a:buClr>
              <a:buFont typeface="Tahoma" pitchFamily="34" charset="0"/>
              <a:buNone/>
            </a:pPr>
            <a:endParaRPr lang="en-US" sz="1600" b="0">
              <a:latin typeface="Arial" charset="0"/>
              <a:ea typeface="ＭＳ Ｐゴシック" pitchFamily="34" charset="-128"/>
            </a:endParaRPr>
          </a:p>
        </p:txBody>
      </p:sp>
      <p:sp>
        <p:nvSpPr>
          <p:cNvPr id="18" name="Text Box 48"/>
          <p:cNvSpPr txBox="1">
            <a:spLocks noChangeArrowheads="1"/>
          </p:cNvSpPr>
          <p:nvPr/>
        </p:nvSpPr>
        <p:spPr bwMode="auto">
          <a:xfrm>
            <a:off x="6662738" y="1551940"/>
            <a:ext cx="730393" cy="43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type="none" w="lg" len="lg"/>
                <a:tailEnd type="none" w="lg" len="lg"/>
              </a14:hiddenLine>
            </a:ext>
          </a:extLst>
        </p:spPr>
        <p:txBody>
          <a:bodyPr wrap="none" lIns="64008" tIns="64008" rIns="64008" bIns="64008">
            <a:spAutoFit/>
          </a:bodyPr>
          <a:lstStyle>
            <a:lvl1pPr marL="271463" indent="-271463" eaLnBrk="0" hangingPunct="0">
              <a:defRPr sz="2000" b="1">
                <a:solidFill>
                  <a:schemeClr val="tx1"/>
                </a:solidFill>
                <a:latin typeface="Arial" charset="0"/>
                <a:cs typeface="Arial" charset="0"/>
              </a:defRPr>
            </a:lvl1pPr>
            <a:lvl2pPr marL="37931725" indent="-37474525" eaLnBrk="0" hangingPunct="0">
              <a:defRPr sz="2000" b="1">
                <a:solidFill>
                  <a:schemeClr val="tx1"/>
                </a:solidFill>
                <a:latin typeface="Arial" charset="0"/>
                <a:cs typeface="Arial" charset="0"/>
              </a:defRPr>
            </a:lvl2pPr>
            <a:lvl3pPr eaLnBrk="0" hangingPunct="0">
              <a:defRPr sz="2000" b="1">
                <a:solidFill>
                  <a:schemeClr val="tx1"/>
                </a:solidFill>
                <a:latin typeface="Arial" charset="0"/>
                <a:cs typeface="Arial" charset="0"/>
              </a:defRPr>
            </a:lvl3pPr>
            <a:lvl4pPr eaLnBrk="0" hangingPunct="0">
              <a:defRPr sz="2000" b="1">
                <a:solidFill>
                  <a:schemeClr val="tx1"/>
                </a:solidFill>
                <a:latin typeface="Arial" charset="0"/>
                <a:cs typeface="Arial" charset="0"/>
              </a:defRPr>
            </a:lvl4pPr>
            <a:lvl5pPr marL="37931725" indent="-50787300" eaLnBrk="0" hangingPunct="0">
              <a:defRPr sz="2000" b="1">
                <a:solidFill>
                  <a:schemeClr val="tx1"/>
                </a:solidFill>
                <a:latin typeface="Arial" charset="0"/>
                <a:cs typeface="Arial" charset="0"/>
              </a:defRPr>
            </a:lvl5pPr>
            <a:lvl6pPr marL="38388925" indent="-50787300" eaLnBrk="0" fontAlgn="base" hangingPunct="0">
              <a:spcBef>
                <a:spcPct val="0"/>
              </a:spcBef>
              <a:spcAft>
                <a:spcPct val="0"/>
              </a:spcAft>
              <a:defRPr sz="2000" b="1">
                <a:solidFill>
                  <a:schemeClr val="tx1"/>
                </a:solidFill>
                <a:latin typeface="Arial" charset="0"/>
                <a:cs typeface="Arial" charset="0"/>
              </a:defRPr>
            </a:lvl6pPr>
            <a:lvl7pPr marL="38846125" indent="-50787300" eaLnBrk="0" fontAlgn="base" hangingPunct="0">
              <a:spcBef>
                <a:spcPct val="0"/>
              </a:spcBef>
              <a:spcAft>
                <a:spcPct val="0"/>
              </a:spcAft>
              <a:defRPr sz="2000" b="1">
                <a:solidFill>
                  <a:schemeClr val="tx1"/>
                </a:solidFill>
                <a:latin typeface="Arial" charset="0"/>
                <a:cs typeface="Arial" charset="0"/>
              </a:defRPr>
            </a:lvl7pPr>
            <a:lvl8pPr marL="39303325" indent="-50787300" eaLnBrk="0" fontAlgn="base" hangingPunct="0">
              <a:spcBef>
                <a:spcPct val="0"/>
              </a:spcBef>
              <a:spcAft>
                <a:spcPct val="0"/>
              </a:spcAft>
              <a:defRPr sz="2000" b="1">
                <a:solidFill>
                  <a:schemeClr val="tx1"/>
                </a:solidFill>
                <a:latin typeface="Arial" charset="0"/>
                <a:cs typeface="Arial" charset="0"/>
              </a:defRPr>
            </a:lvl8pPr>
            <a:lvl9pPr marL="39760525" indent="-50787300" eaLnBrk="0" fontAlgn="base" hangingPunct="0">
              <a:spcBef>
                <a:spcPct val="0"/>
              </a:spcBef>
              <a:spcAft>
                <a:spcPct val="0"/>
              </a:spcAft>
              <a:defRPr sz="2000" b="1">
                <a:solidFill>
                  <a:schemeClr val="tx1"/>
                </a:solidFill>
                <a:latin typeface="Arial" charset="0"/>
                <a:cs typeface="Arial" charset="0"/>
              </a:defRPr>
            </a:lvl9pPr>
          </a:lstStyle>
          <a:p>
            <a:pPr>
              <a:spcBef>
                <a:spcPct val="10000"/>
              </a:spcBef>
              <a:buClr>
                <a:srgbClr val="CC3333"/>
              </a:buClr>
              <a:buFont typeface="Tahoma" pitchFamily="34" charset="0"/>
              <a:buNone/>
            </a:pPr>
            <a:r>
              <a:rPr lang="zh-CN" altLang="en-US" dirty="0" smtClean="0">
                <a:ea typeface="ＭＳ Ｐゴシック" pitchFamily="34" charset="-128"/>
              </a:rPr>
              <a:t>标签</a:t>
            </a:r>
            <a:r>
              <a:rPr lang="en-US" dirty="0" smtClean="0">
                <a:ea typeface="ＭＳ Ｐゴシック" pitchFamily="34" charset="-128"/>
              </a:rPr>
              <a:t>:</a:t>
            </a:r>
            <a:endParaRPr lang="en-US" dirty="0">
              <a:ea typeface="ＭＳ Ｐゴシック" pitchFamily="34" charset="-128"/>
            </a:endParaRPr>
          </a:p>
        </p:txBody>
      </p:sp>
      <p:sp>
        <p:nvSpPr>
          <p:cNvPr id="19" name="TextBox 13"/>
          <p:cNvSpPr txBox="1">
            <a:spLocks noChangeArrowheads="1"/>
          </p:cNvSpPr>
          <p:nvPr/>
        </p:nvSpPr>
        <p:spPr bwMode="auto">
          <a:xfrm>
            <a:off x="7369175" y="1600200"/>
            <a:ext cx="555625" cy="338554"/>
          </a:xfrm>
          <a:prstGeom prst="rect">
            <a:avLst/>
          </a:prstGeom>
          <a:solidFill>
            <a:srgbClr val="FB8F00"/>
          </a:solidFill>
          <a:ln w="9525">
            <a:solidFill>
              <a:schemeClr val="tx1"/>
            </a:solidFill>
            <a:miter lim="800000"/>
            <a:headEnd/>
            <a:tailEnd/>
          </a:ln>
        </p:spPr>
        <p:txBody>
          <a:bodyPr wrap="square">
            <a:spAutoFit/>
          </a:bodyPr>
          <a:lstStyle>
            <a:lvl1pPr eaLnBrk="0" hangingPunct="0">
              <a:defRPr sz="2000" b="1">
                <a:solidFill>
                  <a:schemeClr val="tx1"/>
                </a:solidFill>
                <a:latin typeface="Arial" charset="0"/>
                <a:cs typeface="Arial" charset="0"/>
              </a:defRPr>
            </a:lvl1pPr>
            <a:lvl2pPr marL="37931725" indent="-37474525" eaLnBrk="0" hangingPunct="0">
              <a:defRPr sz="2000" b="1">
                <a:solidFill>
                  <a:schemeClr val="tx1"/>
                </a:solidFill>
                <a:latin typeface="Arial" charset="0"/>
                <a:cs typeface="Arial" charset="0"/>
              </a:defRPr>
            </a:lvl2pPr>
            <a:lvl3pPr eaLnBrk="0" hangingPunct="0">
              <a:defRPr sz="2000" b="1">
                <a:solidFill>
                  <a:schemeClr val="tx1"/>
                </a:solidFill>
                <a:latin typeface="Arial" charset="0"/>
                <a:cs typeface="Arial" charset="0"/>
              </a:defRPr>
            </a:lvl3pPr>
            <a:lvl4pPr eaLnBrk="0" hangingPunct="0">
              <a:defRPr sz="2000" b="1">
                <a:solidFill>
                  <a:schemeClr val="tx1"/>
                </a:solidFill>
                <a:latin typeface="Arial" charset="0"/>
                <a:cs typeface="Arial" charset="0"/>
              </a:defRPr>
            </a:lvl4pPr>
            <a:lvl5pPr eaLnBrk="0" hangingPunct="0">
              <a:defRPr sz="2000" b="1">
                <a:solidFill>
                  <a:schemeClr val="tx1"/>
                </a:solidFill>
                <a:latin typeface="Arial" charset="0"/>
                <a:cs typeface="Arial" charset="0"/>
              </a:defRPr>
            </a:lvl5pPr>
            <a:lvl6pPr marL="457200" eaLnBrk="0" fontAlgn="base" hangingPunct="0">
              <a:spcBef>
                <a:spcPct val="0"/>
              </a:spcBef>
              <a:spcAft>
                <a:spcPct val="0"/>
              </a:spcAft>
              <a:defRPr sz="2000" b="1">
                <a:solidFill>
                  <a:schemeClr val="tx1"/>
                </a:solidFill>
                <a:latin typeface="Arial" charset="0"/>
                <a:cs typeface="Arial" charset="0"/>
              </a:defRPr>
            </a:lvl6pPr>
            <a:lvl7pPr marL="914400" eaLnBrk="0" fontAlgn="base" hangingPunct="0">
              <a:spcBef>
                <a:spcPct val="0"/>
              </a:spcBef>
              <a:spcAft>
                <a:spcPct val="0"/>
              </a:spcAft>
              <a:defRPr sz="2000" b="1">
                <a:solidFill>
                  <a:schemeClr val="tx1"/>
                </a:solidFill>
                <a:latin typeface="Arial" charset="0"/>
                <a:cs typeface="Arial" charset="0"/>
              </a:defRPr>
            </a:lvl7pPr>
            <a:lvl8pPr marL="1371600" eaLnBrk="0" fontAlgn="base" hangingPunct="0">
              <a:spcBef>
                <a:spcPct val="0"/>
              </a:spcBef>
              <a:spcAft>
                <a:spcPct val="0"/>
              </a:spcAft>
              <a:defRPr sz="2000" b="1">
                <a:solidFill>
                  <a:schemeClr val="tx1"/>
                </a:solidFill>
                <a:latin typeface="Arial" charset="0"/>
                <a:cs typeface="Arial" charset="0"/>
              </a:defRPr>
            </a:lvl8pPr>
            <a:lvl9pPr marL="1828800" eaLnBrk="0" fontAlgn="base" hangingPunct="0">
              <a:spcBef>
                <a:spcPct val="0"/>
              </a:spcBef>
              <a:spcAft>
                <a:spcPct val="0"/>
              </a:spcAft>
              <a:defRPr sz="2000" b="1">
                <a:solidFill>
                  <a:schemeClr val="tx1"/>
                </a:solidFill>
                <a:latin typeface="Arial" charset="0"/>
                <a:cs typeface="Arial" charset="0"/>
              </a:defRPr>
            </a:lvl9pPr>
          </a:lstStyle>
          <a:p>
            <a:pPr algn="ctr">
              <a:spcBef>
                <a:spcPct val="10000"/>
              </a:spcBef>
              <a:buClr>
                <a:srgbClr val="CC3333"/>
              </a:buClr>
              <a:buFont typeface="Tahoma" pitchFamily="34" charset="0"/>
              <a:buNone/>
            </a:pPr>
            <a:r>
              <a:rPr lang="en-US" sz="1600">
                <a:ea typeface="ＭＳ Ｐゴシック" pitchFamily="34" charset="-128"/>
              </a:rPr>
              <a:t>TID</a:t>
            </a:r>
          </a:p>
        </p:txBody>
      </p:sp>
      <p:sp>
        <p:nvSpPr>
          <p:cNvPr id="20" name="TextBox 13"/>
          <p:cNvSpPr txBox="1">
            <a:spLocks noChangeArrowheads="1"/>
          </p:cNvSpPr>
          <p:nvPr/>
        </p:nvSpPr>
        <p:spPr bwMode="auto">
          <a:xfrm>
            <a:off x="7924800" y="1600200"/>
            <a:ext cx="668655" cy="338554"/>
          </a:xfrm>
          <a:prstGeom prst="rect">
            <a:avLst/>
          </a:prstGeom>
          <a:solidFill>
            <a:srgbClr val="76BF35"/>
          </a:solidFill>
          <a:ln w="9525">
            <a:solidFill>
              <a:schemeClr val="tx1"/>
            </a:solidFill>
            <a:miter lim="800000"/>
            <a:headEnd/>
            <a:tailEnd/>
          </a:ln>
        </p:spPr>
        <p:txBody>
          <a:bodyPr wrap="square">
            <a:spAutoFit/>
          </a:bodyPr>
          <a:lstStyle>
            <a:lvl1pPr eaLnBrk="0" hangingPunct="0">
              <a:defRPr sz="2000" b="1">
                <a:solidFill>
                  <a:schemeClr val="tx1"/>
                </a:solidFill>
                <a:latin typeface="Arial" charset="0"/>
                <a:cs typeface="Arial" charset="0"/>
              </a:defRPr>
            </a:lvl1pPr>
            <a:lvl2pPr marL="37931725" indent="-37474525" eaLnBrk="0" hangingPunct="0">
              <a:defRPr sz="2000" b="1">
                <a:solidFill>
                  <a:schemeClr val="tx1"/>
                </a:solidFill>
                <a:latin typeface="Arial" charset="0"/>
                <a:cs typeface="Arial" charset="0"/>
              </a:defRPr>
            </a:lvl2pPr>
            <a:lvl3pPr eaLnBrk="0" hangingPunct="0">
              <a:defRPr sz="2000" b="1">
                <a:solidFill>
                  <a:schemeClr val="tx1"/>
                </a:solidFill>
                <a:latin typeface="Arial" charset="0"/>
                <a:cs typeface="Arial" charset="0"/>
              </a:defRPr>
            </a:lvl3pPr>
            <a:lvl4pPr eaLnBrk="0" hangingPunct="0">
              <a:defRPr sz="2000" b="1">
                <a:solidFill>
                  <a:schemeClr val="tx1"/>
                </a:solidFill>
                <a:latin typeface="Arial" charset="0"/>
                <a:cs typeface="Arial" charset="0"/>
              </a:defRPr>
            </a:lvl4pPr>
            <a:lvl5pPr eaLnBrk="0" hangingPunct="0">
              <a:defRPr sz="2000" b="1">
                <a:solidFill>
                  <a:schemeClr val="tx1"/>
                </a:solidFill>
                <a:latin typeface="Arial" charset="0"/>
                <a:cs typeface="Arial" charset="0"/>
              </a:defRPr>
            </a:lvl5pPr>
            <a:lvl6pPr marL="457200" eaLnBrk="0" fontAlgn="base" hangingPunct="0">
              <a:spcBef>
                <a:spcPct val="0"/>
              </a:spcBef>
              <a:spcAft>
                <a:spcPct val="0"/>
              </a:spcAft>
              <a:defRPr sz="2000" b="1">
                <a:solidFill>
                  <a:schemeClr val="tx1"/>
                </a:solidFill>
                <a:latin typeface="Arial" charset="0"/>
                <a:cs typeface="Arial" charset="0"/>
              </a:defRPr>
            </a:lvl6pPr>
            <a:lvl7pPr marL="914400" eaLnBrk="0" fontAlgn="base" hangingPunct="0">
              <a:spcBef>
                <a:spcPct val="0"/>
              </a:spcBef>
              <a:spcAft>
                <a:spcPct val="0"/>
              </a:spcAft>
              <a:defRPr sz="2000" b="1">
                <a:solidFill>
                  <a:schemeClr val="tx1"/>
                </a:solidFill>
                <a:latin typeface="Arial" charset="0"/>
                <a:cs typeface="Arial" charset="0"/>
              </a:defRPr>
            </a:lvl7pPr>
            <a:lvl8pPr marL="1371600" eaLnBrk="0" fontAlgn="base" hangingPunct="0">
              <a:spcBef>
                <a:spcPct val="0"/>
              </a:spcBef>
              <a:spcAft>
                <a:spcPct val="0"/>
              </a:spcAft>
              <a:defRPr sz="2000" b="1">
                <a:solidFill>
                  <a:schemeClr val="tx1"/>
                </a:solidFill>
                <a:latin typeface="Arial" charset="0"/>
                <a:cs typeface="Arial" charset="0"/>
              </a:defRPr>
            </a:lvl8pPr>
            <a:lvl9pPr marL="1828800" eaLnBrk="0" fontAlgn="base" hangingPunct="0">
              <a:spcBef>
                <a:spcPct val="0"/>
              </a:spcBef>
              <a:spcAft>
                <a:spcPct val="0"/>
              </a:spcAft>
              <a:defRPr sz="2000" b="1">
                <a:solidFill>
                  <a:schemeClr val="tx1"/>
                </a:solidFill>
                <a:latin typeface="Arial" charset="0"/>
                <a:cs typeface="Arial" charset="0"/>
              </a:defRPr>
            </a:lvl9pPr>
          </a:lstStyle>
          <a:p>
            <a:pPr algn="ctr">
              <a:spcBef>
                <a:spcPct val="10000"/>
              </a:spcBef>
              <a:buClr>
                <a:srgbClr val="CC3333"/>
              </a:buClr>
              <a:buFont typeface="Tahoma" pitchFamily="34" charset="0"/>
              <a:buNone/>
            </a:pPr>
            <a:r>
              <a:rPr lang="en-US" sz="1600">
                <a:ea typeface="ＭＳ Ｐゴシック" pitchFamily="34" charset="-128"/>
              </a:rPr>
              <a:t>EPC</a:t>
            </a:r>
          </a:p>
        </p:txBody>
      </p:sp>
      <p:sp>
        <p:nvSpPr>
          <p:cNvPr id="21" name="Rectangle 77"/>
          <p:cNvSpPr>
            <a:spLocks noChangeArrowheads="1"/>
          </p:cNvSpPr>
          <p:nvPr/>
        </p:nvSpPr>
        <p:spPr bwMode="auto">
          <a:xfrm>
            <a:off x="6553200" y="3505200"/>
            <a:ext cx="2247900" cy="439738"/>
          </a:xfrm>
          <a:prstGeom prst="rect">
            <a:avLst/>
          </a:prstGeom>
          <a:solidFill>
            <a:srgbClr val="DDDDDD"/>
          </a:solidFill>
          <a:ln w="28575">
            <a:solidFill>
              <a:schemeClr val="bg1">
                <a:lumMod val="50000"/>
              </a:schemeClr>
            </a:solidFill>
            <a:miter lim="800000"/>
            <a:headEnd type="none" w="lg" len="lg"/>
            <a:tailEnd type="none" w="lg" len="lg"/>
          </a:ln>
        </p:spPr>
        <p:txBody>
          <a:bodyPr wrap="none" lIns="64008" tIns="180000" rIns="64008" bIns="180000" anchor="ctr"/>
          <a:lstStyle/>
          <a:p>
            <a:pPr marL="271463" indent="-271463" algn="ctr" eaLnBrk="0" hangingPunct="0">
              <a:spcBef>
                <a:spcPct val="10000"/>
              </a:spcBef>
              <a:buClr>
                <a:srgbClr val="CC3333"/>
              </a:buClr>
              <a:buFont typeface="Tahoma" pitchFamily="34" charset="0"/>
              <a:buNone/>
            </a:pPr>
            <a:r>
              <a:rPr lang="zh-CN" altLang="en-US" sz="2000" b="1" dirty="0" smtClean="0">
                <a:latin typeface="Arial" charset="0"/>
                <a:ea typeface="ＭＳ Ｐゴシック" pitchFamily="34" charset="-128"/>
              </a:rPr>
              <a:t>标签</a:t>
            </a:r>
            <a:r>
              <a:rPr lang="en-US" sz="2000" b="1" dirty="0" smtClean="0">
                <a:latin typeface="Arial" charset="0"/>
                <a:ea typeface="ＭＳ Ｐゴシック" pitchFamily="34" charset="-128"/>
              </a:rPr>
              <a:t>: </a:t>
            </a:r>
            <a:r>
              <a:rPr lang="en-US" sz="2000" b="1" dirty="0" smtClean="0">
                <a:solidFill>
                  <a:srgbClr val="990000"/>
                </a:solidFill>
                <a:latin typeface="Arial" charset="0"/>
                <a:ea typeface="ＭＳ Ｐゴシック" pitchFamily="34" charset="-128"/>
              </a:rPr>
              <a:t>AES</a:t>
            </a:r>
            <a:endParaRPr lang="en-US" sz="2000" b="1" dirty="0">
              <a:solidFill>
                <a:srgbClr val="990000"/>
              </a:solidFill>
              <a:latin typeface="Arial" charset="0"/>
              <a:ea typeface="ＭＳ Ｐゴシック" pitchFamily="34" charset="-128"/>
            </a:endParaRPr>
          </a:p>
        </p:txBody>
      </p:sp>
    </p:spTree>
    <p:extLst>
      <p:ext uri="{BB962C8B-B14F-4D97-AF65-F5344CB8AC3E}">
        <p14:creationId xmlns:p14="http://schemas.microsoft.com/office/powerpoint/2010/main" xmlns="" val="17026918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Gen2 V2 </a:t>
            </a:r>
            <a:r>
              <a:rPr lang="zh-CN" altLang="en-US" dirty="0" smtClean="0"/>
              <a:t>命令</a:t>
            </a:r>
            <a:endParaRPr lang="en-US" dirty="0"/>
          </a:p>
        </p:txBody>
      </p:sp>
      <p:pic>
        <p:nvPicPr>
          <p:cNvPr id="35842" name="Picture 2"/>
          <p:cNvPicPr>
            <a:picLocks noChangeAspect="1" noChangeArrowheads="1"/>
          </p:cNvPicPr>
          <p:nvPr/>
        </p:nvPicPr>
        <p:blipFill>
          <a:blip r:embed="rId2" cstate="print"/>
          <a:srcRect/>
          <a:stretch>
            <a:fillRect/>
          </a:stretch>
        </p:blipFill>
        <p:spPr bwMode="auto">
          <a:xfrm>
            <a:off x="1295400" y="838200"/>
            <a:ext cx="5701187" cy="5410200"/>
          </a:xfrm>
          <a:prstGeom prst="rect">
            <a:avLst/>
          </a:prstGeom>
          <a:noFill/>
          <a:ln w="9525">
            <a:noFill/>
            <a:miter lim="800000"/>
            <a:headEnd/>
            <a:tailEnd/>
          </a:ln>
        </p:spPr>
      </p:pic>
    </p:spTree>
    <p:extLst>
      <p:ext uri="{BB962C8B-B14F-4D97-AF65-F5344CB8AC3E}">
        <p14:creationId xmlns:p14="http://schemas.microsoft.com/office/powerpoint/2010/main" xmlns="" val="295723915"/>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511175" y="5029200"/>
            <a:ext cx="8378825" cy="949325"/>
          </a:xfrm>
        </p:spPr>
        <p:txBody>
          <a:bodyPr/>
          <a:lstStyle/>
          <a:p>
            <a:pPr eaLnBrk="1" hangingPunct="1"/>
            <a:r>
              <a:rPr lang="en-US" sz="3200" smtClean="0"/>
              <a:t>RFID </a:t>
            </a:r>
            <a:r>
              <a:rPr lang="zh-CN" altLang="en-US" sz="3200" smtClean="0">
                <a:ea typeface="宋体" charset="-122"/>
              </a:rPr>
              <a:t>固定式读写器</a:t>
            </a:r>
            <a:r>
              <a:rPr lang="en-US" sz="3200" smtClean="0"/>
              <a:t/>
            </a:r>
            <a:br>
              <a:rPr lang="en-US" sz="3200" smtClean="0"/>
            </a:br>
            <a:r>
              <a:rPr lang="en-US" sz="3200" smtClean="0"/>
              <a:t/>
            </a:r>
            <a:br>
              <a:rPr lang="en-US" sz="3200" smtClean="0"/>
            </a:br>
            <a:endParaRPr lang="en-US" sz="3200" smtClean="0"/>
          </a:p>
        </p:txBody>
      </p:sp>
      <p:sp>
        <p:nvSpPr>
          <p:cNvPr id="66563" name="Text Box 3"/>
          <p:cNvSpPr txBox="1">
            <a:spLocks noChangeArrowheads="1"/>
          </p:cNvSpPr>
          <p:nvPr/>
        </p:nvSpPr>
        <p:spPr bwMode="auto">
          <a:xfrm>
            <a:off x="838200" y="48006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endParaRPr lang="en-US"/>
          </a:p>
        </p:txBody>
      </p:sp>
      <p:sp>
        <p:nvSpPr>
          <p:cNvPr id="66564" name="Rectangle 4"/>
          <p:cNvSpPr>
            <a:spLocks noChangeArrowheads="1"/>
          </p:cNvSpPr>
          <p:nvPr/>
        </p:nvSpPr>
        <p:spPr bwMode="auto">
          <a:xfrm>
            <a:off x="685800" y="4724400"/>
            <a:ext cx="7772400" cy="76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en-US"/>
          </a:p>
        </p:txBody>
      </p:sp>
    </p:spTree>
    <p:extLst>
      <p:ext uri="{BB962C8B-B14F-4D97-AF65-F5344CB8AC3E}">
        <p14:creationId xmlns:p14="http://schemas.microsoft.com/office/powerpoint/2010/main" xmlns="" val="973949385"/>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zh-CN" altLang="en-US" smtClean="0">
                <a:ea typeface="宋体" charset="-122"/>
              </a:rPr>
              <a:t>大纲</a:t>
            </a:r>
            <a:endParaRPr lang="en-US" smtClean="0"/>
          </a:p>
        </p:txBody>
      </p:sp>
      <p:pic>
        <p:nvPicPr>
          <p:cNvPr id="8195" name="Picture 8"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2900" y="1028700"/>
            <a:ext cx="87741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9"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550" y="2052638"/>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10"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85950" y="3076575"/>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8" name="Picture 16"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500" y="4100513"/>
            <a:ext cx="8431213" cy="1128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9" name="Picture 17" descr="blue_bar_slant2.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86200" y="5162550"/>
            <a:ext cx="84312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0" name="TextBox 18"/>
          <p:cNvSpPr txBox="1">
            <a:spLocks noChangeArrowheads="1"/>
          </p:cNvSpPr>
          <p:nvPr/>
        </p:nvSpPr>
        <p:spPr bwMode="auto">
          <a:xfrm>
            <a:off x="5162090" y="1195388"/>
            <a:ext cx="235032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a:solidFill>
                  <a:schemeClr val="bg1"/>
                </a:solidFill>
                <a:ea typeface="宋体" charset="-122"/>
              </a:rPr>
              <a:t>读写</a:t>
            </a:r>
            <a:r>
              <a:rPr lang="zh-CN" altLang="en-US" sz="2400" dirty="0" smtClean="0">
                <a:solidFill>
                  <a:schemeClr val="bg1"/>
                </a:solidFill>
                <a:ea typeface="宋体" charset="-122"/>
              </a:rPr>
              <a:t>器硬件概述</a:t>
            </a:r>
            <a:endParaRPr lang="en-US" sz="2400" dirty="0">
              <a:solidFill>
                <a:schemeClr val="bg1"/>
              </a:solidFill>
            </a:endParaRPr>
          </a:p>
        </p:txBody>
      </p:sp>
      <p:sp>
        <p:nvSpPr>
          <p:cNvPr id="8201" name="TextBox 19"/>
          <p:cNvSpPr txBox="1">
            <a:spLocks noChangeArrowheads="1"/>
          </p:cNvSpPr>
          <p:nvPr/>
        </p:nvSpPr>
        <p:spPr bwMode="auto">
          <a:xfrm>
            <a:off x="3982215" y="2192338"/>
            <a:ext cx="235032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smtClean="0">
                <a:solidFill>
                  <a:schemeClr val="bg1"/>
                </a:solidFill>
                <a:ea typeface="宋体" charset="-122"/>
              </a:rPr>
              <a:t>读写器详细特性</a:t>
            </a:r>
            <a:endParaRPr lang="en-US" sz="2400" dirty="0">
              <a:solidFill>
                <a:schemeClr val="bg1"/>
              </a:solidFill>
            </a:endParaRPr>
          </a:p>
        </p:txBody>
      </p:sp>
      <p:sp>
        <p:nvSpPr>
          <p:cNvPr id="8202" name="TextBox 20"/>
          <p:cNvSpPr txBox="1">
            <a:spLocks noChangeArrowheads="1"/>
          </p:cNvSpPr>
          <p:nvPr/>
        </p:nvSpPr>
        <p:spPr bwMode="auto">
          <a:xfrm>
            <a:off x="2366789" y="4286250"/>
            <a:ext cx="3508375" cy="42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nSpc>
                <a:spcPct val="90000"/>
              </a:lnSpc>
            </a:pPr>
            <a:r>
              <a:rPr lang="zh-CN" altLang="en-US" sz="2400" dirty="0">
                <a:solidFill>
                  <a:schemeClr val="bg1"/>
                </a:solidFill>
              </a:rPr>
              <a:t>读写</a:t>
            </a:r>
            <a:r>
              <a:rPr lang="zh-CN" altLang="en-US" sz="2400" dirty="0" smtClean="0">
                <a:solidFill>
                  <a:schemeClr val="bg1"/>
                </a:solidFill>
              </a:rPr>
              <a:t>器编程部分</a:t>
            </a:r>
            <a:endParaRPr lang="en-US" sz="2400" dirty="0">
              <a:solidFill>
                <a:schemeClr val="bg1"/>
              </a:solidFill>
            </a:endParaRPr>
          </a:p>
        </p:txBody>
      </p:sp>
      <p:sp>
        <p:nvSpPr>
          <p:cNvPr id="8203" name="TextBox 21"/>
          <p:cNvSpPr txBox="1">
            <a:spLocks noChangeArrowheads="1"/>
          </p:cNvSpPr>
          <p:nvPr/>
        </p:nvSpPr>
        <p:spPr bwMode="auto">
          <a:xfrm>
            <a:off x="1188733" y="5330825"/>
            <a:ext cx="324326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sz="2400" dirty="0" smtClean="0">
                <a:solidFill>
                  <a:schemeClr val="bg1"/>
                </a:solidFill>
                <a:ea typeface="宋体" charset="-122"/>
              </a:rPr>
              <a:t>RFID</a:t>
            </a:r>
            <a:r>
              <a:rPr lang="zh-CN" altLang="en-US" sz="2400" dirty="0" smtClean="0">
                <a:solidFill>
                  <a:schemeClr val="bg1"/>
                </a:solidFill>
                <a:ea typeface="宋体" charset="-122"/>
              </a:rPr>
              <a:t>中间件概述</a:t>
            </a:r>
            <a:endParaRPr lang="en-US" sz="2400" dirty="0">
              <a:solidFill>
                <a:schemeClr val="bg1"/>
              </a:solidFill>
            </a:endParaRPr>
          </a:p>
        </p:txBody>
      </p:sp>
      <p:sp>
        <p:nvSpPr>
          <p:cNvPr id="8204" name="TextBox 22"/>
          <p:cNvSpPr txBox="1">
            <a:spLocks noChangeArrowheads="1"/>
          </p:cNvSpPr>
          <p:nvPr/>
        </p:nvSpPr>
        <p:spPr bwMode="auto">
          <a:xfrm>
            <a:off x="2833102" y="3209925"/>
            <a:ext cx="26597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sz="2400" dirty="0">
                <a:solidFill>
                  <a:schemeClr val="bg1"/>
                </a:solidFill>
              </a:rPr>
              <a:t>读写</a:t>
            </a:r>
            <a:r>
              <a:rPr lang="zh-CN" altLang="en-US" sz="2400" dirty="0" smtClean="0">
                <a:solidFill>
                  <a:schemeClr val="bg1"/>
                </a:solidFill>
              </a:rPr>
              <a:t>器连接及配置</a:t>
            </a:r>
            <a:endParaRPr lang="en-US" altLang="zh-CN" sz="2400" dirty="0">
              <a:solidFill>
                <a:schemeClr val="bg1"/>
              </a:solidFill>
              <a:ea typeface="宋体" charset="-122"/>
            </a:endParaRPr>
          </a:p>
        </p:txBody>
      </p:sp>
    </p:spTree>
    <p:extLst>
      <p:ext uri="{BB962C8B-B14F-4D97-AF65-F5344CB8AC3E}">
        <p14:creationId xmlns:p14="http://schemas.microsoft.com/office/powerpoint/2010/main" xmlns="" val="3233935459"/>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5" name="Text Box 3"/>
          <p:cNvSpPr txBox="1">
            <a:spLocks noChangeArrowheads="1"/>
          </p:cNvSpPr>
          <p:nvPr/>
        </p:nvSpPr>
        <p:spPr bwMode="auto">
          <a:xfrm>
            <a:off x="3408363" y="2425700"/>
            <a:ext cx="2687637"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a:t>
            </a:r>
            <a:r>
              <a:rPr lang="zh-CN" altLang="en-US" sz="3600" i="1">
                <a:solidFill>
                  <a:schemeClr val="accent2"/>
                </a:solidFill>
                <a:latin typeface="Tahoma" pitchFamily="34" charset="0"/>
                <a:ea typeface="宋体" charset="-122"/>
                <a:cs typeface="Tahoma" pitchFamily="34" charset="0"/>
              </a:rPr>
              <a:t>展示</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3915558825"/>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Speedway </a:t>
            </a:r>
            <a:r>
              <a:rPr lang="zh-CN" altLang="en-US" smtClean="0">
                <a:ea typeface="宋体" charset="-122"/>
              </a:rPr>
              <a:t>家族</a:t>
            </a:r>
            <a:endParaRPr lang="en-US" smtClean="0"/>
          </a:p>
        </p:txBody>
      </p:sp>
      <p:pic>
        <p:nvPicPr>
          <p:cNvPr id="75779" name="Picture 3" descr="sub-right-rfid-reader_rev"/>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25625" y="1711325"/>
            <a:ext cx="33020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0" name="Rectangle 5"/>
          <p:cNvSpPr>
            <a:spLocks noGrp="1" noChangeArrowheads="1"/>
          </p:cNvSpPr>
          <p:nvPr>
            <p:ph type="body" idx="1"/>
          </p:nvPr>
        </p:nvSpPr>
        <p:spPr>
          <a:xfrm>
            <a:off x="4911725" y="946150"/>
            <a:ext cx="3986213" cy="5114925"/>
          </a:xfrm>
        </p:spPr>
        <p:txBody>
          <a:bodyPr/>
          <a:lstStyle/>
          <a:p>
            <a:pPr eaLnBrk="1" hangingPunct="1"/>
            <a:r>
              <a:rPr lang="zh-CN" altLang="en-US" smtClean="0">
                <a:ea typeface="宋体" charset="-122"/>
              </a:rPr>
              <a:t>全球使用</a:t>
            </a:r>
            <a:endParaRPr lang="en-US" smtClean="0"/>
          </a:p>
          <a:p>
            <a:pPr lvl="1" eaLnBrk="1" hangingPunct="1"/>
            <a:r>
              <a:rPr lang="en-US" smtClean="0"/>
              <a:t>FCC</a:t>
            </a:r>
            <a:r>
              <a:rPr lang="zh-CN" altLang="en-US" smtClean="0">
                <a:ea typeface="宋体" charset="-122"/>
              </a:rPr>
              <a:t>美国标准</a:t>
            </a:r>
            <a:endParaRPr lang="en-US" smtClean="0"/>
          </a:p>
          <a:p>
            <a:pPr lvl="1" eaLnBrk="1" hangingPunct="1"/>
            <a:r>
              <a:rPr lang="en-US" smtClean="0"/>
              <a:t>ETSI</a:t>
            </a:r>
            <a:r>
              <a:rPr lang="zh-CN" altLang="en-US" smtClean="0">
                <a:ea typeface="宋体" charset="-122"/>
              </a:rPr>
              <a:t>欧洲标准</a:t>
            </a:r>
            <a:endParaRPr lang="en-US" smtClean="0"/>
          </a:p>
          <a:p>
            <a:pPr lvl="1" eaLnBrk="1" hangingPunct="1"/>
            <a:r>
              <a:rPr lang="en-US" smtClean="0"/>
              <a:t>Brazil</a:t>
            </a:r>
            <a:r>
              <a:rPr lang="zh-CN" altLang="en-US" smtClean="0">
                <a:ea typeface="宋体" charset="-122"/>
              </a:rPr>
              <a:t>巴西标准</a:t>
            </a:r>
            <a:endParaRPr lang="en-US" smtClean="0"/>
          </a:p>
          <a:p>
            <a:pPr lvl="1" eaLnBrk="1" hangingPunct="1"/>
            <a:r>
              <a:rPr lang="en-US" smtClean="0"/>
              <a:t>Asia</a:t>
            </a:r>
            <a:r>
              <a:rPr lang="zh-CN" altLang="en-US" smtClean="0">
                <a:ea typeface="宋体" charset="-122"/>
              </a:rPr>
              <a:t>亚洲</a:t>
            </a:r>
            <a:endParaRPr lang="en-US" smtClean="0"/>
          </a:p>
          <a:p>
            <a:pPr eaLnBrk="1" hangingPunct="1"/>
            <a:r>
              <a:rPr lang="zh-CN" altLang="en-US" smtClean="0">
                <a:ea typeface="宋体" charset="-122"/>
              </a:rPr>
              <a:t>便捷性</a:t>
            </a:r>
            <a:endParaRPr lang="en-US" smtClean="0"/>
          </a:p>
          <a:p>
            <a:pPr lvl="1" eaLnBrk="1" hangingPunct="1"/>
            <a:r>
              <a:rPr lang="zh-CN" altLang="en-US" smtClean="0">
                <a:ea typeface="宋体" charset="-122"/>
              </a:rPr>
              <a:t>安装简易，施工便利</a:t>
            </a:r>
            <a:endParaRPr lang="en-US" smtClean="0"/>
          </a:p>
          <a:p>
            <a:pPr eaLnBrk="1" hangingPunct="1"/>
            <a:r>
              <a:rPr lang="zh-CN" altLang="en-US" smtClean="0">
                <a:ea typeface="宋体" charset="-122"/>
              </a:rPr>
              <a:t>灵活性</a:t>
            </a:r>
            <a:endParaRPr lang="en-US" altLang="zh-CN" smtClean="0">
              <a:ea typeface="宋体" charset="-122"/>
            </a:endParaRPr>
          </a:p>
          <a:p>
            <a:pPr lvl="1" eaLnBrk="1" hangingPunct="1"/>
            <a:r>
              <a:rPr lang="en-US" smtClean="0"/>
              <a:t>2</a:t>
            </a:r>
            <a:r>
              <a:rPr lang="zh-CN" altLang="en-US" smtClean="0">
                <a:ea typeface="宋体" charset="-122"/>
              </a:rPr>
              <a:t>口、</a:t>
            </a:r>
            <a:r>
              <a:rPr lang="en-US" altLang="zh-CN" smtClean="0">
                <a:ea typeface="宋体" charset="-122"/>
              </a:rPr>
              <a:t>4</a:t>
            </a:r>
            <a:r>
              <a:rPr lang="zh-CN" altLang="en-US" smtClean="0">
                <a:ea typeface="宋体" charset="-122"/>
              </a:rPr>
              <a:t>口读写器</a:t>
            </a:r>
            <a:endParaRPr lang="en-US" altLang="zh-CN" smtClean="0">
              <a:ea typeface="宋体" charset="-122"/>
            </a:endParaRPr>
          </a:p>
          <a:p>
            <a:pPr lvl="1" eaLnBrk="1" hangingPunct="1"/>
            <a:r>
              <a:rPr lang="zh-CN" altLang="en-US" smtClean="0">
                <a:ea typeface="宋体" charset="-122"/>
              </a:rPr>
              <a:t>读写器天线一体化</a:t>
            </a:r>
            <a:endParaRPr lang="en-US" altLang="zh-CN" smtClean="0">
              <a:ea typeface="宋体" charset="-122"/>
            </a:endParaRPr>
          </a:p>
          <a:p>
            <a:pPr eaLnBrk="1" hangingPunct="1"/>
            <a:r>
              <a:rPr lang="zh-CN" altLang="en-US" smtClean="0">
                <a:ea typeface="宋体" charset="-122"/>
              </a:rPr>
              <a:t>创新性</a:t>
            </a:r>
            <a:endParaRPr lang="en-US" smtClean="0"/>
          </a:p>
          <a:p>
            <a:pPr lvl="1" eaLnBrk="1" hangingPunct="1"/>
            <a:r>
              <a:rPr lang="zh-CN" altLang="en-US" smtClean="0">
                <a:ea typeface="宋体" charset="-122"/>
              </a:rPr>
              <a:t>动态扫描，自动巡航</a:t>
            </a:r>
            <a:endParaRPr lang="en-US" smtClean="0"/>
          </a:p>
        </p:txBody>
      </p:sp>
      <p:sp>
        <p:nvSpPr>
          <p:cNvPr id="75781" name="Text Box 7"/>
          <p:cNvSpPr txBox="1">
            <a:spLocks noChangeArrowheads="1"/>
          </p:cNvSpPr>
          <p:nvPr/>
        </p:nvSpPr>
        <p:spPr bwMode="auto">
          <a:xfrm>
            <a:off x="3124200" y="2971800"/>
            <a:ext cx="730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t>R220</a:t>
            </a:r>
          </a:p>
        </p:txBody>
      </p:sp>
      <p:sp>
        <p:nvSpPr>
          <p:cNvPr id="75782" name="Text Box 8"/>
          <p:cNvSpPr txBox="1">
            <a:spLocks noChangeArrowheads="1"/>
          </p:cNvSpPr>
          <p:nvPr/>
        </p:nvSpPr>
        <p:spPr bwMode="auto">
          <a:xfrm>
            <a:off x="2667000" y="5257800"/>
            <a:ext cx="730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t>R420</a:t>
            </a:r>
          </a:p>
        </p:txBody>
      </p:sp>
      <p:sp>
        <p:nvSpPr>
          <p:cNvPr id="75783" name="Text Box 9"/>
          <p:cNvSpPr txBox="1">
            <a:spLocks noChangeArrowheads="1"/>
          </p:cNvSpPr>
          <p:nvPr/>
        </p:nvSpPr>
        <p:spPr bwMode="auto">
          <a:xfrm>
            <a:off x="762000" y="4800600"/>
            <a:ext cx="730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t>R640</a:t>
            </a:r>
          </a:p>
        </p:txBody>
      </p:sp>
      <p:pic>
        <p:nvPicPr>
          <p:cNvPr id="75784"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3400" y="1023938"/>
            <a:ext cx="1270000" cy="3776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75785" name="Picture 9"/>
          <p:cNvPicPr>
            <a:picLocks noChangeAspect="1" noChangeArrowheads="1"/>
          </p:cNvPicPr>
          <p:nvPr/>
        </p:nvPicPr>
        <p:blipFill>
          <a:blip r:embed="rId5" cstate="print">
            <a:extLst>
              <a:ext uri="{28A0092B-C50C-407E-A947-70E740481C1C}">
                <a14:useLocalDpi xmlns:a14="http://schemas.microsoft.com/office/drawing/2010/main" xmlns="" val="0"/>
              </a:ext>
            </a:extLst>
          </a:blip>
          <a:srcRect l="2054" t="1358" r="4663" b="1358"/>
          <a:stretch>
            <a:fillRect/>
          </a:stretch>
        </p:blipFill>
        <p:spPr bwMode="auto">
          <a:xfrm>
            <a:off x="1803400" y="1074738"/>
            <a:ext cx="1108075"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xmlns="" val="1179840542"/>
      </p:ext>
    </p:extLst>
  </p:cSld>
  <p:clrMapOvr>
    <a:masterClrMapping/>
  </p:clrMapOvr>
  <p:transition spd="med">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smtClean="0"/>
              <a:t>RFID</a:t>
            </a:r>
            <a:r>
              <a:rPr lang="zh-CN" altLang="en-US" dirty="0" smtClean="0"/>
              <a:t>数据采集和交互平台</a:t>
            </a:r>
            <a:endParaRPr lang="en-US" dirty="0"/>
          </a:p>
        </p:txBody>
      </p:sp>
      <p:pic>
        <p:nvPicPr>
          <p:cNvPr id="14339"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xmlns=""/>
              </a:ext>
            </a:extLst>
          </a:blip>
          <a:srcRect l="-2566" r="-2895" b="-1423"/>
          <a:stretch/>
        </p:blipFill>
        <p:spPr>
          <a:xfrm>
            <a:off x="927099" y="818604"/>
            <a:ext cx="7131097" cy="5735513"/>
          </a:xfrm>
          <a:prstGeom prst="rect">
            <a:avLst/>
          </a:prstGeom>
          <a:noFill/>
          <a:ln>
            <a:noFill/>
          </a:ln>
        </p:spPr>
      </p:pic>
      <p:sp>
        <p:nvSpPr>
          <p:cNvPr id="2" name="TextBox 1"/>
          <p:cNvSpPr txBox="1"/>
          <p:nvPr/>
        </p:nvSpPr>
        <p:spPr>
          <a:xfrm>
            <a:off x="3700818" y="2057241"/>
            <a:ext cx="1776230" cy="338554"/>
          </a:xfrm>
          <a:prstGeom prst="rect">
            <a:avLst/>
          </a:prstGeom>
          <a:noFill/>
        </p:spPr>
        <p:txBody>
          <a:bodyPr wrap="square" rtlCol="0">
            <a:spAutoFit/>
          </a:bodyPr>
          <a:lstStyle/>
          <a:p>
            <a:pPr algn="ctr"/>
            <a:r>
              <a:rPr lang="en-US" sz="1600" dirty="0" smtClean="0">
                <a:solidFill>
                  <a:schemeClr val="bg1"/>
                </a:solidFill>
              </a:rPr>
              <a:t>Reader Chips</a:t>
            </a:r>
            <a:endParaRPr lang="en-US" sz="1600" dirty="0">
              <a:solidFill>
                <a:schemeClr val="bg1"/>
              </a:solidFill>
            </a:endParaRPr>
          </a:p>
        </p:txBody>
      </p:sp>
    </p:spTree>
    <p:extLst>
      <p:ext uri="{BB962C8B-B14F-4D97-AF65-F5344CB8AC3E}">
        <p14:creationId xmlns:p14="http://schemas.microsoft.com/office/powerpoint/2010/main" xmlns="" val="3775131968"/>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Impinj Speedway</a:t>
            </a:r>
            <a:r>
              <a:rPr lang="en-US" baseline="30000" smtClean="0"/>
              <a:t>®</a:t>
            </a:r>
            <a:r>
              <a:rPr lang="en-US" smtClean="0"/>
              <a:t> Revolution</a:t>
            </a:r>
          </a:p>
        </p:txBody>
      </p:sp>
      <p:sp>
        <p:nvSpPr>
          <p:cNvPr id="76803" name="Rectangle 3"/>
          <p:cNvSpPr>
            <a:spLocks noGrp="1" noChangeArrowheads="1"/>
          </p:cNvSpPr>
          <p:nvPr>
            <p:ph type="body" idx="1"/>
          </p:nvPr>
        </p:nvSpPr>
        <p:spPr>
          <a:xfrm>
            <a:off x="420688" y="838200"/>
            <a:ext cx="7178675" cy="5213350"/>
          </a:xfrm>
        </p:spPr>
        <p:txBody>
          <a:bodyPr/>
          <a:lstStyle/>
          <a:p>
            <a:pPr eaLnBrk="1" hangingPunct="1">
              <a:lnSpc>
                <a:spcPct val="80000"/>
              </a:lnSpc>
            </a:pPr>
            <a:r>
              <a:rPr lang="zh-CN" altLang="en-US" sz="2200" smtClean="0">
                <a:ea typeface="宋体" charset="-122"/>
              </a:rPr>
              <a:t>新一代读写器平台</a:t>
            </a:r>
            <a:endParaRPr lang="en-US" sz="2200" smtClean="0"/>
          </a:p>
          <a:p>
            <a:pPr lvl="1" eaLnBrk="1" hangingPunct="1">
              <a:lnSpc>
                <a:spcPct val="80000"/>
              </a:lnSpc>
            </a:pPr>
            <a:r>
              <a:rPr lang="zh-CN" altLang="en-US" smtClean="0">
                <a:ea typeface="宋体" charset="-122"/>
              </a:rPr>
              <a:t>基于业界卓越口碑的</a:t>
            </a:r>
            <a:r>
              <a:rPr lang="en-US" smtClean="0"/>
              <a:t>Speedway</a:t>
            </a:r>
            <a:r>
              <a:rPr lang="zh-CN" altLang="en-US" smtClean="0">
                <a:ea typeface="宋体" charset="-122"/>
              </a:rPr>
              <a:t>构建</a:t>
            </a:r>
            <a:endParaRPr lang="en-US" smtClean="0"/>
          </a:p>
          <a:p>
            <a:pPr lvl="1" eaLnBrk="1" hangingPunct="1">
              <a:lnSpc>
                <a:spcPct val="80000"/>
              </a:lnSpc>
            </a:pPr>
            <a:r>
              <a:rPr lang="zh-CN" altLang="en-US" smtClean="0">
                <a:ea typeface="宋体" charset="-122"/>
              </a:rPr>
              <a:t>性能大幅提升</a:t>
            </a:r>
            <a:endParaRPr lang="en-US" smtClean="0"/>
          </a:p>
          <a:p>
            <a:pPr eaLnBrk="1" hangingPunct="1">
              <a:lnSpc>
                <a:spcPct val="80000"/>
              </a:lnSpc>
            </a:pPr>
            <a:r>
              <a:rPr lang="zh-CN" altLang="en-US" sz="2200" smtClean="0">
                <a:ea typeface="宋体" charset="-122"/>
              </a:rPr>
              <a:t>体积更小</a:t>
            </a:r>
            <a:endParaRPr lang="en-US" sz="2200" smtClean="0"/>
          </a:p>
          <a:p>
            <a:pPr lvl="1" eaLnBrk="1" hangingPunct="1">
              <a:lnSpc>
                <a:spcPct val="80000"/>
              </a:lnSpc>
            </a:pPr>
            <a:r>
              <a:rPr lang="en-US" smtClean="0"/>
              <a:t>19cm x 17.5cm x 3cm</a:t>
            </a:r>
          </a:p>
          <a:p>
            <a:pPr eaLnBrk="1" hangingPunct="1">
              <a:lnSpc>
                <a:spcPct val="80000"/>
              </a:lnSpc>
            </a:pPr>
            <a:r>
              <a:rPr lang="en-US" sz="2200" smtClean="0"/>
              <a:t>PoE</a:t>
            </a:r>
            <a:r>
              <a:rPr lang="zh-CN" altLang="en-US" sz="2200" smtClean="0">
                <a:ea typeface="宋体" charset="-122"/>
              </a:rPr>
              <a:t>以太网供电</a:t>
            </a:r>
            <a:endParaRPr lang="en-US" sz="2200" smtClean="0"/>
          </a:p>
          <a:p>
            <a:pPr lvl="1" eaLnBrk="1" hangingPunct="1">
              <a:lnSpc>
                <a:spcPct val="80000"/>
              </a:lnSpc>
            </a:pPr>
            <a:r>
              <a:rPr lang="zh-CN" altLang="en-US" smtClean="0">
                <a:ea typeface="宋体" charset="-122"/>
              </a:rPr>
              <a:t>符合</a:t>
            </a:r>
            <a:r>
              <a:rPr lang="en-US" smtClean="0"/>
              <a:t> IEEE 802.3af</a:t>
            </a:r>
          </a:p>
          <a:p>
            <a:pPr eaLnBrk="1" hangingPunct="1">
              <a:lnSpc>
                <a:spcPct val="80000"/>
              </a:lnSpc>
            </a:pPr>
            <a:r>
              <a:rPr lang="zh-CN" altLang="en-US" sz="2200" smtClean="0">
                <a:ea typeface="宋体" charset="-122"/>
              </a:rPr>
              <a:t>功耗更低</a:t>
            </a:r>
            <a:endParaRPr lang="en-US" sz="2200" smtClean="0"/>
          </a:p>
          <a:p>
            <a:pPr lvl="1" eaLnBrk="1" hangingPunct="1">
              <a:lnSpc>
                <a:spcPct val="80000"/>
              </a:lnSpc>
            </a:pPr>
            <a:r>
              <a:rPr lang="en-US" smtClean="0"/>
              <a:t>11.5W @ +30dBm, 13.5 W @ +32.5dBm</a:t>
            </a:r>
          </a:p>
          <a:p>
            <a:pPr lvl="1" eaLnBrk="1" hangingPunct="1">
              <a:lnSpc>
                <a:spcPct val="80000"/>
              </a:lnSpc>
            </a:pPr>
            <a:r>
              <a:rPr lang="en-US" smtClean="0"/>
              <a:t>6W @ </a:t>
            </a:r>
            <a:r>
              <a:rPr lang="zh-CN" altLang="en-US" smtClean="0">
                <a:ea typeface="宋体" charset="-122"/>
              </a:rPr>
              <a:t>低功耗模式</a:t>
            </a:r>
            <a:endParaRPr lang="en-US" smtClean="0"/>
          </a:p>
          <a:p>
            <a:pPr lvl="1" eaLnBrk="1" hangingPunct="1">
              <a:lnSpc>
                <a:spcPct val="80000"/>
              </a:lnSpc>
            </a:pPr>
            <a:r>
              <a:rPr lang="en-US" smtClean="0"/>
              <a:t>3W @ </a:t>
            </a:r>
            <a:r>
              <a:rPr lang="zh-CN" altLang="en-US" smtClean="0">
                <a:ea typeface="宋体" charset="-122"/>
              </a:rPr>
              <a:t>空闲模式</a:t>
            </a:r>
            <a:endParaRPr lang="en-US" smtClean="0"/>
          </a:p>
          <a:p>
            <a:pPr eaLnBrk="1" hangingPunct="1">
              <a:lnSpc>
                <a:spcPct val="80000"/>
              </a:lnSpc>
            </a:pPr>
            <a:r>
              <a:rPr lang="en-US" sz="2200" smtClean="0"/>
              <a:t>USB</a:t>
            </a:r>
            <a:r>
              <a:rPr lang="zh-CN" altLang="en-US" sz="2200" smtClean="0">
                <a:ea typeface="宋体" charset="-122"/>
              </a:rPr>
              <a:t>设备端口</a:t>
            </a:r>
            <a:endParaRPr lang="en-US" sz="2200" smtClean="0"/>
          </a:p>
          <a:p>
            <a:pPr lvl="1" eaLnBrk="1" hangingPunct="1">
              <a:lnSpc>
                <a:spcPct val="80000"/>
              </a:lnSpc>
            </a:pPr>
            <a:r>
              <a:rPr lang="zh-CN" altLang="en-US" smtClean="0">
                <a:ea typeface="宋体" charset="-122"/>
              </a:rPr>
              <a:t>外设支持</a:t>
            </a:r>
            <a:endParaRPr lang="en-US" smtClean="0"/>
          </a:p>
          <a:p>
            <a:pPr lvl="1" eaLnBrk="1" hangingPunct="1">
              <a:lnSpc>
                <a:spcPct val="80000"/>
              </a:lnSpc>
            </a:pPr>
            <a:r>
              <a:rPr lang="zh-CN" altLang="en-US" smtClean="0">
                <a:ea typeface="宋体" charset="-122"/>
              </a:rPr>
              <a:t>键盘模拟输出</a:t>
            </a:r>
            <a:endParaRPr lang="en-US" smtClean="0"/>
          </a:p>
          <a:p>
            <a:pPr eaLnBrk="1" hangingPunct="1">
              <a:lnSpc>
                <a:spcPct val="80000"/>
              </a:lnSpc>
            </a:pPr>
            <a:r>
              <a:rPr lang="zh-CN" altLang="en-US" sz="2200" smtClean="0">
                <a:ea typeface="宋体" charset="-122"/>
              </a:rPr>
              <a:t>隔离的</a:t>
            </a:r>
            <a:r>
              <a:rPr lang="en-US" sz="2200" smtClean="0"/>
              <a:t> GPIO</a:t>
            </a:r>
          </a:p>
          <a:p>
            <a:pPr lvl="1" eaLnBrk="1" hangingPunct="1">
              <a:lnSpc>
                <a:spcPct val="80000"/>
              </a:lnSpc>
            </a:pPr>
            <a:r>
              <a:rPr lang="en-US" smtClean="0"/>
              <a:t>4 </a:t>
            </a:r>
            <a:r>
              <a:rPr lang="zh-CN" altLang="en-US" smtClean="0">
                <a:ea typeface="宋体" charset="-122"/>
              </a:rPr>
              <a:t>个输入，</a:t>
            </a:r>
            <a:r>
              <a:rPr lang="en-US" altLang="zh-CN" smtClean="0">
                <a:ea typeface="宋体" charset="-122"/>
              </a:rPr>
              <a:t>4</a:t>
            </a:r>
            <a:r>
              <a:rPr lang="zh-CN" altLang="en-US" smtClean="0">
                <a:ea typeface="宋体" charset="-122"/>
              </a:rPr>
              <a:t>个输出</a:t>
            </a:r>
            <a:endParaRPr lang="en-US" smtClean="0"/>
          </a:p>
        </p:txBody>
      </p:sp>
      <p:pic>
        <p:nvPicPr>
          <p:cNvPr id="76804" name="Picture 4" descr="speed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97513" y="3060700"/>
            <a:ext cx="3392487" cy="266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5" name="Picture 5" descr="Speedway_REV"/>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26100" y="2082800"/>
            <a:ext cx="2741613"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6"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spTree>
    <p:extLst>
      <p:ext uri="{BB962C8B-B14F-4D97-AF65-F5344CB8AC3E}">
        <p14:creationId xmlns:p14="http://schemas.microsoft.com/office/powerpoint/2010/main" xmlns="" val="806888591"/>
      </p:ext>
    </p:extLst>
  </p:cSld>
  <p:clrMapOvr>
    <a:masterClrMapping/>
  </p:clrMapOvr>
  <p:transition spd="med">
    <p:dissolv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Impinj xPortal </a:t>
            </a:r>
            <a:r>
              <a:rPr lang="en-US" baseline="30000" smtClean="0"/>
              <a:t>®</a:t>
            </a:r>
          </a:p>
        </p:txBody>
      </p:sp>
      <p:sp>
        <p:nvSpPr>
          <p:cNvPr id="77827" name="Rectangle 3"/>
          <p:cNvSpPr>
            <a:spLocks noGrp="1" noChangeArrowheads="1"/>
          </p:cNvSpPr>
          <p:nvPr>
            <p:ph type="body" idx="1"/>
          </p:nvPr>
        </p:nvSpPr>
        <p:spPr>
          <a:xfrm>
            <a:off x="420688" y="838200"/>
            <a:ext cx="7178675" cy="5213350"/>
          </a:xfrm>
        </p:spPr>
        <p:txBody>
          <a:bodyPr/>
          <a:lstStyle/>
          <a:p>
            <a:pPr eaLnBrk="1" hangingPunct="1"/>
            <a:r>
              <a:rPr lang="zh-CN" altLang="en-US" smtClean="0">
                <a:ea typeface="宋体" charset="-122"/>
              </a:rPr>
              <a:t>采用</a:t>
            </a:r>
            <a:r>
              <a:rPr lang="en-US" smtClean="0"/>
              <a:t>Speedway Revolution</a:t>
            </a:r>
          </a:p>
          <a:p>
            <a:pPr lvl="1" eaLnBrk="1" hangingPunct="1"/>
            <a:r>
              <a:rPr lang="zh-CN" altLang="en-US" smtClean="0">
                <a:ea typeface="宋体" charset="-122"/>
              </a:rPr>
              <a:t>最佳读写性能</a:t>
            </a:r>
            <a:endParaRPr lang="en-US" smtClean="0"/>
          </a:p>
          <a:p>
            <a:pPr eaLnBrk="1" hangingPunct="1"/>
            <a:r>
              <a:rPr lang="zh-CN" altLang="en-US" smtClean="0">
                <a:ea typeface="宋体" charset="-122"/>
              </a:rPr>
              <a:t>紧凑外形设计</a:t>
            </a:r>
            <a:endParaRPr lang="en-US" smtClean="0"/>
          </a:p>
          <a:p>
            <a:pPr lvl="1" eaLnBrk="1" hangingPunct="1"/>
            <a:r>
              <a:rPr lang="en-US" smtClean="0"/>
              <a:t>77.5 x 22.2 x 5 cm</a:t>
            </a:r>
          </a:p>
          <a:p>
            <a:pPr lvl="1" eaLnBrk="1" hangingPunct="1"/>
            <a:r>
              <a:rPr lang="en-US" smtClean="0"/>
              <a:t>4.5 </a:t>
            </a:r>
            <a:r>
              <a:rPr lang="zh-CN" altLang="en-US" smtClean="0">
                <a:ea typeface="宋体" charset="-122"/>
              </a:rPr>
              <a:t>公斤</a:t>
            </a:r>
            <a:r>
              <a:rPr lang="en-US" smtClean="0"/>
              <a:t> </a:t>
            </a:r>
            <a:endParaRPr lang="en-US" sz="2100" smtClean="0"/>
          </a:p>
          <a:p>
            <a:pPr eaLnBrk="1" hangingPunct="1"/>
            <a:r>
              <a:rPr lang="zh-CN" altLang="en-US" smtClean="0">
                <a:ea typeface="宋体" charset="-122"/>
              </a:rPr>
              <a:t>天线设计采用双线性相控阵列</a:t>
            </a:r>
            <a:r>
              <a:rPr lang="en-US" smtClean="0"/>
              <a:t> (DLPA)</a:t>
            </a:r>
          </a:p>
          <a:p>
            <a:pPr lvl="1" eaLnBrk="1" hangingPunct="1"/>
            <a:r>
              <a:rPr lang="en-US" altLang="zh-CN" sz="2100" smtClean="0">
                <a:ea typeface="宋体" charset="-122"/>
              </a:rPr>
              <a:t>2</a:t>
            </a:r>
            <a:r>
              <a:rPr lang="zh-CN" altLang="en-US" sz="2100" smtClean="0">
                <a:ea typeface="宋体" charset="-122"/>
              </a:rPr>
              <a:t>根水平极化，</a:t>
            </a:r>
            <a:r>
              <a:rPr lang="en-US" altLang="zh-CN" sz="2100" smtClean="0">
                <a:ea typeface="宋体" charset="-122"/>
              </a:rPr>
              <a:t>2</a:t>
            </a:r>
            <a:r>
              <a:rPr lang="zh-CN" altLang="en-US" sz="2100" smtClean="0">
                <a:ea typeface="宋体" charset="-122"/>
              </a:rPr>
              <a:t>根垂直极化</a:t>
            </a:r>
            <a:endParaRPr lang="en-US" sz="2100" smtClean="0"/>
          </a:p>
          <a:p>
            <a:pPr lvl="1" eaLnBrk="1" hangingPunct="1"/>
            <a:r>
              <a:rPr lang="zh-CN" altLang="en-US" sz="2100" smtClean="0">
                <a:ea typeface="宋体" charset="-122"/>
              </a:rPr>
              <a:t>最大限度辐射能量到标签</a:t>
            </a:r>
            <a:endParaRPr lang="en-US" sz="2100" smtClean="0"/>
          </a:p>
          <a:p>
            <a:pPr eaLnBrk="1" hangingPunct="1"/>
            <a:r>
              <a:rPr lang="en-US" smtClean="0"/>
              <a:t>PoE</a:t>
            </a:r>
            <a:r>
              <a:rPr lang="zh-CN" altLang="en-US" smtClean="0">
                <a:ea typeface="宋体" charset="-122"/>
              </a:rPr>
              <a:t>以太网供电</a:t>
            </a:r>
            <a:endParaRPr lang="en-US" smtClean="0"/>
          </a:p>
          <a:p>
            <a:pPr lvl="1" eaLnBrk="1" hangingPunct="1"/>
            <a:r>
              <a:rPr lang="zh-CN" altLang="en-US" sz="2100" smtClean="0">
                <a:ea typeface="宋体" charset="-122"/>
              </a:rPr>
              <a:t>符合</a:t>
            </a:r>
            <a:r>
              <a:rPr lang="en-US" sz="2100" smtClean="0"/>
              <a:t>IEEE 802.3af</a:t>
            </a:r>
            <a:endParaRPr lang="en-US" sz="2400" smtClean="0"/>
          </a:p>
          <a:p>
            <a:pPr eaLnBrk="1" hangingPunct="1"/>
            <a:r>
              <a:rPr lang="zh-CN" altLang="en-US" smtClean="0">
                <a:ea typeface="宋体" charset="-122"/>
              </a:rPr>
              <a:t>隔离的</a:t>
            </a:r>
            <a:r>
              <a:rPr lang="en-US" smtClean="0"/>
              <a:t>GPIO</a:t>
            </a:r>
          </a:p>
          <a:p>
            <a:pPr lvl="1" eaLnBrk="1" hangingPunct="1"/>
            <a:r>
              <a:rPr lang="en-US" sz="2100" smtClean="0"/>
              <a:t>4</a:t>
            </a:r>
            <a:r>
              <a:rPr lang="zh-CN" altLang="en-US" sz="2100" smtClean="0">
                <a:ea typeface="宋体" charset="-122"/>
              </a:rPr>
              <a:t>输入，</a:t>
            </a:r>
            <a:r>
              <a:rPr lang="en-US" altLang="zh-CN" sz="2100" smtClean="0">
                <a:ea typeface="宋体" charset="-122"/>
              </a:rPr>
              <a:t>4</a:t>
            </a:r>
            <a:r>
              <a:rPr lang="zh-CN" altLang="en-US" sz="2100" smtClean="0">
                <a:ea typeface="宋体" charset="-122"/>
              </a:rPr>
              <a:t>个输出</a:t>
            </a:r>
            <a:endParaRPr lang="en-US" sz="2100" smtClean="0"/>
          </a:p>
        </p:txBody>
      </p:sp>
      <p:pic>
        <p:nvPicPr>
          <p:cNvPr id="77828"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pic>
        <p:nvPicPr>
          <p:cNvPr id="77829" name="Picture 9" descr="xportal_nocove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8400" y="1066800"/>
            <a:ext cx="16637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34814864"/>
      </p:ext>
    </p:extLst>
  </p:cSld>
  <p:clrMapOvr>
    <a:masterClrMapping/>
  </p:clrMapOvr>
  <p:transition spd="med">
    <p:dissolv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mtClean="0">
                <a:ea typeface="宋体" charset="-122"/>
              </a:rPr>
              <a:t>读写器一览</a:t>
            </a:r>
            <a:endParaRPr lang="en-US" smtClean="0"/>
          </a:p>
        </p:txBody>
      </p:sp>
      <p:pic>
        <p:nvPicPr>
          <p:cNvPr id="78851" name="Picture 1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200" y="990600"/>
            <a:ext cx="73914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339725" y="5867400"/>
            <a:ext cx="1184275" cy="222250"/>
          </a:xfrm>
          <a:prstGeom prst="rect">
            <a:avLst/>
          </a:prstGeom>
        </p:spPr>
        <p:txBody>
          <a:bodyPr wrap="none">
            <a:spAutoFit/>
          </a:bodyPr>
          <a:lstStyle/>
          <a:p>
            <a:pPr lvl="1">
              <a:lnSpc>
                <a:spcPct val="80000"/>
              </a:lnSpc>
              <a:defRPr/>
            </a:pPr>
            <a:r>
              <a:rPr lang="zh-CN" altLang="en-US" sz="1050" dirty="0">
                <a:ea typeface="宋体" charset="-122"/>
              </a:rPr>
              <a:t>读取能力</a:t>
            </a:r>
            <a:endParaRPr lang="en-US" sz="1050" dirty="0"/>
          </a:p>
        </p:txBody>
      </p:sp>
      <p:sp>
        <p:nvSpPr>
          <p:cNvPr id="5" name="Rectangle 4"/>
          <p:cNvSpPr/>
          <p:nvPr/>
        </p:nvSpPr>
        <p:spPr>
          <a:xfrm>
            <a:off x="2514600" y="5867400"/>
            <a:ext cx="1963738" cy="222250"/>
          </a:xfrm>
          <a:prstGeom prst="rect">
            <a:avLst/>
          </a:prstGeom>
        </p:spPr>
        <p:txBody>
          <a:bodyPr wrap="none">
            <a:spAutoFit/>
          </a:bodyPr>
          <a:lstStyle/>
          <a:p>
            <a:pPr lvl="1">
              <a:lnSpc>
                <a:spcPct val="80000"/>
              </a:lnSpc>
              <a:defRPr/>
            </a:pPr>
            <a:r>
              <a:rPr lang="en-US" altLang="zh-CN" sz="1050" dirty="0">
                <a:ea typeface="宋体" charset="-122"/>
              </a:rPr>
              <a:t>AutoSet</a:t>
            </a:r>
            <a:r>
              <a:rPr lang="zh-CN" altLang="en-US" sz="1050" dirty="0">
                <a:ea typeface="宋体" charset="-122"/>
              </a:rPr>
              <a:t>模式下</a:t>
            </a:r>
            <a:r>
              <a:rPr lang="en-US" altLang="zh-CN" sz="1050" dirty="0">
                <a:ea typeface="宋体" charset="-122"/>
              </a:rPr>
              <a:t>430/</a:t>
            </a:r>
            <a:r>
              <a:rPr lang="zh-CN" altLang="en-US" sz="1050" dirty="0">
                <a:ea typeface="宋体" charset="-122"/>
              </a:rPr>
              <a:t>秒</a:t>
            </a:r>
            <a:endParaRPr lang="en-US" sz="1050" dirty="0"/>
          </a:p>
        </p:txBody>
      </p:sp>
      <p:sp>
        <p:nvSpPr>
          <p:cNvPr id="78854" name="Rectangle 5"/>
          <p:cNvSpPr>
            <a:spLocks noChangeArrowheads="1"/>
          </p:cNvSpPr>
          <p:nvPr/>
        </p:nvSpPr>
        <p:spPr bwMode="auto">
          <a:xfrm>
            <a:off x="6054725" y="5873750"/>
            <a:ext cx="1042988"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lvl="1">
              <a:lnSpc>
                <a:spcPct val="80000"/>
              </a:lnSpc>
            </a:pPr>
            <a:r>
              <a:rPr lang="en-US" altLang="zh-CN" sz="1000">
                <a:ea typeface="宋体" charset="-122"/>
              </a:rPr>
              <a:t>300/</a:t>
            </a:r>
            <a:r>
              <a:rPr lang="zh-CN" altLang="en-US" sz="1000">
                <a:ea typeface="宋体" charset="-122"/>
              </a:rPr>
              <a:t>秒</a:t>
            </a:r>
            <a:endParaRPr lang="en-US" sz="1000"/>
          </a:p>
        </p:txBody>
      </p:sp>
    </p:spTree>
    <p:extLst>
      <p:ext uri="{BB962C8B-B14F-4D97-AF65-F5344CB8AC3E}">
        <p14:creationId xmlns:p14="http://schemas.microsoft.com/office/powerpoint/2010/main" xmlns="" val="284708720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 Box 3"/>
          <p:cNvSpPr txBox="1">
            <a:spLocks noChangeArrowheads="1"/>
          </p:cNvSpPr>
          <p:nvPr/>
        </p:nvSpPr>
        <p:spPr bwMode="auto">
          <a:xfrm>
            <a:off x="3408363" y="2425700"/>
            <a:ext cx="2687637"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a:t>
            </a:r>
            <a:r>
              <a:rPr lang="zh-CN" altLang="en-US" sz="3600" i="1">
                <a:solidFill>
                  <a:schemeClr val="accent2"/>
                </a:solidFill>
                <a:latin typeface="Tahoma" pitchFamily="34" charset="0"/>
                <a:ea typeface="宋体" charset="-122"/>
                <a:cs typeface="Tahoma" pitchFamily="34" charset="0"/>
              </a:rPr>
              <a:t>详细部分</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3687892460"/>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
          <p:cNvSpPr>
            <a:spLocks noGrp="1" noChangeArrowheads="1"/>
          </p:cNvSpPr>
          <p:nvPr>
            <p:ph type="title"/>
          </p:nvPr>
        </p:nvSpPr>
        <p:spPr>
          <a:xfrm>
            <a:off x="457200" y="0"/>
            <a:ext cx="8686800" cy="812800"/>
          </a:xfrm>
        </p:spPr>
        <p:txBody>
          <a:bodyPr lIns="90000" tIns="46800"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700" smtClean="0"/>
              <a:t>Autopilot™ </a:t>
            </a:r>
            <a:r>
              <a:rPr lang="zh-CN" altLang="en-US" sz="2700" smtClean="0">
                <a:ea typeface="宋体" charset="-122"/>
              </a:rPr>
              <a:t>优化配置</a:t>
            </a:r>
            <a:endParaRPr lang="en-US" sz="2700" smtClean="0"/>
          </a:p>
        </p:txBody>
      </p:sp>
      <p:sp>
        <p:nvSpPr>
          <p:cNvPr id="80899" name="Rectangle 2"/>
          <p:cNvSpPr>
            <a:spLocks noGrp="1" noChangeArrowheads="1"/>
          </p:cNvSpPr>
          <p:nvPr>
            <p:ph type="body" idx="1"/>
          </p:nvPr>
        </p:nvSpPr>
        <p:spPr>
          <a:xfrm>
            <a:off x="204788" y="884238"/>
            <a:ext cx="8812212" cy="4373562"/>
          </a:xfrm>
        </p:spPr>
        <p:txBody>
          <a:bodyPr lIns="90000" tIns="46800" rIns="90000" bIns="46800"/>
          <a:lstStyle/>
          <a:p>
            <a:pPr marL="457200" indent="-457200">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r>
              <a:rPr lang="en-US" altLang="zh-CN" smtClean="0">
                <a:ea typeface="宋体" charset="-122"/>
              </a:rPr>
              <a:t>Autopilot</a:t>
            </a:r>
            <a:r>
              <a:rPr lang="zh-CN" altLang="en-US" smtClean="0">
                <a:ea typeface="宋体" charset="-122"/>
              </a:rPr>
              <a:t>包含</a:t>
            </a:r>
            <a:r>
              <a:rPr lang="en-US" altLang="zh-CN" smtClean="0">
                <a:ea typeface="宋体" charset="-122"/>
              </a:rPr>
              <a:t>3</a:t>
            </a:r>
            <a:r>
              <a:rPr lang="zh-CN" altLang="en-US" smtClean="0">
                <a:ea typeface="宋体" charset="-122"/>
              </a:rPr>
              <a:t>部分</a:t>
            </a:r>
            <a:r>
              <a:rPr lang="en-US" smtClean="0"/>
              <a:t>:</a:t>
            </a:r>
          </a:p>
          <a:p>
            <a:pPr marL="765175" lvl="1" indent="-417513">
              <a:buClr>
                <a:srgbClr val="CC3333"/>
              </a:buClr>
              <a:buFont typeface="Arial" charset="0"/>
              <a:buAutoNum type="arabicPeriod"/>
              <a:tabLst>
                <a:tab pos="1133475" algn="l"/>
                <a:tab pos="2047875" algn="l"/>
                <a:tab pos="2962275" algn="l"/>
                <a:tab pos="3876675" algn="l"/>
                <a:tab pos="4791075" algn="l"/>
                <a:tab pos="5705475" algn="l"/>
                <a:tab pos="6619875" algn="l"/>
                <a:tab pos="7534275" algn="l"/>
                <a:tab pos="8448675" algn="l"/>
                <a:tab pos="9363075" algn="l"/>
                <a:tab pos="10277475" algn="l"/>
              </a:tabLst>
            </a:pPr>
            <a:r>
              <a:rPr lang="en-US" b="1" smtClean="0">
                <a:solidFill>
                  <a:srgbClr val="CC3333"/>
                </a:solidFill>
              </a:rPr>
              <a:t>Autoset</a:t>
            </a:r>
            <a:r>
              <a:rPr lang="zh-CN" altLang="en-US" smtClean="0">
                <a:ea typeface="宋体" charset="-122"/>
              </a:rPr>
              <a:t>模式动态调整操作参数</a:t>
            </a:r>
            <a:endParaRPr lang="en-US" smtClean="0"/>
          </a:p>
          <a:p>
            <a:pPr marL="765175" lvl="1" indent="-417513">
              <a:buClr>
                <a:srgbClr val="CC3333"/>
              </a:buClr>
              <a:buFont typeface="Arial" charset="0"/>
              <a:buAutoNum type="arabicPeriod"/>
              <a:tabLst>
                <a:tab pos="1133475" algn="l"/>
                <a:tab pos="2047875" algn="l"/>
                <a:tab pos="2962275" algn="l"/>
                <a:tab pos="3876675" algn="l"/>
                <a:tab pos="4791075" algn="l"/>
                <a:tab pos="5705475" algn="l"/>
                <a:tab pos="6619875" algn="l"/>
                <a:tab pos="7534275" algn="l"/>
                <a:tab pos="8448675" algn="l"/>
                <a:tab pos="9363075" algn="l"/>
                <a:tab pos="10277475" algn="l"/>
              </a:tabLst>
            </a:pPr>
            <a:r>
              <a:rPr lang="zh-CN" altLang="en-US" b="1" smtClean="0">
                <a:solidFill>
                  <a:srgbClr val="CC3333"/>
                </a:solidFill>
                <a:ea typeface="宋体" charset="-122"/>
              </a:rPr>
              <a:t>动态天线切换</a:t>
            </a:r>
            <a:r>
              <a:rPr lang="zh-CN" altLang="en-US" smtClean="0">
                <a:ea typeface="宋体" charset="-122"/>
              </a:rPr>
              <a:t>优化天线停留时间</a:t>
            </a:r>
            <a:endParaRPr lang="en-US" smtClean="0"/>
          </a:p>
          <a:p>
            <a:pPr marL="765175" lvl="1" indent="-417513">
              <a:buClr>
                <a:srgbClr val="CC3333"/>
              </a:buClr>
              <a:buFont typeface="Arial" charset="0"/>
              <a:buAutoNum type="arabicPeriod"/>
              <a:tabLst>
                <a:tab pos="1133475" algn="l"/>
                <a:tab pos="2047875" algn="l"/>
                <a:tab pos="2962275" algn="l"/>
                <a:tab pos="3876675" algn="l"/>
                <a:tab pos="4791075" algn="l"/>
                <a:tab pos="5705475" algn="l"/>
                <a:tab pos="6619875" algn="l"/>
                <a:tab pos="7534275" algn="l"/>
                <a:tab pos="8448675" algn="l"/>
                <a:tab pos="9363075" algn="l"/>
                <a:tab pos="10277475" algn="l"/>
              </a:tabLst>
            </a:pPr>
            <a:r>
              <a:rPr lang="zh-CN" altLang="en-US" b="1" smtClean="0">
                <a:solidFill>
                  <a:srgbClr val="CC3333"/>
                </a:solidFill>
                <a:ea typeface="宋体" charset="-122"/>
              </a:rPr>
              <a:t>低功耗模式</a:t>
            </a:r>
            <a:r>
              <a:rPr lang="en-US" smtClean="0"/>
              <a:t> </a:t>
            </a:r>
            <a:r>
              <a:rPr lang="zh-CN" altLang="en-US" smtClean="0">
                <a:ea typeface="宋体" charset="-122"/>
              </a:rPr>
              <a:t>省电节能</a:t>
            </a:r>
            <a:endParaRPr lang="en-US" smtClean="0"/>
          </a:p>
          <a:p>
            <a:pPr marL="457200" indent="-457200">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r>
              <a:rPr lang="zh-CN" altLang="en-US" smtClean="0">
                <a:ea typeface="宋体" charset="-122"/>
              </a:rPr>
              <a:t>读写器可保持在巅峰状态</a:t>
            </a:r>
            <a:endParaRPr lang="en-US" smtClean="0"/>
          </a:p>
          <a:p>
            <a:pPr marL="765175" lvl="1" indent="-417513">
              <a:spcBef>
                <a:spcPts val="250"/>
              </a:spcBef>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r>
              <a:rPr lang="zh-CN" altLang="en-US" sz="2000" smtClean="0">
                <a:ea typeface="宋体" charset="-122"/>
              </a:rPr>
              <a:t>无需为最坏的环境做特殊设计</a:t>
            </a:r>
            <a:endParaRPr lang="en-US" sz="2000" smtClean="0"/>
          </a:p>
          <a:p>
            <a:pPr marL="765175" lvl="1" indent="-417513">
              <a:spcBef>
                <a:spcPts val="250"/>
              </a:spcBef>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r>
              <a:rPr lang="zh-CN" altLang="en-US" sz="2000" smtClean="0">
                <a:ea typeface="宋体" charset="-122"/>
              </a:rPr>
              <a:t>无需为不同环境设定不同参数</a:t>
            </a:r>
            <a:endParaRPr lang="en-US" sz="2000" smtClean="0"/>
          </a:p>
          <a:p>
            <a:pPr marL="765175" lvl="1" indent="-417513">
              <a:spcBef>
                <a:spcPts val="250"/>
              </a:spcBef>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r>
              <a:rPr lang="zh-CN" altLang="en-US" sz="2000" smtClean="0">
                <a:ea typeface="宋体" charset="-122"/>
              </a:rPr>
              <a:t>无需认为干预</a:t>
            </a:r>
            <a:endParaRPr lang="en-US" sz="2000" smtClean="0"/>
          </a:p>
          <a:p>
            <a:pPr marL="457200" indent="-457200">
              <a:spcBef>
                <a:spcPts val="1000"/>
              </a:spcBef>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endParaRPr lang="en-US" sz="2000" smtClean="0"/>
          </a:p>
          <a:p>
            <a:pPr marL="457200" indent="-457200">
              <a:spcBef>
                <a:spcPts val="1000"/>
              </a:spcBef>
              <a:buClr>
                <a:srgbClr val="CC3333"/>
              </a:buClr>
              <a:tabLst>
                <a:tab pos="1133475" algn="l"/>
                <a:tab pos="2047875" algn="l"/>
                <a:tab pos="2962275" algn="l"/>
                <a:tab pos="3876675" algn="l"/>
                <a:tab pos="4791075" algn="l"/>
                <a:tab pos="5705475" algn="l"/>
                <a:tab pos="6619875" algn="l"/>
                <a:tab pos="7534275" algn="l"/>
                <a:tab pos="8448675" algn="l"/>
                <a:tab pos="9363075" algn="l"/>
                <a:tab pos="10277475" algn="l"/>
              </a:tabLst>
            </a:pPr>
            <a:endParaRPr lang="en-US" sz="2000" smtClean="0"/>
          </a:p>
        </p:txBody>
      </p:sp>
      <p:pic>
        <p:nvPicPr>
          <p:cNvPr id="80900"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l="2054" t="1358" r="4663" b="1358"/>
          <a:stretch>
            <a:fillRect/>
          </a:stretch>
        </p:blipFill>
        <p:spPr bwMode="auto">
          <a:xfrm>
            <a:off x="533400" y="4343400"/>
            <a:ext cx="1260475"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80901" name="Picture 14" descr="attachment"/>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33600" y="3986213"/>
            <a:ext cx="5181600" cy="216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30534797"/>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567738" cy="814388"/>
          </a:xfrm>
        </p:spPr>
        <p:txBody>
          <a:bodyPr lIns="90000" tIns="46800"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mtClean="0">
                <a:ea typeface="宋体" charset="-122"/>
              </a:rPr>
              <a:t>Autoset</a:t>
            </a:r>
            <a:r>
              <a:rPr lang="zh-CN" altLang="en-US" smtClean="0">
                <a:ea typeface="宋体" charset="-122"/>
              </a:rPr>
              <a:t>算法专利</a:t>
            </a:r>
            <a:endParaRPr lang="en-US" smtClean="0"/>
          </a:p>
        </p:txBody>
      </p:sp>
      <p:sp>
        <p:nvSpPr>
          <p:cNvPr id="81923" name="Rectangle 3"/>
          <p:cNvSpPr>
            <a:spLocks noGrp="1" noChangeArrowheads="1"/>
          </p:cNvSpPr>
          <p:nvPr>
            <p:ph type="body" idx="1"/>
          </p:nvPr>
        </p:nvSpPr>
        <p:spPr>
          <a:xfrm>
            <a:off x="304800" y="1143000"/>
            <a:ext cx="8464550" cy="4498975"/>
          </a:xfrm>
        </p:spPr>
        <p:txBody>
          <a:bodyPr lIns="90000" tIns="46800" rIns="90000" bIns="46800"/>
          <a:lstStyle/>
          <a:p>
            <a:pPr indent="-234950">
              <a:spcBef>
                <a:spcPts val="1250"/>
              </a:spcBef>
              <a:buClrTx/>
              <a:buFontTx/>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zh-CN" altLang="en-US" sz="2500" smtClean="0">
                <a:ea typeface="宋体" charset="-122"/>
              </a:rPr>
              <a:t>自动监测环境中的射频噪声和干扰</a:t>
            </a:r>
            <a:endParaRPr lang="en-US" sz="2500" smtClean="0"/>
          </a:p>
          <a:p>
            <a:pPr indent="-234950">
              <a:spcBef>
                <a:spcPts val="1250"/>
              </a:spcBef>
              <a:buClrTx/>
              <a:buFontTx/>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zh-CN" altLang="en-US" sz="2500" smtClean="0">
                <a:ea typeface="宋体" charset="-122"/>
              </a:rPr>
              <a:t>动态调整读写器参数达到最佳性能</a:t>
            </a:r>
            <a:endParaRPr lang="en-US" sz="2500" smtClean="0"/>
          </a:p>
          <a:p>
            <a:pPr indent="-234950">
              <a:spcBef>
                <a:spcPts val="1250"/>
              </a:spcBef>
              <a:buClr>
                <a:srgbClr val="CC3333"/>
              </a:buClr>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500" smtClean="0"/>
          </a:p>
        </p:txBody>
      </p:sp>
      <p:pic>
        <p:nvPicPr>
          <p:cNvPr id="81924" name="Picture 4" descr="soundboar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 y="3200400"/>
            <a:ext cx="3543300"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25" name="Picture 5" descr="hmmm-that-was-eas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5000" y="3352800"/>
            <a:ext cx="209550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07160657"/>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a:xfrm>
            <a:off x="457200" y="1123950"/>
            <a:ext cx="7947025" cy="2617788"/>
          </a:xfrm>
        </p:spPr>
        <p:txBody>
          <a:bodyPr/>
          <a:lstStyle/>
          <a:p>
            <a:pPr eaLnBrk="1" hangingPunct="1"/>
            <a:r>
              <a:rPr lang="zh-CN" altLang="en-US" sz="1800" smtClean="0">
                <a:ea typeface="宋体" charset="-122"/>
              </a:rPr>
              <a:t>动态天线切换技术基于每个天线场内标签数量优化每个天线的读取时间</a:t>
            </a:r>
            <a:endParaRPr lang="en-US" altLang="zh-CN" sz="1800" smtClean="0">
              <a:ea typeface="宋体" charset="-122"/>
            </a:endParaRPr>
          </a:p>
          <a:p>
            <a:pPr eaLnBrk="1" hangingPunct="1"/>
            <a:r>
              <a:rPr lang="zh-CN" altLang="en-US" sz="1800" smtClean="0">
                <a:ea typeface="宋体" charset="-122"/>
              </a:rPr>
              <a:t>读写器动态监测天线连接状态</a:t>
            </a:r>
            <a:endParaRPr lang="en-US" sz="1800" smtClean="0"/>
          </a:p>
          <a:p>
            <a:pPr eaLnBrk="1" hangingPunct="1"/>
            <a:r>
              <a:rPr lang="zh-CN" altLang="en-US" sz="1800" smtClean="0">
                <a:ea typeface="宋体" charset="-122"/>
              </a:rPr>
              <a:t>读写器会在有大量标签活跃的天线上停留较长时间</a:t>
            </a:r>
            <a:endParaRPr lang="en-US" altLang="zh-CN" sz="1800" smtClean="0">
              <a:ea typeface="宋体" charset="-122"/>
            </a:endParaRPr>
          </a:p>
          <a:p>
            <a:pPr eaLnBrk="1" hangingPunct="1"/>
            <a:r>
              <a:rPr lang="zh-CN" altLang="en-US" sz="1800" smtClean="0">
                <a:ea typeface="宋体" charset="-122"/>
              </a:rPr>
              <a:t>读写器会在有少量或没有标签活跃的天线上停留较短时间</a:t>
            </a:r>
            <a:endParaRPr lang="en-US" sz="1800" smtClean="0"/>
          </a:p>
          <a:p>
            <a:pPr eaLnBrk="1" hangingPunct="1"/>
            <a:r>
              <a:rPr lang="zh-CN" altLang="en-US" sz="1800" smtClean="0">
                <a:ea typeface="宋体" charset="-122"/>
              </a:rPr>
              <a:t>案例</a:t>
            </a:r>
            <a:r>
              <a:rPr lang="en-US" sz="1800" smtClean="0"/>
              <a:t>: </a:t>
            </a:r>
            <a:r>
              <a:rPr lang="zh-CN" altLang="en-US" sz="1800" smtClean="0">
                <a:ea typeface="宋体" charset="-122"/>
              </a:rPr>
              <a:t>容量不同的托盘经过读写器</a:t>
            </a:r>
            <a:endParaRPr lang="en-US" sz="1800" smtClean="0"/>
          </a:p>
        </p:txBody>
      </p:sp>
      <p:grpSp>
        <p:nvGrpSpPr>
          <p:cNvPr id="82947" name="Group 3"/>
          <p:cNvGrpSpPr>
            <a:grpSpLocks/>
          </p:cNvGrpSpPr>
          <p:nvPr/>
        </p:nvGrpSpPr>
        <p:grpSpPr bwMode="auto">
          <a:xfrm>
            <a:off x="381000" y="3200400"/>
            <a:ext cx="5303838" cy="1328738"/>
            <a:chOff x="480" y="1915"/>
            <a:chExt cx="3341" cy="837"/>
          </a:xfrm>
        </p:grpSpPr>
        <p:pic>
          <p:nvPicPr>
            <p:cNvPr id="82975" name="Picture 4"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2005"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76" name="Picture 5"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2155"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77" name="Picture 6"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2305"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78" name="Picture 7"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2468"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79" name="Text Box 8"/>
            <p:cNvSpPr txBox="1">
              <a:spLocks noChangeArrowheads="1"/>
            </p:cNvSpPr>
            <p:nvPr/>
          </p:nvSpPr>
          <p:spPr bwMode="auto">
            <a:xfrm>
              <a:off x="2600" y="2596"/>
              <a:ext cx="439"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1000">
                  <a:ea typeface="PMingLiU" pitchFamily="18" charset="-120"/>
                </a:rPr>
                <a:t>标签存在</a:t>
              </a:r>
              <a:endParaRPr lang="en-US" sz="1000">
                <a:ea typeface="PMingLiU" pitchFamily="18" charset="-120"/>
              </a:endParaRPr>
            </a:p>
          </p:txBody>
        </p:sp>
        <p:pic>
          <p:nvPicPr>
            <p:cNvPr id="82980" name="Picture 9"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677" y="2438"/>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81" name="Picture 10"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827" y="2438"/>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82" name="Picture 11"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977" y="2438"/>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83" name="Picture 12"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1240" y="2438"/>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84" name="AutoShape 13"/>
            <p:cNvSpPr>
              <a:spLocks noChangeArrowheads="1"/>
            </p:cNvSpPr>
            <p:nvPr/>
          </p:nvSpPr>
          <p:spPr bwMode="auto">
            <a:xfrm flipV="1">
              <a:off x="626" y="2130"/>
              <a:ext cx="1008" cy="2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150 w 21600"/>
                <a:gd name="T13" fmla="*/ 3142 h 21600"/>
                <a:gd name="T14" fmla="*/ 18450 w 21600"/>
                <a:gd name="T15" fmla="*/ 18458 h 21600"/>
              </a:gdLst>
              <a:ahLst/>
              <a:cxnLst>
                <a:cxn ang="T8">
                  <a:pos x="T0" y="T1"/>
                </a:cxn>
                <a:cxn ang="T9">
                  <a:pos x="T2" y="T3"/>
                </a:cxn>
                <a:cxn ang="T10">
                  <a:pos x="T4" y="T5"/>
                </a:cxn>
                <a:cxn ang="T11">
                  <a:pos x="T6" y="T7"/>
                </a:cxn>
              </a:cxnLst>
              <a:rect l="T12" t="T13" r="T14" b="T15"/>
              <a:pathLst>
                <a:path w="21600" h="21600">
                  <a:moveTo>
                    <a:pt x="0" y="0"/>
                  </a:moveTo>
                  <a:lnTo>
                    <a:pt x="2699" y="21600"/>
                  </a:lnTo>
                  <a:lnTo>
                    <a:pt x="18901" y="21600"/>
                  </a:lnTo>
                  <a:lnTo>
                    <a:pt x="21600" y="0"/>
                  </a:lnTo>
                  <a:lnTo>
                    <a:pt x="0" y="0"/>
                  </a:lnTo>
                  <a:close/>
                </a:path>
              </a:pathLst>
            </a:custGeom>
            <a:solidFill>
              <a:srgbClr val="5B5B64"/>
            </a:solidFill>
            <a:ln w="19050">
              <a:solidFill>
                <a:schemeClr val="tx1"/>
              </a:solidFill>
              <a:miter lim="800000"/>
              <a:headEnd/>
              <a:tailEnd/>
            </a:ln>
          </p:spPr>
          <p:txBody>
            <a:bodyPr anchor="ctr">
              <a:spAutoFit/>
            </a:bodyPr>
            <a:lstStyle/>
            <a:p>
              <a:endParaRPr lang="en-US"/>
            </a:p>
          </p:txBody>
        </p:sp>
        <p:sp>
          <p:nvSpPr>
            <p:cNvPr id="82985" name="AutoShape 14"/>
            <p:cNvSpPr>
              <a:spLocks noChangeArrowheads="1"/>
            </p:cNvSpPr>
            <p:nvPr/>
          </p:nvSpPr>
          <p:spPr bwMode="auto">
            <a:xfrm flipV="1">
              <a:off x="1634" y="2130"/>
              <a:ext cx="288" cy="2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250 w 21600"/>
                <a:gd name="T13" fmla="*/ 5204 h 21600"/>
                <a:gd name="T14" fmla="*/ 16350 w 21600"/>
                <a:gd name="T15" fmla="*/ 16396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CC3333"/>
            </a:solidFill>
            <a:ln w="19050">
              <a:solidFill>
                <a:schemeClr val="tx1"/>
              </a:solidFill>
              <a:miter lim="800000"/>
              <a:headEnd/>
              <a:tailEnd/>
            </a:ln>
          </p:spPr>
          <p:txBody>
            <a:bodyPr anchor="ctr">
              <a:spAutoFit/>
            </a:bodyPr>
            <a:lstStyle/>
            <a:p>
              <a:endParaRPr lang="en-US"/>
            </a:p>
          </p:txBody>
        </p:sp>
        <p:sp>
          <p:nvSpPr>
            <p:cNvPr id="82986" name="AutoShape 15"/>
            <p:cNvSpPr>
              <a:spLocks noChangeArrowheads="1"/>
            </p:cNvSpPr>
            <p:nvPr/>
          </p:nvSpPr>
          <p:spPr bwMode="auto">
            <a:xfrm flipV="1">
              <a:off x="2700" y="2130"/>
              <a:ext cx="780" cy="2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157 w 21600"/>
                <a:gd name="T13" fmla="*/ 3142 h 21600"/>
                <a:gd name="T14" fmla="*/ 18443 w 21600"/>
                <a:gd name="T15" fmla="*/ 18458 h 21600"/>
              </a:gdLst>
              <a:ahLst/>
              <a:cxnLst>
                <a:cxn ang="T8">
                  <a:pos x="T0" y="T1"/>
                </a:cxn>
                <a:cxn ang="T9">
                  <a:pos x="T2" y="T3"/>
                </a:cxn>
                <a:cxn ang="T10">
                  <a:pos x="T4" y="T5"/>
                </a:cxn>
                <a:cxn ang="T11">
                  <a:pos x="T6" y="T7"/>
                </a:cxn>
              </a:cxnLst>
              <a:rect l="T12" t="T13" r="T14" b="T15"/>
              <a:pathLst>
                <a:path w="21600" h="21600">
                  <a:moveTo>
                    <a:pt x="0" y="0"/>
                  </a:moveTo>
                  <a:lnTo>
                    <a:pt x="2699" y="21600"/>
                  </a:lnTo>
                  <a:lnTo>
                    <a:pt x="18901" y="21600"/>
                  </a:lnTo>
                  <a:lnTo>
                    <a:pt x="21600" y="0"/>
                  </a:lnTo>
                  <a:lnTo>
                    <a:pt x="0" y="0"/>
                  </a:lnTo>
                  <a:close/>
                </a:path>
              </a:pathLst>
            </a:custGeom>
            <a:solidFill>
              <a:srgbClr val="5B5B64"/>
            </a:solidFill>
            <a:ln w="19050">
              <a:solidFill>
                <a:schemeClr val="tx1"/>
              </a:solidFill>
              <a:miter lim="800000"/>
              <a:headEnd/>
              <a:tailEnd/>
            </a:ln>
          </p:spPr>
          <p:txBody>
            <a:bodyPr anchor="ctr">
              <a:spAutoFit/>
            </a:bodyPr>
            <a:lstStyle/>
            <a:p>
              <a:endParaRPr lang="en-US"/>
            </a:p>
          </p:txBody>
        </p:sp>
        <p:sp>
          <p:nvSpPr>
            <p:cNvPr id="82987" name="Line 16"/>
            <p:cNvSpPr>
              <a:spLocks noChangeShapeType="1"/>
            </p:cNvSpPr>
            <p:nvPr/>
          </p:nvSpPr>
          <p:spPr bwMode="auto">
            <a:xfrm>
              <a:off x="480" y="2350"/>
              <a:ext cx="32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88" name="Text Box 17"/>
            <p:cNvSpPr txBox="1">
              <a:spLocks noChangeArrowheads="1"/>
            </p:cNvSpPr>
            <p:nvPr/>
          </p:nvSpPr>
          <p:spPr bwMode="auto">
            <a:xfrm>
              <a:off x="3543" y="2364"/>
              <a:ext cx="27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1000">
                  <a:ea typeface="PMingLiU" pitchFamily="18" charset="-120"/>
                </a:rPr>
                <a:t>时间</a:t>
              </a:r>
              <a:endParaRPr lang="en-US" sz="1400">
                <a:ea typeface="PMingLiU" pitchFamily="18" charset="-120"/>
              </a:endParaRPr>
            </a:p>
          </p:txBody>
        </p:sp>
        <p:sp>
          <p:nvSpPr>
            <p:cNvPr id="82989" name="Text Box 18"/>
            <p:cNvSpPr txBox="1">
              <a:spLocks noChangeArrowheads="1"/>
            </p:cNvSpPr>
            <p:nvPr/>
          </p:nvSpPr>
          <p:spPr bwMode="auto">
            <a:xfrm>
              <a:off x="1018" y="2597"/>
              <a:ext cx="439"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1000">
                  <a:ea typeface="PMingLiU" pitchFamily="18" charset="-120"/>
                </a:rPr>
                <a:t>标签存在</a:t>
              </a:r>
              <a:endParaRPr lang="en-US" sz="1000">
                <a:ea typeface="PMingLiU" pitchFamily="18" charset="-120"/>
              </a:endParaRPr>
            </a:p>
          </p:txBody>
        </p:sp>
        <p:sp>
          <p:nvSpPr>
            <p:cNvPr id="82990" name="Text Box 19"/>
            <p:cNvSpPr txBox="1">
              <a:spLocks noChangeArrowheads="1"/>
            </p:cNvSpPr>
            <p:nvPr/>
          </p:nvSpPr>
          <p:spPr bwMode="auto">
            <a:xfrm>
              <a:off x="1505" y="2433"/>
              <a:ext cx="553" cy="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900">
                  <a:ea typeface="PMingLiU" pitchFamily="18" charset="-120"/>
                </a:rPr>
                <a:t>无标签</a:t>
              </a:r>
              <a:endParaRPr lang="en-US" altLang="zh-CN" sz="900">
                <a:ea typeface="PMingLiU" pitchFamily="18" charset="-120"/>
              </a:endParaRPr>
            </a:p>
            <a:p>
              <a:pPr algn="ctr">
                <a:spcBef>
                  <a:spcPct val="50000"/>
                </a:spcBef>
              </a:pPr>
              <a:r>
                <a:rPr lang="zh-CN" altLang="en-US" sz="900">
                  <a:ea typeface="PMingLiU" pitchFamily="18" charset="-120"/>
                </a:rPr>
                <a:t>最小停留时间</a:t>
              </a:r>
              <a:endParaRPr lang="en-US" sz="900">
                <a:ea typeface="PMingLiU" pitchFamily="18" charset="-120"/>
              </a:endParaRPr>
            </a:p>
          </p:txBody>
        </p:sp>
        <p:sp>
          <p:nvSpPr>
            <p:cNvPr id="82991" name="Text Box 20"/>
            <p:cNvSpPr txBox="1">
              <a:spLocks noChangeArrowheads="1"/>
            </p:cNvSpPr>
            <p:nvPr/>
          </p:nvSpPr>
          <p:spPr bwMode="auto">
            <a:xfrm>
              <a:off x="1400" y="1915"/>
              <a:ext cx="1360"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1400">
                  <a:ea typeface="PMingLiU" pitchFamily="18" charset="-120"/>
                </a:rPr>
                <a:t>读写器动态优化盘点时间</a:t>
              </a:r>
              <a:endParaRPr lang="en-US" sz="1400">
                <a:ea typeface="PMingLiU" pitchFamily="18" charset="-120"/>
              </a:endParaRPr>
            </a:p>
          </p:txBody>
        </p:sp>
        <p:sp>
          <p:nvSpPr>
            <p:cNvPr id="82992" name="Text Box 21"/>
            <p:cNvSpPr txBox="1">
              <a:spLocks noChangeArrowheads="1"/>
            </p:cNvSpPr>
            <p:nvPr/>
          </p:nvSpPr>
          <p:spPr bwMode="auto">
            <a:xfrm>
              <a:off x="1015" y="2138"/>
              <a:ext cx="200"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solidFill>
                    <a:schemeClr val="bg1"/>
                  </a:solidFill>
                  <a:latin typeface="Tahoma" pitchFamily="34" charset="0"/>
                  <a:ea typeface="PMingLiU" pitchFamily="18" charset="-120"/>
                </a:rPr>
                <a:t>1</a:t>
              </a:r>
            </a:p>
          </p:txBody>
        </p:sp>
        <p:sp>
          <p:nvSpPr>
            <p:cNvPr id="82993" name="AutoShape 22"/>
            <p:cNvSpPr>
              <a:spLocks noChangeArrowheads="1"/>
            </p:cNvSpPr>
            <p:nvPr/>
          </p:nvSpPr>
          <p:spPr bwMode="auto">
            <a:xfrm flipV="1">
              <a:off x="1933" y="2131"/>
              <a:ext cx="774" cy="2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153 w 21600"/>
                <a:gd name="T13" fmla="*/ 3142 h 21600"/>
                <a:gd name="T14" fmla="*/ 18447 w 21600"/>
                <a:gd name="T15" fmla="*/ 18458 h 21600"/>
              </a:gdLst>
              <a:ahLst/>
              <a:cxnLst>
                <a:cxn ang="T8">
                  <a:pos x="T0" y="T1"/>
                </a:cxn>
                <a:cxn ang="T9">
                  <a:pos x="T2" y="T3"/>
                </a:cxn>
                <a:cxn ang="T10">
                  <a:pos x="T4" y="T5"/>
                </a:cxn>
                <a:cxn ang="T11">
                  <a:pos x="T6" y="T7"/>
                </a:cxn>
              </a:cxnLst>
              <a:rect l="T12" t="T13" r="T14" b="T15"/>
              <a:pathLst>
                <a:path w="21600" h="21600">
                  <a:moveTo>
                    <a:pt x="0" y="0"/>
                  </a:moveTo>
                  <a:lnTo>
                    <a:pt x="2699" y="21600"/>
                  </a:lnTo>
                  <a:lnTo>
                    <a:pt x="18901" y="21600"/>
                  </a:lnTo>
                  <a:lnTo>
                    <a:pt x="21600" y="0"/>
                  </a:lnTo>
                  <a:lnTo>
                    <a:pt x="0" y="0"/>
                  </a:lnTo>
                  <a:close/>
                </a:path>
              </a:pathLst>
            </a:custGeom>
            <a:solidFill>
              <a:srgbClr val="FF9900"/>
            </a:solidFill>
            <a:ln w="19050">
              <a:solidFill>
                <a:schemeClr val="tx1"/>
              </a:solidFill>
              <a:miter lim="800000"/>
              <a:headEnd/>
              <a:tailEnd/>
            </a:ln>
          </p:spPr>
          <p:txBody>
            <a:bodyPr anchor="ctr">
              <a:spAutoFit/>
            </a:bodyPr>
            <a:lstStyle/>
            <a:p>
              <a:endParaRPr lang="en-US"/>
            </a:p>
          </p:txBody>
        </p:sp>
        <p:sp>
          <p:nvSpPr>
            <p:cNvPr id="82994" name="Text Box 23"/>
            <p:cNvSpPr txBox="1">
              <a:spLocks noChangeArrowheads="1"/>
            </p:cNvSpPr>
            <p:nvPr/>
          </p:nvSpPr>
          <p:spPr bwMode="auto">
            <a:xfrm>
              <a:off x="1672" y="2138"/>
              <a:ext cx="200"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solidFill>
                    <a:schemeClr val="bg1"/>
                  </a:solidFill>
                  <a:latin typeface="Tahoma" pitchFamily="34" charset="0"/>
                  <a:ea typeface="PMingLiU" pitchFamily="18" charset="-120"/>
                </a:rPr>
                <a:t>2</a:t>
              </a:r>
            </a:p>
          </p:txBody>
        </p:sp>
        <p:sp>
          <p:nvSpPr>
            <p:cNvPr id="82995" name="Text Box 24"/>
            <p:cNvSpPr txBox="1">
              <a:spLocks noChangeArrowheads="1"/>
            </p:cNvSpPr>
            <p:nvPr/>
          </p:nvSpPr>
          <p:spPr bwMode="auto">
            <a:xfrm>
              <a:off x="2204" y="2137"/>
              <a:ext cx="200"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solidFill>
                    <a:schemeClr val="bg1"/>
                  </a:solidFill>
                  <a:latin typeface="Tahoma" pitchFamily="34" charset="0"/>
                  <a:ea typeface="PMingLiU" pitchFamily="18" charset="-120"/>
                </a:rPr>
                <a:t>3</a:t>
              </a:r>
            </a:p>
          </p:txBody>
        </p:sp>
        <p:sp>
          <p:nvSpPr>
            <p:cNvPr id="82996" name="Text Box 25"/>
            <p:cNvSpPr txBox="1">
              <a:spLocks noChangeArrowheads="1"/>
            </p:cNvSpPr>
            <p:nvPr/>
          </p:nvSpPr>
          <p:spPr bwMode="auto">
            <a:xfrm>
              <a:off x="2977" y="2138"/>
              <a:ext cx="200"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solidFill>
                    <a:schemeClr val="bg1"/>
                  </a:solidFill>
                  <a:latin typeface="Tahoma" pitchFamily="34" charset="0"/>
                  <a:ea typeface="PMingLiU" pitchFamily="18" charset="-120"/>
                </a:rPr>
                <a:t>1</a:t>
              </a:r>
            </a:p>
          </p:txBody>
        </p:sp>
        <p:pic>
          <p:nvPicPr>
            <p:cNvPr id="82997" name="Picture 26"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2737"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98" name="Picture 27"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2887"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99" name="Picture 28"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3037"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000" name="Picture 29" descr="AD2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139607">
              <a:off x="3225" y="2439"/>
              <a:ext cx="276" cy="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2948" name="Text Box 30"/>
          <p:cNvSpPr txBox="1">
            <a:spLocks noChangeArrowheads="1"/>
          </p:cNvSpPr>
          <p:nvPr/>
        </p:nvSpPr>
        <p:spPr bwMode="auto">
          <a:xfrm>
            <a:off x="4981575" y="3213100"/>
            <a:ext cx="41624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zh-CN" altLang="en-US" sz="1400">
                <a:ea typeface="PMingLiU" pitchFamily="18" charset="-120"/>
              </a:rPr>
              <a:t>读写器动态监测天线连接状态</a:t>
            </a:r>
            <a:endParaRPr lang="en-US" sz="1400">
              <a:ea typeface="PMingLiU" pitchFamily="18" charset="-120"/>
            </a:endParaRPr>
          </a:p>
        </p:txBody>
      </p:sp>
      <p:sp>
        <p:nvSpPr>
          <p:cNvPr id="82949" name="AutoShape 31"/>
          <p:cNvSpPr>
            <a:spLocks noChangeArrowheads="1"/>
          </p:cNvSpPr>
          <p:nvPr/>
        </p:nvSpPr>
        <p:spPr bwMode="auto">
          <a:xfrm flipV="1">
            <a:off x="7620000" y="4232275"/>
            <a:ext cx="304800" cy="244475"/>
          </a:xfrm>
          <a:prstGeom prst="triangle">
            <a:avLst>
              <a:gd name="adj" fmla="val 50000"/>
            </a:avLst>
          </a:prstGeom>
          <a:solidFill>
            <a:srgbClr val="FF9900"/>
          </a:solidFill>
          <a:ln w="28575">
            <a:solidFill>
              <a:schemeClr val="tx1"/>
            </a:solidFill>
            <a:miter lim="800000"/>
            <a:headEnd/>
            <a:tailEnd/>
          </a:ln>
        </p:spPr>
        <p:txBody>
          <a:bodyPr anchor="ctr">
            <a:spAutoFit/>
          </a:bodyPr>
          <a:lstStyle/>
          <a:p>
            <a:endParaRPr lang="en-US"/>
          </a:p>
        </p:txBody>
      </p:sp>
      <p:sp>
        <p:nvSpPr>
          <p:cNvPr id="82950" name="AutoShape 32"/>
          <p:cNvSpPr>
            <a:spLocks noChangeArrowheads="1"/>
          </p:cNvSpPr>
          <p:nvPr/>
        </p:nvSpPr>
        <p:spPr bwMode="auto">
          <a:xfrm flipV="1">
            <a:off x="8001000" y="4384675"/>
            <a:ext cx="304800" cy="244475"/>
          </a:xfrm>
          <a:prstGeom prst="triangle">
            <a:avLst>
              <a:gd name="adj" fmla="val 50000"/>
            </a:avLst>
          </a:prstGeom>
          <a:solidFill>
            <a:srgbClr val="CC3333"/>
          </a:solidFill>
          <a:ln w="28575">
            <a:solidFill>
              <a:schemeClr val="tx1"/>
            </a:solidFill>
            <a:miter lim="800000"/>
            <a:headEnd/>
            <a:tailEnd/>
          </a:ln>
        </p:spPr>
        <p:txBody>
          <a:bodyPr anchor="ctr">
            <a:spAutoFit/>
          </a:bodyPr>
          <a:lstStyle/>
          <a:p>
            <a:endParaRPr lang="en-US"/>
          </a:p>
        </p:txBody>
      </p:sp>
      <p:sp>
        <p:nvSpPr>
          <p:cNvPr id="82951" name="AutoShape 33"/>
          <p:cNvSpPr>
            <a:spLocks noChangeArrowheads="1"/>
          </p:cNvSpPr>
          <p:nvPr/>
        </p:nvSpPr>
        <p:spPr bwMode="auto">
          <a:xfrm flipV="1">
            <a:off x="8382000" y="4483100"/>
            <a:ext cx="304800" cy="244475"/>
          </a:xfrm>
          <a:prstGeom prst="triangle">
            <a:avLst>
              <a:gd name="adj" fmla="val 50000"/>
            </a:avLst>
          </a:prstGeom>
          <a:solidFill>
            <a:srgbClr val="5B5B64"/>
          </a:solidFill>
          <a:ln w="28575">
            <a:solidFill>
              <a:schemeClr val="tx1"/>
            </a:solidFill>
            <a:miter lim="800000"/>
            <a:headEnd/>
            <a:tailEnd/>
          </a:ln>
        </p:spPr>
        <p:txBody>
          <a:bodyPr anchor="ctr">
            <a:spAutoFit/>
          </a:bodyPr>
          <a:lstStyle/>
          <a:p>
            <a:endParaRPr lang="en-US"/>
          </a:p>
        </p:txBody>
      </p:sp>
      <p:sp>
        <p:nvSpPr>
          <p:cNvPr id="82952" name="Line 34"/>
          <p:cNvSpPr>
            <a:spLocks noChangeShapeType="1"/>
          </p:cNvSpPr>
          <p:nvPr/>
        </p:nvSpPr>
        <p:spPr bwMode="auto">
          <a:xfrm>
            <a:off x="6883400" y="4775200"/>
            <a:ext cx="16510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53" name="Line 35"/>
          <p:cNvSpPr>
            <a:spLocks noChangeShapeType="1"/>
          </p:cNvSpPr>
          <p:nvPr/>
        </p:nvSpPr>
        <p:spPr bwMode="auto">
          <a:xfrm>
            <a:off x="6888163" y="4695825"/>
            <a:ext cx="12652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54" name="Line 36"/>
          <p:cNvSpPr>
            <a:spLocks noChangeShapeType="1"/>
          </p:cNvSpPr>
          <p:nvPr/>
        </p:nvSpPr>
        <p:spPr bwMode="auto">
          <a:xfrm>
            <a:off x="6934200" y="4613275"/>
            <a:ext cx="8382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55" name="Line 37"/>
          <p:cNvSpPr>
            <a:spLocks noChangeShapeType="1"/>
          </p:cNvSpPr>
          <p:nvPr/>
        </p:nvSpPr>
        <p:spPr bwMode="auto">
          <a:xfrm>
            <a:off x="6951663" y="4537075"/>
            <a:ext cx="4397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56" name="Line 38"/>
          <p:cNvSpPr>
            <a:spLocks noChangeShapeType="1"/>
          </p:cNvSpPr>
          <p:nvPr/>
        </p:nvSpPr>
        <p:spPr bwMode="auto">
          <a:xfrm>
            <a:off x="7772400" y="4460875"/>
            <a:ext cx="0" cy="1524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82957" name="Line 39"/>
          <p:cNvSpPr>
            <a:spLocks noChangeShapeType="1"/>
          </p:cNvSpPr>
          <p:nvPr/>
        </p:nvSpPr>
        <p:spPr bwMode="auto">
          <a:xfrm>
            <a:off x="8153400" y="4648200"/>
            <a:ext cx="11113" cy="6508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58" name="Line 40"/>
          <p:cNvSpPr>
            <a:spLocks noChangeShapeType="1"/>
          </p:cNvSpPr>
          <p:nvPr/>
        </p:nvSpPr>
        <p:spPr bwMode="auto">
          <a:xfrm>
            <a:off x="8534400" y="4718050"/>
            <a:ext cx="0" cy="74613"/>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59" name="Line 41"/>
          <p:cNvSpPr>
            <a:spLocks noChangeShapeType="1"/>
          </p:cNvSpPr>
          <p:nvPr/>
        </p:nvSpPr>
        <p:spPr bwMode="auto">
          <a:xfrm>
            <a:off x="6827838" y="4419600"/>
            <a:ext cx="122237" cy="1174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60" name="Line 42"/>
          <p:cNvSpPr>
            <a:spLocks noChangeShapeType="1"/>
          </p:cNvSpPr>
          <p:nvPr/>
        </p:nvSpPr>
        <p:spPr bwMode="auto">
          <a:xfrm>
            <a:off x="6781800" y="4460875"/>
            <a:ext cx="152400" cy="1524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61" name="Line 43"/>
          <p:cNvSpPr>
            <a:spLocks noChangeShapeType="1"/>
          </p:cNvSpPr>
          <p:nvPr/>
        </p:nvSpPr>
        <p:spPr bwMode="auto">
          <a:xfrm>
            <a:off x="6686550" y="4492625"/>
            <a:ext cx="211138" cy="20478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62" name="Line 44"/>
          <p:cNvSpPr>
            <a:spLocks noChangeShapeType="1"/>
          </p:cNvSpPr>
          <p:nvPr/>
        </p:nvSpPr>
        <p:spPr bwMode="auto">
          <a:xfrm>
            <a:off x="6650038" y="4557713"/>
            <a:ext cx="241300" cy="2143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82963" name="Line 45"/>
          <p:cNvSpPr>
            <a:spLocks noChangeShapeType="1"/>
          </p:cNvSpPr>
          <p:nvPr/>
        </p:nvSpPr>
        <p:spPr bwMode="auto">
          <a:xfrm flipV="1">
            <a:off x="7391400" y="4079875"/>
            <a:ext cx="0" cy="4572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82964" name="Line 46"/>
          <p:cNvSpPr>
            <a:spLocks noChangeShapeType="1"/>
          </p:cNvSpPr>
          <p:nvPr/>
        </p:nvSpPr>
        <p:spPr bwMode="auto">
          <a:xfrm>
            <a:off x="7354888" y="4019550"/>
            <a:ext cx="76200" cy="762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82965" name="Line 47"/>
          <p:cNvSpPr>
            <a:spLocks noChangeShapeType="1"/>
          </p:cNvSpPr>
          <p:nvPr/>
        </p:nvSpPr>
        <p:spPr bwMode="auto">
          <a:xfrm flipH="1">
            <a:off x="7354888" y="4019550"/>
            <a:ext cx="76200" cy="762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82966" name="Text Box 48"/>
          <p:cNvSpPr txBox="1">
            <a:spLocks noChangeArrowheads="1"/>
          </p:cNvSpPr>
          <p:nvPr/>
        </p:nvSpPr>
        <p:spPr bwMode="auto">
          <a:xfrm>
            <a:off x="7158038" y="3679825"/>
            <a:ext cx="103822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altLang="zh-CN" sz="1200">
                <a:ea typeface="PMingLiU" pitchFamily="18" charset="-120"/>
              </a:rPr>
              <a:t>4</a:t>
            </a:r>
            <a:r>
              <a:rPr lang="zh-CN" altLang="en-US" sz="1200">
                <a:ea typeface="PMingLiU" pitchFamily="18" charset="-120"/>
              </a:rPr>
              <a:t>号天线断开</a:t>
            </a:r>
            <a:endParaRPr lang="en-US" sz="1200">
              <a:ea typeface="PMingLiU" pitchFamily="18" charset="-120"/>
            </a:endParaRPr>
          </a:p>
        </p:txBody>
      </p:sp>
      <p:sp>
        <p:nvSpPr>
          <p:cNvPr id="82967" name="Text Box 49"/>
          <p:cNvSpPr txBox="1">
            <a:spLocks noChangeArrowheads="1"/>
          </p:cNvSpPr>
          <p:nvPr/>
        </p:nvSpPr>
        <p:spPr bwMode="auto">
          <a:xfrm>
            <a:off x="8402638" y="4229100"/>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ea typeface="PMingLiU" pitchFamily="18" charset="-120"/>
              </a:rPr>
              <a:t>1</a:t>
            </a:r>
          </a:p>
        </p:txBody>
      </p:sp>
      <p:sp>
        <p:nvSpPr>
          <p:cNvPr id="82968" name="Text Box 50"/>
          <p:cNvSpPr txBox="1">
            <a:spLocks noChangeArrowheads="1"/>
          </p:cNvSpPr>
          <p:nvPr/>
        </p:nvSpPr>
        <p:spPr bwMode="auto">
          <a:xfrm>
            <a:off x="8012113" y="4113213"/>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ea typeface="PMingLiU" pitchFamily="18" charset="-120"/>
              </a:rPr>
              <a:t>2</a:t>
            </a:r>
          </a:p>
        </p:txBody>
      </p:sp>
      <p:sp>
        <p:nvSpPr>
          <p:cNvPr id="82969" name="Text Box 51"/>
          <p:cNvSpPr txBox="1">
            <a:spLocks noChangeArrowheads="1"/>
          </p:cNvSpPr>
          <p:nvPr/>
        </p:nvSpPr>
        <p:spPr bwMode="auto">
          <a:xfrm>
            <a:off x="7618413" y="397827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nchor="ct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spcBef>
                <a:spcPct val="50000"/>
              </a:spcBef>
            </a:pPr>
            <a:r>
              <a:rPr lang="en-US" sz="1400">
                <a:ea typeface="PMingLiU" pitchFamily="18" charset="-120"/>
              </a:rPr>
              <a:t>3</a:t>
            </a:r>
          </a:p>
        </p:txBody>
      </p:sp>
      <p:pic>
        <p:nvPicPr>
          <p:cNvPr id="82970" name="Picture 5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74038" y="1038225"/>
            <a:ext cx="7334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pic>
      <p:sp>
        <p:nvSpPr>
          <p:cNvPr id="82971" name="Rectangle 53"/>
          <p:cNvSpPr>
            <a:spLocks noChangeArrowheads="1"/>
          </p:cNvSpPr>
          <p:nvPr/>
        </p:nvSpPr>
        <p:spPr bwMode="auto">
          <a:xfrm>
            <a:off x="457200" y="0"/>
            <a:ext cx="8686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b="1" dirty="0">
                <a:solidFill>
                  <a:schemeClr val="tx2"/>
                </a:solidFill>
                <a:latin typeface="Tahoma" pitchFamily="34" charset="0"/>
                <a:ea typeface="宋体" charset="-122"/>
              </a:rPr>
              <a:t>动态天线切换</a:t>
            </a:r>
            <a:endParaRPr lang="en-US" sz="3200" b="1" dirty="0">
              <a:solidFill>
                <a:schemeClr val="tx2"/>
              </a:solidFill>
              <a:latin typeface="Tahoma" pitchFamily="34" charset="0"/>
            </a:endParaRPr>
          </a:p>
        </p:txBody>
      </p:sp>
      <p:pic>
        <p:nvPicPr>
          <p:cNvPr id="82972" name="Picture 54" descr="speed4downwht"/>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7825560">
            <a:off x="5912644" y="3636169"/>
            <a:ext cx="876300" cy="89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73" name="Picture 26" descr="794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001838" y="4506913"/>
            <a:ext cx="1581150" cy="1589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74" name="Picture 27" descr="7941"/>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103688" y="4629150"/>
            <a:ext cx="1798637"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04674238"/>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Line 2"/>
          <p:cNvSpPr>
            <a:spLocks noChangeShapeType="1"/>
          </p:cNvSpPr>
          <p:nvPr/>
        </p:nvSpPr>
        <p:spPr bwMode="auto">
          <a:xfrm flipH="1">
            <a:off x="8609013" y="4267200"/>
            <a:ext cx="4762" cy="234950"/>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3971" name="Rectangle 3"/>
          <p:cNvSpPr>
            <a:spLocks noGrp="1" noChangeArrowheads="1"/>
          </p:cNvSpPr>
          <p:nvPr>
            <p:ph type="title"/>
          </p:nvPr>
        </p:nvSpPr>
        <p:spPr>
          <a:xfrm>
            <a:off x="457200" y="0"/>
            <a:ext cx="8567738" cy="814388"/>
          </a:xfrm>
        </p:spPr>
        <p:txBody>
          <a:bodyPr lIns="90000" tIns="46800"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mtClean="0">
                <a:ea typeface="宋体" charset="-122"/>
              </a:rPr>
              <a:t>低功耗模式</a:t>
            </a:r>
            <a:r>
              <a:rPr lang="en-US" smtClean="0"/>
              <a:t> (LDC)</a:t>
            </a:r>
          </a:p>
        </p:txBody>
      </p:sp>
      <p:sp>
        <p:nvSpPr>
          <p:cNvPr id="83972" name="Rectangle 4"/>
          <p:cNvSpPr>
            <a:spLocks noGrp="1" noChangeArrowheads="1"/>
          </p:cNvSpPr>
          <p:nvPr>
            <p:ph type="body" idx="1"/>
          </p:nvPr>
        </p:nvSpPr>
        <p:spPr>
          <a:xfrm>
            <a:off x="457200" y="965200"/>
            <a:ext cx="8561388" cy="5214938"/>
          </a:xfrm>
        </p:spPr>
        <p:txBody>
          <a:bodyPr lIns="90000" tIns="46800" rIns="90000" bIns="46800"/>
          <a:lstStyle/>
          <a:p>
            <a:pPr marL="234950" indent="-234950">
              <a:spcBef>
                <a:spcPts val="1000"/>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smtClean="0">
                <a:ea typeface="宋体" charset="-122"/>
              </a:rPr>
              <a:t>减少射频干扰</a:t>
            </a:r>
            <a:endParaRPr lang="en-US" sz="2000" smtClean="0"/>
          </a:p>
          <a:p>
            <a:pPr marL="234950" indent="-234950">
              <a:spcBef>
                <a:spcPts val="1000"/>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smtClean="0">
                <a:ea typeface="宋体" charset="-122"/>
              </a:rPr>
              <a:t>降低功耗达</a:t>
            </a:r>
            <a:r>
              <a:rPr lang="en-US" altLang="zh-CN" sz="2000" smtClean="0">
                <a:ea typeface="宋体" charset="-122"/>
              </a:rPr>
              <a:t>50%</a:t>
            </a:r>
            <a:endParaRPr lang="en-US" sz="2000" smtClean="0"/>
          </a:p>
          <a:p>
            <a:pPr marL="234950" indent="-234950">
              <a:spcBef>
                <a:spcPts val="1000"/>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000" smtClean="0">
                <a:ea typeface="宋体" charset="-122"/>
              </a:rPr>
              <a:t>工作模式</a:t>
            </a:r>
            <a:r>
              <a:rPr lang="en-US" sz="2000" smtClean="0"/>
              <a:t>:</a:t>
            </a:r>
          </a:p>
          <a:p>
            <a:pPr lvl="1">
              <a:spcBef>
                <a:spcPts val="225"/>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smtClean="0">
                <a:ea typeface="宋体" charset="-122"/>
              </a:rPr>
              <a:t>可配置读写器盘点不到标签多久后进入低功耗模式</a:t>
            </a:r>
            <a:endParaRPr lang="en-US" sz="1800" smtClean="0"/>
          </a:p>
          <a:p>
            <a:pPr lvl="1">
              <a:spcBef>
                <a:spcPts val="225"/>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smtClean="0">
                <a:ea typeface="宋体" charset="-122"/>
              </a:rPr>
              <a:t>可配置读写器</a:t>
            </a:r>
            <a:r>
              <a:rPr lang="en-US" sz="1800" smtClean="0"/>
              <a:t>“Pings” </a:t>
            </a:r>
            <a:r>
              <a:rPr lang="zh-CN" altLang="en-US" sz="1800" smtClean="0">
                <a:ea typeface="宋体" charset="-122"/>
              </a:rPr>
              <a:t>的间隔</a:t>
            </a:r>
            <a:endParaRPr lang="en-US" sz="1800" smtClean="0"/>
          </a:p>
          <a:p>
            <a:pPr lvl="1">
              <a:spcBef>
                <a:spcPts val="225"/>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smtClean="0">
                <a:ea typeface="宋体" charset="-122"/>
              </a:rPr>
              <a:t>读到标签后立刻进入正常功耗模式</a:t>
            </a:r>
            <a:endParaRPr lang="en-US" sz="2000" smtClean="0"/>
          </a:p>
          <a:p>
            <a:pPr marL="234950" indent="-234950">
              <a:spcBef>
                <a:spcPts val="1000"/>
              </a:spcBef>
              <a:buClr>
                <a:srgbClr val="CC3333"/>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smtClean="0"/>
          </a:p>
        </p:txBody>
      </p:sp>
      <p:pic>
        <p:nvPicPr>
          <p:cNvPr id="8397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52800" y="5249863"/>
            <a:ext cx="295275"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83974"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90925" y="5249863"/>
            <a:ext cx="295275"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83975" name="AutoShape 7"/>
          <p:cNvSpPr>
            <a:spLocks noChangeArrowheads="1"/>
          </p:cNvSpPr>
          <p:nvPr/>
        </p:nvSpPr>
        <p:spPr bwMode="auto">
          <a:xfrm flipV="1">
            <a:off x="979488"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99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2</a:t>
            </a:r>
          </a:p>
        </p:txBody>
      </p:sp>
      <p:sp>
        <p:nvSpPr>
          <p:cNvPr id="83976" name="Line 8"/>
          <p:cNvSpPr>
            <a:spLocks noChangeShapeType="1"/>
          </p:cNvSpPr>
          <p:nvPr/>
        </p:nvSpPr>
        <p:spPr bwMode="auto">
          <a:xfrm>
            <a:off x="381000" y="5286375"/>
            <a:ext cx="8458200" cy="1588"/>
          </a:xfrm>
          <a:prstGeom prst="line">
            <a:avLst/>
          </a:prstGeom>
          <a:noFill/>
          <a:ln w="19080">
            <a:solidFill>
              <a:srgbClr val="000000"/>
            </a:solidFill>
            <a:miter lim="800000"/>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3977" name="Text Box 9"/>
          <p:cNvSpPr txBox="1">
            <a:spLocks noChangeArrowheads="1"/>
          </p:cNvSpPr>
          <p:nvPr/>
        </p:nvSpPr>
        <p:spPr bwMode="auto">
          <a:xfrm>
            <a:off x="3082925" y="5811838"/>
            <a:ext cx="1276350" cy="446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lnSpc>
                <a:spcPct val="95000"/>
              </a:lnSpc>
            </a:pPr>
            <a:r>
              <a:rPr lang="en-US" sz="1200">
                <a:solidFill>
                  <a:srgbClr val="000000"/>
                </a:solidFill>
              </a:rPr>
              <a:t>3. </a:t>
            </a:r>
            <a:r>
              <a:rPr lang="zh-CN" altLang="en-US" sz="1200">
                <a:solidFill>
                  <a:srgbClr val="000000"/>
                </a:solidFill>
                <a:ea typeface="宋体" charset="-122"/>
              </a:rPr>
              <a:t>新标签出现，</a:t>
            </a:r>
            <a:endParaRPr lang="en-US" altLang="zh-CN" sz="1200">
              <a:solidFill>
                <a:srgbClr val="000000"/>
              </a:solidFill>
              <a:ea typeface="宋体" charset="-122"/>
            </a:endParaRPr>
          </a:p>
          <a:p>
            <a:pPr algn="ctr">
              <a:lnSpc>
                <a:spcPct val="95000"/>
              </a:lnSpc>
            </a:pPr>
            <a:r>
              <a:rPr lang="zh-CN" altLang="en-US" sz="1200">
                <a:solidFill>
                  <a:srgbClr val="000000"/>
                </a:solidFill>
                <a:ea typeface="宋体" charset="-122"/>
              </a:rPr>
              <a:t>读写器提高功率</a:t>
            </a:r>
            <a:endParaRPr lang="en-US" sz="1200">
              <a:solidFill>
                <a:srgbClr val="000000"/>
              </a:solidFill>
            </a:endParaRPr>
          </a:p>
        </p:txBody>
      </p:sp>
      <p:sp>
        <p:nvSpPr>
          <p:cNvPr id="83978" name="AutoShape 10"/>
          <p:cNvSpPr>
            <a:spLocks noChangeArrowheads="1"/>
          </p:cNvSpPr>
          <p:nvPr/>
        </p:nvSpPr>
        <p:spPr bwMode="auto">
          <a:xfrm flipV="1">
            <a:off x="1436688"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00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3</a:t>
            </a:r>
          </a:p>
        </p:txBody>
      </p:sp>
      <p:sp>
        <p:nvSpPr>
          <p:cNvPr id="83979" name="Text Box 11"/>
          <p:cNvSpPr txBox="1">
            <a:spLocks noChangeArrowheads="1"/>
          </p:cNvSpPr>
          <p:nvPr/>
        </p:nvSpPr>
        <p:spPr bwMode="auto">
          <a:xfrm>
            <a:off x="960438" y="5422900"/>
            <a:ext cx="815975"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750"/>
              </a:spcBef>
            </a:pPr>
            <a:r>
              <a:rPr lang="en-US" sz="1200">
                <a:solidFill>
                  <a:srgbClr val="000000"/>
                </a:solidFill>
              </a:rPr>
              <a:t>1. </a:t>
            </a:r>
            <a:r>
              <a:rPr lang="zh-CN" altLang="en-US" sz="1200">
                <a:solidFill>
                  <a:srgbClr val="000000"/>
                </a:solidFill>
                <a:ea typeface="宋体" charset="-122"/>
              </a:rPr>
              <a:t>无标签</a:t>
            </a:r>
            <a:endParaRPr lang="en-US" sz="1200">
              <a:solidFill>
                <a:srgbClr val="000000"/>
              </a:solidFill>
            </a:endParaRPr>
          </a:p>
        </p:txBody>
      </p:sp>
      <p:sp>
        <p:nvSpPr>
          <p:cNvPr id="83980" name="AutoShape 12"/>
          <p:cNvSpPr>
            <a:spLocks noChangeArrowheads="1"/>
          </p:cNvSpPr>
          <p:nvPr/>
        </p:nvSpPr>
        <p:spPr bwMode="auto">
          <a:xfrm flipV="1">
            <a:off x="3886200"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99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2</a:t>
            </a:r>
          </a:p>
        </p:txBody>
      </p:sp>
      <p:sp>
        <p:nvSpPr>
          <p:cNvPr id="83981" name="AutoShape 13"/>
          <p:cNvSpPr>
            <a:spLocks noChangeArrowheads="1"/>
          </p:cNvSpPr>
          <p:nvPr/>
        </p:nvSpPr>
        <p:spPr bwMode="auto">
          <a:xfrm flipV="1">
            <a:off x="4343400"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00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3</a:t>
            </a:r>
          </a:p>
        </p:txBody>
      </p:sp>
      <p:sp>
        <p:nvSpPr>
          <p:cNvPr id="83982" name="AutoShape 14"/>
          <p:cNvSpPr>
            <a:spLocks noChangeArrowheads="1"/>
          </p:cNvSpPr>
          <p:nvPr/>
        </p:nvSpPr>
        <p:spPr bwMode="auto">
          <a:xfrm flipV="1">
            <a:off x="3124200" y="4905375"/>
            <a:ext cx="7620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712 w 21600"/>
              <a:gd name="T13" fmla="*/ 3712 h 21600"/>
              <a:gd name="T14" fmla="*/ 17888 w 21600"/>
              <a:gd name="T15" fmla="*/ 17888 h 21600"/>
            </a:gdLst>
            <a:ahLst/>
            <a:cxnLst>
              <a:cxn ang="T8">
                <a:pos x="T0" y="T1"/>
              </a:cxn>
              <a:cxn ang="T9">
                <a:pos x="T2" y="T3"/>
              </a:cxn>
              <a:cxn ang="T10">
                <a:pos x="T4" y="T5"/>
              </a:cxn>
              <a:cxn ang="T11">
                <a:pos x="T6" y="T7"/>
              </a:cxn>
            </a:cxnLst>
            <a:rect l="T12" t="T13" r="T14" b="T15"/>
            <a:pathLst>
              <a:path w="21600" h="21600">
                <a:moveTo>
                  <a:pt x="0" y="0"/>
                </a:moveTo>
                <a:lnTo>
                  <a:pt x="3824" y="21600"/>
                </a:lnTo>
                <a:lnTo>
                  <a:pt x="17776" y="21600"/>
                </a:lnTo>
                <a:lnTo>
                  <a:pt x="21600" y="0"/>
                </a:lnTo>
                <a:lnTo>
                  <a:pt x="0" y="0"/>
                </a:lnTo>
                <a:close/>
              </a:path>
            </a:pathLst>
          </a:custGeom>
          <a:solidFill>
            <a:srgbClr val="99CC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1</a:t>
            </a:r>
          </a:p>
        </p:txBody>
      </p:sp>
      <p:sp>
        <p:nvSpPr>
          <p:cNvPr id="83983" name="AutoShape 15"/>
          <p:cNvSpPr>
            <a:spLocks noChangeArrowheads="1"/>
          </p:cNvSpPr>
          <p:nvPr/>
        </p:nvSpPr>
        <p:spPr bwMode="auto">
          <a:xfrm flipV="1">
            <a:off x="522288"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99CC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1</a:t>
            </a:r>
          </a:p>
        </p:txBody>
      </p:sp>
      <p:sp>
        <p:nvSpPr>
          <p:cNvPr id="83984" name="Text Box 16"/>
          <p:cNvSpPr txBox="1">
            <a:spLocks noChangeArrowheads="1"/>
          </p:cNvSpPr>
          <p:nvPr/>
        </p:nvSpPr>
        <p:spPr bwMode="auto">
          <a:xfrm>
            <a:off x="8605838" y="5322888"/>
            <a:ext cx="5381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750"/>
              </a:spcBef>
            </a:pPr>
            <a:r>
              <a:rPr lang="en-US" sz="1200" i="1">
                <a:solidFill>
                  <a:srgbClr val="235D9F"/>
                </a:solidFill>
              </a:rPr>
              <a:t>Time</a:t>
            </a:r>
          </a:p>
        </p:txBody>
      </p:sp>
      <p:sp>
        <p:nvSpPr>
          <p:cNvPr id="83985" name="AutoShape 17"/>
          <p:cNvSpPr>
            <a:spLocks noChangeArrowheads="1"/>
          </p:cNvSpPr>
          <p:nvPr/>
        </p:nvSpPr>
        <p:spPr bwMode="auto">
          <a:xfrm flipV="1">
            <a:off x="5726113"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99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2</a:t>
            </a:r>
          </a:p>
        </p:txBody>
      </p:sp>
      <p:sp>
        <p:nvSpPr>
          <p:cNvPr id="83986" name="AutoShape 18"/>
          <p:cNvSpPr>
            <a:spLocks noChangeArrowheads="1"/>
          </p:cNvSpPr>
          <p:nvPr/>
        </p:nvSpPr>
        <p:spPr bwMode="auto">
          <a:xfrm flipV="1">
            <a:off x="6183313"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00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3</a:t>
            </a:r>
          </a:p>
        </p:txBody>
      </p:sp>
      <p:sp>
        <p:nvSpPr>
          <p:cNvPr id="83987" name="AutoShape 19"/>
          <p:cNvSpPr>
            <a:spLocks noChangeArrowheads="1"/>
          </p:cNvSpPr>
          <p:nvPr/>
        </p:nvSpPr>
        <p:spPr bwMode="auto">
          <a:xfrm flipV="1">
            <a:off x="5268913"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99CC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1</a:t>
            </a:r>
          </a:p>
        </p:txBody>
      </p:sp>
      <p:sp>
        <p:nvSpPr>
          <p:cNvPr id="83988" name="Text Box 20"/>
          <p:cNvSpPr txBox="1">
            <a:spLocks noChangeArrowheads="1"/>
          </p:cNvSpPr>
          <p:nvPr/>
        </p:nvSpPr>
        <p:spPr bwMode="auto">
          <a:xfrm>
            <a:off x="5189538" y="5456238"/>
            <a:ext cx="96837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750"/>
              </a:spcBef>
            </a:pPr>
            <a:r>
              <a:rPr lang="en-US" sz="1200">
                <a:solidFill>
                  <a:srgbClr val="000000"/>
                </a:solidFill>
              </a:rPr>
              <a:t>4. </a:t>
            </a:r>
            <a:r>
              <a:rPr lang="zh-CN" altLang="en-US" sz="1200">
                <a:solidFill>
                  <a:srgbClr val="000000"/>
                </a:solidFill>
                <a:ea typeface="宋体" charset="-122"/>
              </a:rPr>
              <a:t>标签消失</a:t>
            </a:r>
            <a:endParaRPr lang="en-US" sz="1200">
              <a:solidFill>
                <a:srgbClr val="000000"/>
              </a:solidFill>
            </a:endParaRPr>
          </a:p>
        </p:txBody>
      </p:sp>
      <p:sp>
        <p:nvSpPr>
          <p:cNvPr id="83989" name="AutoShape 21"/>
          <p:cNvSpPr>
            <a:spLocks noChangeArrowheads="1"/>
          </p:cNvSpPr>
          <p:nvPr/>
        </p:nvSpPr>
        <p:spPr bwMode="auto">
          <a:xfrm flipV="1">
            <a:off x="8210550"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FF99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2</a:t>
            </a:r>
          </a:p>
        </p:txBody>
      </p:sp>
      <p:sp>
        <p:nvSpPr>
          <p:cNvPr id="83990" name="AutoShape 22"/>
          <p:cNvSpPr>
            <a:spLocks noChangeArrowheads="1"/>
          </p:cNvSpPr>
          <p:nvPr/>
        </p:nvSpPr>
        <p:spPr bwMode="auto">
          <a:xfrm flipV="1">
            <a:off x="7753350"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99CC00"/>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1</a:t>
            </a:r>
          </a:p>
        </p:txBody>
      </p:sp>
      <p:sp>
        <p:nvSpPr>
          <p:cNvPr id="83991" name="Text Box 23"/>
          <p:cNvSpPr txBox="1">
            <a:spLocks noChangeArrowheads="1"/>
          </p:cNvSpPr>
          <p:nvPr/>
        </p:nvSpPr>
        <p:spPr bwMode="auto">
          <a:xfrm>
            <a:off x="1995488" y="5356225"/>
            <a:ext cx="1122362" cy="56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750"/>
              </a:spcBef>
            </a:pPr>
            <a:r>
              <a:rPr lang="en-US" sz="1200">
                <a:solidFill>
                  <a:srgbClr val="000000"/>
                </a:solidFill>
              </a:rPr>
              <a:t>2. </a:t>
            </a:r>
            <a:r>
              <a:rPr lang="zh-CN" altLang="en-US" sz="1200">
                <a:solidFill>
                  <a:srgbClr val="000000"/>
                </a:solidFill>
                <a:ea typeface="宋体" charset="-122"/>
              </a:rPr>
              <a:t>进入低功耗</a:t>
            </a:r>
            <a:endParaRPr lang="en-US" altLang="zh-CN" sz="1200">
              <a:solidFill>
                <a:srgbClr val="000000"/>
              </a:solidFill>
              <a:ea typeface="宋体" charset="-122"/>
            </a:endParaRPr>
          </a:p>
          <a:p>
            <a:pPr algn="ctr">
              <a:spcBef>
                <a:spcPts val="750"/>
              </a:spcBef>
            </a:pPr>
            <a:r>
              <a:rPr lang="zh-CN" altLang="en-US" sz="1200">
                <a:solidFill>
                  <a:srgbClr val="000000"/>
                </a:solidFill>
                <a:ea typeface="宋体" charset="-122"/>
              </a:rPr>
              <a:t>模式</a:t>
            </a:r>
            <a:endParaRPr lang="en-US" sz="1200">
              <a:solidFill>
                <a:srgbClr val="000000"/>
              </a:solidFill>
            </a:endParaRPr>
          </a:p>
        </p:txBody>
      </p:sp>
      <p:sp>
        <p:nvSpPr>
          <p:cNvPr id="83992" name="Text Box 24"/>
          <p:cNvSpPr txBox="1">
            <a:spLocks noChangeArrowheads="1"/>
          </p:cNvSpPr>
          <p:nvPr/>
        </p:nvSpPr>
        <p:spPr bwMode="auto">
          <a:xfrm>
            <a:off x="6708775" y="5499100"/>
            <a:ext cx="127635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750"/>
              </a:spcBef>
            </a:pPr>
            <a:r>
              <a:rPr lang="en-US" sz="1200">
                <a:solidFill>
                  <a:srgbClr val="000000"/>
                </a:solidFill>
              </a:rPr>
              <a:t>5. </a:t>
            </a:r>
            <a:r>
              <a:rPr lang="zh-CN" altLang="en-US" sz="1200">
                <a:solidFill>
                  <a:srgbClr val="000000"/>
                </a:solidFill>
                <a:ea typeface="宋体" charset="-122"/>
              </a:rPr>
              <a:t>切换为低功耗</a:t>
            </a:r>
            <a:endParaRPr lang="en-US" sz="1200">
              <a:solidFill>
                <a:srgbClr val="000000"/>
              </a:solidFill>
            </a:endParaRPr>
          </a:p>
        </p:txBody>
      </p:sp>
      <p:sp>
        <p:nvSpPr>
          <p:cNvPr id="83993" name="AutoShape 25"/>
          <p:cNvSpPr>
            <a:spLocks noChangeArrowheads="1"/>
          </p:cNvSpPr>
          <p:nvPr/>
        </p:nvSpPr>
        <p:spPr bwMode="auto">
          <a:xfrm flipV="1">
            <a:off x="1905000" y="4908550"/>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969696"/>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4</a:t>
            </a:r>
          </a:p>
        </p:txBody>
      </p:sp>
      <p:sp>
        <p:nvSpPr>
          <p:cNvPr id="83994" name="AutoShape 26"/>
          <p:cNvSpPr>
            <a:spLocks noChangeArrowheads="1"/>
          </p:cNvSpPr>
          <p:nvPr/>
        </p:nvSpPr>
        <p:spPr bwMode="auto">
          <a:xfrm flipV="1">
            <a:off x="4800600" y="4905375"/>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969696"/>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4</a:t>
            </a:r>
          </a:p>
        </p:txBody>
      </p:sp>
      <p:sp>
        <p:nvSpPr>
          <p:cNvPr id="83995" name="AutoShape 27"/>
          <p:cNvSpPr>
            <a:spLocks noChangeArrowheads="1"/>
          </p:cNvSpPr>
          <p:nvPr/>
        </p:nvSpPr>
        <p:spPr bwMode="auto">
          <a:xfrm flipV="1">
            <a:off x="6629400" y="4905375"/>
            <a:ext cx="457200" cy="365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250 w 21600"/>
              <a:gd name="T13" fmla="*/ 5250 h 21600"/>
              <a:gd name="T14" fmla="*/ 16350 w 21600"/>
              <a:gd name="T15" fmla="*/ 16350 h 21600"/>
            </a:gdLst>
            <a:ahLst/>
            <a:cxnLst>
              <a:cxn ang="T8">
                <a:pos x="T0" y="T1"/>
              </a:cxn>
              <a:cxn ang="T9">
                <a:pos x="T2" y="T3"/>
              </a:cxn>
              <a:cxn ang="T10">
                <a:pos x="T4" y="T5"/>
              </a:cxn>
              <a:cxn ang="T11">
                <a:pos x="T6" y="T7"/>
              </a:cxn>
            </a:cxnLst>
            <a:rect l="T12" t="T13" r="T14" b="T15"/>
            <a:pathLst>
              <a:path w="21600" h="21600">
                <a:moveTo>
                  <a:pt x="0" y="0"/>
                </a:moveTo>
                <a:lnTo>
                  <a:pt x="6899" y="21600"/>
                </a:lnTo>
                <a:lnTo>
                  <a:pt x="14701" y="21600"/>
                </a:lnTo>
                <a:lnTo>
                  <a:pt x="21600" y="0"/>
                </a:lnTo>
                <a:lnTo>
                  <a:pt x="0" y="0"/>
                </a:lnTo>
                <a:close/>
              </a:path>
            </a:pathLst>
          </a:custGeom>
          <a:solidFill>
            <a:srgbClr val="969696"/>
          </a:solidFill>
          <a:ln w="19080">
            <a:solidFill>
              <a:srgbClr val="000000"/>
            </a:solidFill>
            <a:miter lim="800000"/>
            <a:headEnd/>
            <a:tailEnd/>
          </a:ln>
        </p:spPr>
        <p:txBody>
          <a:bodyPr rot="10800000" lIns="90000" tIns="46800" rIns="90000" bIns="46800" anchor="ctr"/>
          <a:lstStyle/>
          <a:p>
            <a:pPr algn="ct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rPr>
              <a:t>4</a:t>
            </a:r>
          </a:p>
        </p:txBody>
      </p:sp>
      <p:sp>
        <p:nvSpPr>
          <p:cNvPr id="83996" name="AutoShape 28"/>
          <p:cNvSpPr>
            <a:spLocks noChangeArrowheads="1"/>
          </p:cNvSpPr>
          <p:nvPr/>
        </p:nvSpPr>
        <p:spPr bwMode="auto">
          <a:xfrm flipV="1">
            <a:off x="7697788" y="3835400"/>
            <a:ext cx="304800" cy="244475"/>
          </a:xfrm>
          <a:prstGeom prst="triangle">
            <a:avLst>
              <a:gd name="adj" fmla="val 50000"/>
            </a:avLst>
          </a:prstGeom>
          <a:solidFill>
            <a:srgbClr val="FF9900"/>
          </a:solidFill>
          <a:ln w="28440">
            <a:solidFill>
              <a:srgbClr val="000000"/>
            </a:solidFill>
            <a:miter lim="800000"/>
            <a:headEnd/>
            <a:tailEnd/>
          </a:ln>
        </p:spPr>
        <p:txBody>
          <a:bodyPr wrap="none" anchor="ctr"/>
          <a:lstStyle/>
          <a:p>
            <a:endParaRPr lang="en-US"/>
          </a:p>
        </p:txBody>
      </p:sp>
      <p:sp>
        <p:nvSpPr>
          <p:cNvPr id="83997" name="AutoShape 29"/>
          <p:cNvSpPr>
            <a:spLocks noChangeArrowheads="1"/>
          </p:cNvSpPr>
          <p:nvPr/>
        </p:nvSpPr>
        <p:spPr bwMode="auto">
          <a:xfrm flipV="1">
            <a:off x="8078788" y="3989388"/>
            <a:ext cx="304800" cy="244475"/>
          </a:xfrm>
          <a:prstGeom prst="triangle">
            <a:avLst>
              <a:gd name="adj" fmla="val 50000"/>
            </a:avLst>
          </a:prstGeom>
          <a:solidFill>
            <a:srgbClr val="FF0000"/>
          </a:solidFill>
          <a:ln w="28440">
            <a:solidFill>
              <a:srgbClr val="000000"/>
            </a:solidFill>
            <a:miter lim="800000"/>
            <a:headEnd/>
            <a:tailEnd/>
          </a:ln>
        </p:spPr>
        <p:txBody>
          <a:bodyPr wrap="none" anchor="ctr"/>
          <a:lstStyle/>
          <a:p>
            <a:endParaRPr lang="en-US"/>
          </a:p>
        </p:txBody>
      </p:sp>
      <p:sp>
        <p:nvSpPr>
          <p:cNvPr id="83998" name="AutoShape 30"/>
          <p:cNvSpPr>
            <a:spLocks noChangeArrowheads="1"/>
          </p:cNvSpPr>
          <p:nvPr/>
        </p:nvSpPr>
        <p:spPr bwMode="auto">
          <a:xfrm flipV="1">
            <a:off x="8459788" y="4102100"/>
            <a:ext cx="304800" cy="244475"/>
          </a:xfrm>
          <a:prstGeom prst="triangle">
            <a:avLst>
              <a:gd name="adj" fmla="val 50000"/>
            </a:avLst>
          </a:prstGeom>
          <a:solidFill>
            <a:srgbClr val="5B5B64"/>
          </a:solidFill>
          <a:ln w="28440">
            <a:solidFill>
              <a:srgbClr val="000000"/>
            </a:solidFill>
            <a:miter lim="800000"/>
            <a:headEnd/>
            <a:tailEnd/>
          </a:ln>
        </p:spPr>
        <p:txBody>
          <a:bodyPr wrap="none" anchor="ctr"/>
          <a:lstStyle/>
          <a:p>
            <a:endParaRPr lang="en-US"/>
          </a:p>
        </p:txBody>
      </p:sp>
      <p:sp>
        <p:nvSpPr>
          <p:cNvPr id="83999" name="Line 31"/>
          <p:cNvSpPr>
            <a:spLocks noChangeShapeType="1"/>
          </p:cNvSpPr>
          <p:nvPr/>
        </p:nvSpPr>
        <p:spPr bwMode="auto">
          <a:xfrm>
            <a:off x="6961188" y="4489450"/>
            <a:ext cx="1651000"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0" name="Line 32"/>
          <p:cNvSpPr>
            <a:spLocks noChangeShapeType="1"/>
          </p:cNvSpPr>
          <p:nvPr/>
        </p:nvSpPr>
        <p:spPr bwMode="auto">
          <a:xfrm>
            <a:off x="6965950" y="4362450"/>
            <a:ext cx="1265238"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1" name="Line 33"/>
          <p:cNvSpPr>
            <a:spLocks noChangeShapeType="1"/>
          </p:cNvSpPr>
          <p:nvPr/>
        </p:nvSpPr>
        <p:spPr bwMode="auto">
          <a:xfrm>
            <a:off x="7002463" y="4229100"/>
            <a:ext cx="838200"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2" name="Line 34"/>
          <p:cNvSpPr>
            <a:spLocks noChangeShapeType="1"/>
          </p:cNvSpPr>
          <p:nvPr/>
        </p:nvSpPr>
        <p:spPr bwMode="auto">
          <a:xfrm>
            <a:off x="7029450" y="4114800"/>
            <a:ext cx="439738"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3" name="Line 35"/>
          <p:cNvSpPr>
            <a:spLocks noChangeShapeType="1"/>
          </p:cNvSpPr>
          <p:nvPr/>
        </p:nvSpPr>
        <p:spPr bwMode="auto">
          <a:xfrm>
            <a:off x="7850188" y="4089400"/>
            <a:ext cx="1587" cy="152400"/>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4" name="Line 36"/>
          <p:cNvSpPr>
            <a:spLocks noChangeShapeType="1"/>
          </p:cNvSpPr>
          <p:nvPr/>
        </p:nvSpPr>
        <p:spPr bwMode="auto">
          <a:xfrm flipH="1">
            <a:off x="8228013" y="4210050"/>
            <a:ext cx="4762" cy="152400"/>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5" name="Line 37"/>
          <p:cNvSpPr>
            <a:spLocks noChangeShapeType="1"/>
          </p:cNvSpPr>
          <p:nvPr/>
        </p:nvSpPr>
        <p:spPr bwMode="auto">
          <a:xfrm flipV="1">
            <a:off x="7469188" y="3940175"/>
            <a:ext cx="1587" cy="18573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4006" name="Text Box 38"/>
          <p:cNvSpPr txBox="1">
            <a:spLocks noChangeArrowheads="1"/>
          </p:cNvSpPr>
          <p:nvPr/>
        </p:nvSpPr>
        <p:spPr bwMode="auto">
          <a:xfrm>
            <a:off x="8482013" y="3817938"/>
            <a:ext cx="279400"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875"/>
              </a:spcBef>
            </a:pPr>
            <a:r>
              <a:rPr lang="en-US" sz="1400">
                <a:solidFill>
                  <a:srgbClr val="000000"/>
                </a:solidFill>
              </a:rPr>
              <a:t>4</a:t>
            </a:r>
          </a:p>
        </p:txBody>
      </p:sp>
      <p:sp>
        <p:nvSpPr>
          <p:cNvPr id="84007" name="Text Box 39"/>
          <p:cNvSpPr txBox="1">
            <a:spLocks noChangeArrowheads="1"/>
          </p:cNvSpPr>
          <p:nvPr/>
        </p:nvSpPr>
        <p:spPr bwMode="auto">
          <a:xfrm>
            <a:off x="8091488" y="3716338"/>
            <a:ext cx="279400"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875"/>
              </a:spcBef>
            </a:pPr>
            <a:r>
              <a:rPr lang="en-US" sz="1400">
                <a:solidFill>
                  <a:srgbClr val="000000"/>
                </a:solidFill>
              </a:rPr>
              <a:t>3</a:t>
            </a:r>
          </a:p>
        </p:txBody>
      </p:sp>
      <p:sp>
        <p:nvSpPr>
          <p:cNvPr id="84008" name="Text Box 40"/>
          <p:cNvSpPr txBox="1">
            <a:spLocks noChangeArrowheads="1"/>
          </p:cNvSpPr>
          <p:nvPr/>
        </p:nvSpPr>
        <p:spPr bwMode="auto">
          <a:xfrm>
            <a:off x="7697788" y="3581400"/>
            <a:ext cx="279400"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875"/>
              </a:spcBef>
            </a:pPr>
            <a:r>
              <a:rPr lang="en-US" sz="1400">
                <a:solidFill>
                  <a:srgbClr val="000000"/>
                </a:solidFill>
              </a:rPr>
              <a:t>2</a:t>
            </a:r>
          </a:p>
        </p:txBody>
      </p:sp>
      <p:sp>
        <p:nvSpPr>
          <p:cNvPr id="84009" name="AutoShape 41"/>
          <p:cNvSpPr>
            <a:spLocks noChangeArrowheads="1"/>
          </p:cNvSpPr>
          <p:nvPr/>
        </p:nvSpPr>
        <p:spPr bwMode="auto">
          <a:xfrm flipV="1">
            <a:off x="7323138" y="3703638"/>
            <a:ext cx="304800" cy="244475"/>
          </a:xfrm>
          <a:prstGeom prst="triangle">
            <a:avLst>
              <a:gd name="adj" fmla="val 50000"/>
            </a:avLst>
          </a:prstGeom>
          <a:solidFill>
            <a:srgbClr val="99CC00"/>
          </a:solidFill>
          <a:ln w="28440">
            <a:solidFill>
              <a:srgbClr val="000000"/>
            </a:solidFill>
            <a:miter lim="800000"/>
            <a:headEnd/>
            <a:tailEnd/>
          </a:ln>
        </p:spPr>
        <p:txBody>
          <a:bodyPr wrap="none" anchor="ctr"/>
          <a:lstStyle/>
          <a:p>
            <a:endParaRPr lang="en-US"/>
          </a:p>
        </p:txBody>
      </p:sp>
      <p:sp>
        <p:nvSpPr>
          <p:cNvPr id="84010" name="Text Box 42"/>
          <p:cNvSpPr txBox="1">
            <a:spLocks noChangeArrowheads="1"/>
          </p:cNvSpPr>
          <p:nvPr/>
        </p:nvSpPr>
        <p:spPr bwMode="auto">
          <a:xfrm>
            <a:off x="7323138" y="3449638"/>
            <a:ext cx="279400"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Arial" charset="0"/>
                <a:cs typeface="Arial" charset="0"/>
              </a:defRPr>
            </a:lvl9pPr>
          </a:lstStyle>
          <a:p>
            <a:pPr algn="ctr">
              <a:spcBef>
                <a:spcPts val="875"/>
              </a:spcBef>
            </a:pPr>
            <a:r>
              <a:rPr lang="en-US" sz="1400">
                <a:solidFill>
                  <a:srgbClr val="000000"/>
                </a:solidFill>
              </a:rPr>
              <a:t>1</a:t>
            </a:r>
          </a:p>
        </p:txBody>
      </p:sp>
      <p:pic>
        <p:nvPicPr>
          <p:cNvPr id="84011" name="Picture 4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8400" y="3829050"/>
            <a:ext cx="854075"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xmlns="" val="1300198775"/>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2"/>
          <p:cNvSpPr>
            <a:spLocks noChangeShapeType="1"/>
          </p:cNvSpPr>
          <p:nvPr/>
        </p:nvSpPr>
        <p:spPr bwMode="auto">
          <a:xfrm>
            <a:off x="1566863" y="5716588"/>
            <a:ext cx="1524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4995" name="AutoShape 3"/>
          <p:cNvSpPr>
            <a:spLocks noChangeArrowheads="1"/>
          </p:cNvSpPr>
          <p:nvPr/>
        </p:nvSpPr>
        <p:spPr bwMode="auto">
          <a:xfrm flipV="1">
            <a:off x="1655763" y="3536950"/>
            <a:ext cx="3924300" cy="1398588"/>
          </a:xfrm>
          <a:prstGeom prst="rtTriangle">
            <a:avLst/>
          </a:prstGeom>
          <a:pattFill prst="dkVert">
            <a:fgClr>
              <a:srgbClr val="FF0000"/>
            </a:fgClr>
            <a:bgClr>
              <a:schemeClr val="bg1"/>
            </a:bgClr>
          </a:patt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85708" tIns="42853" rIns="85708" bIns="42853" anchor="ctr"/>
          <a:lstStyle/>
          <a:p>
            <a:endParaRPr lang="en-US"/>
          </a:p>
        </p:txBody>
      </p:sp>
      <p:sp>
        <p:nvSpPr>
          <p:cNvPr id="84996" name="Line 4"/>
          <p:cNvSpPr>
            <a:spLocks noChangeShapeType="1"/>
          </p:cNvSpPr>
          <p:nvPr/>
        </p:nvSpPr>
        <p:spPr bwMode="auto">
          <a:xfrm flipV="1">
            <a:off x="1644650" y="838200"/>
            <a:ext cx="0" cy="8382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4997" name="Line 5"/>
          <p:cNvSpPr>
            <a:spLocks noChangeShapeType="1"/>
          </p:cNvSpPr>
          <p:nvPr/>
        </p:nvSpPr>
        <p:spPr bwMode="auto">
          <a:xfrm>
            <a:off x="1644650" y="5867400"/>
            <a:ext cx="7162800"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4998" name="Text Box 6"/>
          <p:cNvSpPr txBox="1">
            <a:spLocks noChangeArrowheads="1"/>
          </p:cNvSpPr>
          <p:nvPr/>
        </p:nvSpPr>
        <p:spPr bwMode="auto">
          <a:xfrm>
            <a:off x="539750" y="938213"/>
            <a:ext cx="1042988"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latin typeface="Tahoma" pitchFamily="34" charset="0"/>
                <a:ea typeface="PMingLiU" pitchFamily="18" charset="-120"/>
              </a:rPr>
              <a:t>+30dBm</a:t>
            </a:r>
          </a:p>
        </p:txBody>
      </p:sp>
      <p:sp>
        <p:nvSpPr>
          <p:cNvPr id="84999" name="Text Box 7"/>
          <p:cNvSpPr txBox="1">
            <a:spLocks noChangeArrowheads="1"/>
          </p:cNvSpPr>
          <p:nvPr/>
        </p:nvSpPr>
        <p:spPr bwMode="auto">
          <a:xfrm>
            <a:off x="1978025" y="974725"/>
            <a:ext cx="1789113"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ea typeface="PMingLiU" pitchFamily="18" charset="-120"/>
              </a:rPr>
              <a:t>读写器发射功率</a:t>
            </a:r>
            <a:endParaRPr lang="en-US">
              <a:ea typeface="PMingLiU" pitchFamily="18" charset="-120"/>
            </a:endParaRPr>
          </a:p>
        </p:txBody>
      </p:sp>
      <p:sp>
        <p:nvSpPr>
          <p:cNvPr id="85000" name="Line 8"/>
          <p:cNvSpPr>
            <a:spLocks noChangeShapeType="1"/>
          </p:cNvSpPr>
          <p:nvPr/>
        </p:nvSpPr>
        <p:spPr bwMode="auto">
          <a:xfrm>
            <a:off x="1568450" y="1143000"/>
            <a:ext cx="1524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01" name="Line 9"/>
          <p:cNvSpPr>
            <a:spLocks noChangeShapeType="1"/>
          </p:cNvSpPr>
          <p:nvPr/>
        </p:nvSpPr>
        <p:spPr bwMode="auto">
          <a:xfrm flipH="1">
            <a:off x="1644650" y="2781300"/>
            <a:ext cx="4572000"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02" name="Text Box 10"/>
          <p:cNvSpPr txBox="1">
            <a:spLocks noChangeArrowheads="1"/>
          </p:cNvSpPr>
          <p:nvPr/>
        </p:nvSpPr>
        <p:spPr bwMode="auto">
          <a:xfrm rot="1138646">
            <a:off x="3081338" y="1755775"/>
            <a:ext cx="2584450"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ea typeface="PMingLiU" pitchFamily="18" charset="-120"/>
              </a:rPr>
              <a:t>读写器</a:t>
            </a:r>
            <a:r>
              <a:rPr lang="en-US">
                <a:ea typeface="PMingLiU" pitchFamily="18" charset="-120"/>
              </a:rPr>
              <a:t>=&gt;</a:t>
            </a:r>
            <a:r>
              <a:rPr lang="zh-CN" altLang="en-US">
                <a:ea typeface="PMingLiU" pitchFamily="18" charset="-120"/>
              </a:rPr>
              <a:t>标签链路损耗</a:t>
            </a:r>
            <a:endParaRPr lang="en-US">
              <a:ea typeface="PMingLiU" pitchFamily="18" charset="-120"/>
            </a:endParaRPr>
          </a:p>
        </p:txBody>
      </p:sp>
      <p:sp>
        <p:nvSpPr>
          <p:cNvPr id="85003" name="Text Box 11"/>
          <p:cNvSpPr txBox="1">
            <a:spLocks noChangeArrowheads="1"/>
          </p:cNvSpPr>
          <p:nvPr/>
        </p:nvSpPr>
        <p:spPr bwMode="auto">
          <a:xfrm rot="-1199500">
            <a:off x="3078163" y="3997325"/>
            <a:ext cx="2584450"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ea typeface="PMingLiU" pitchFamily="18" charset="-120"/>
              </a:rPr>
              <a:t>标签</a:t>
            </a:r>
            <a:r>
              <a:rPr lang="en-US">
                <a:ea typeface="PMingLiU" pitchFamily="18" charset="-120"/>
              </a:rPr>
              <a:t>=&gt;</a:t>
            </a:r>
            <a:r>
              <a:rPr lang="zh-CN" altLang="en-US">
                <a:ea typeface="PMingLiU" pitchFamily="18" charset="-120"/>
              </a:rPr>
              <a:t>读写器链路损耗</a:t>
            </a:r>
            <a:endParaRPr lang="en-US">
              <a:ea typeface="PMingLiU" pitchFamily="18" charset="-120"/>
            </a:endParaRPr>
          </a:p>
        </p:txBody>
      </p:sp>
      <p:sp>
        <p:nvSpPr>
          <p:cNvPr id="85004" name="Text Box 12"/>
          <p:cNvSpPr txBox="1">
            <a:spLocks noChangeArrowheads="1"/>
          </p:cNvSpPr>
          <p:nvPr/>
        </p:nvSpPr>
        <p:spPr bwMode="auto">
          <a:xfrm>
            <a:off x="508000" y="2306638"/>
            <a:ext cx="1133475"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atin typeface="Tahoma" pitchFamily="34" charset="0"/>
                <a:ea typeface="PMingLiU" pitchFamily="18" charset="-120"/>
              </a:rPr>
              <a:t>Monza 4</a:t>
            </a:r>
          </a:p>
          <a:p>
            <a:pPr algn="ctr"/>
            <a:r>
              <a:rPr lang="en-US">
                <a:latin typeface="Tahoma" pitchFamily="34" charset="0"/>
                <a:ea typeface="PMingLiU" pitchFamily="18" charset="-120"/>
                <a:cs typeface="Tahoma" pitchFamily="34" charset="0"/>
              </a:rPr>
              <a:t>–</a:t>
            </a:r>
            <a:r>
              <a:rPr lang="en-US">
                <a:latin typeface="Tahoma" pitchFamily="34" charset="0"/>
                <a:ea typeface="PMingLiU" pitchFamily="18" charset="-120"/>
              </a:rPr>
              <a:t>20dBm</a:t>
            </a:r>
          </a:p>
        </p:txBody>
      </p:sp>
      <p:sp>
        <p:nvSpPr>
          <p:cNvPr id="85005" name="Line 13"/>
          <p:cNvSpPr>
            <a:spLocks noChangeShapeType="1"/>
          </p:cNvSpPr>
          <p:nvPr/>
        </p:nvSpPr>
        <p:spPr bwMode="auto">
          <a:xfrm>
            <a:off x="1568450" y="2781300"/>
            <a:ext cx="1524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06" name="Text Box 14"/>
          <p:cNvSpPr txBox="1">
            <a:spLocks noChangeArrowheads="1"/>
          </p:cNvSpPr>
          <p:nvPr/>
        </p:nvSpPr>
        <p:spPr bwMode="auto">
          <a:xfrm>
            <a:off x="579438" y="4762500"/>
            <a:ext cx="10033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t>–</a:t>
            </a:r>
            <a:r>
              <a:rPr lang="en-US">
                <a:latin typeface="Tahoma" pitchFamily="34" charset="0"/>
                <a:ea typeface="PMingLiU" pitchFamily="18" charset="-120"/>
              </a:rPr>
              <a:t>80dBm</a:t>
            </a:r>
          </a:p>
        </p:txBody>
      </p:sp>
      <p:sp>
        <p:nvSpPr>
          <p:cNvPr id="85007" name="Line 15"/>
          <p:cNvSpPr>
            <a:spLocks noChangeShapeType="1"/>
          </p:cNvSpPr>
          <p:nvPr/>
        </p:nvSpPr>
        <p:spPr bwMode="auto">
          <a:xfrm>
            <a:off x="1644650" y="1143000"/>
            <a:ext cx="4548188" cy="1631950"/>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08" name="Line 16"/>
          <p:cNvSpPr>
            <a:spLocks noChangeShapeType="1"/>
          </p:cNvSpPr>
          <p:nvPr/>
        </p:nvSpPr>
        <p:spPr bwMode="auto">
          <a:xfrm flipH="1">
            <a:off x="1639888" y="3306763"/>
            <a:ext cx="4576762" cy="1658937"/>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09" name="Line 17"/>
          <p:cNvSpPr>
            <a:spLocks noChangeShapeType="1"/>
          </p:cNvSpPr>
          <p:nvPr/>
        </p:nvSpPr>
        <p:spPr bwMode="auto">
          <a:xfrm>
            <a:off x="1720850" y="5715000"/>
            <a:ext cx="4495800" cy="0"/>
          </a:xfrm>
          <a:prstGeom prst="line">
            <a:avLst/>
          </a:prstGeom>
          <a:noFill/>
          <a:ln w="76200" cmpd="dbl">
            <a:solidFill>
              <a:srgbClr val="009900"/>
            </a:solidFill>
            <a:round/>
            <a:headEnd type="triangle" w="med" len="me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10" name="Text Box 18"/>
          <p:cNvSpPr txBox="1">
            <a:spLocks noChangeArrowheads="1"/>
          </p:cNvSpPr>
          <p:nvPr/>
        </p:nvSpPr>
        <p:spPr bwMode="auto">
          <a:xfrm>
            <a:off x="6229350" y="5259388"/>
            <a:ext cx="2438400"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ltLang="zh-CN">
                <a:solidFill>
                  <a:srgbClr val="008000"/>
                </a:solidFill>
                <a:ea typeface="PMingLiU" pitchFamily="18" charset="-120"/>
              </a:rPr>
              <a:t>Impinj</a:t>
            </a:r>
            <a:r>
              <a:rPr lang="zh-CN" altLang="en-US">
                <a:solidFill>
                  <a:srgbClr val="008000"/>
                </a:solidFill>
                <a:ea typeface="PMingLiU" pitchFamily="18" charset="-120"/>
              </a:rPr>
              <a:t>读写器</a:t>
            </a:r>
            <a:endParaRPr lang="en-US">
              <a:solidFill>
                <a:srgbClr val="008000"/>
              </a:solidFill>
              <a:ea typeface="PMingLiU" pitchFamily="18" charset="-120"/>
            </a:endParaRPr>
          </a:p>
          <a:p>
            <a:r>
              <a:rPr lang="zh-CN" altLang="en-US">
                <a:solidFill>
                  <a:srgbClr val="008000"/>
                </a:solidFill>
                <a:ea typeface="PMingLiU" pitchFamily="18" charset="-120"/>
              </a:rPr>
              <a:t>灵敏度</a:t>
            </a:r>
            <a:r>
              <a:rPr lang="en-US">
                <a:solidFill>
                  <a:srgbClr val="008000"/>
                </a:solidFill>
                <a:ea typeface="PMingLiU" pitchFamily="18" charset="-120"/>
              </a:rPr>
              <a:t>= –82dBm</a:t>
            </a:r>
          </a:p>
        </p:txBody>
      </p:sp>
      <p:sp>
        <p:nvSpPr>
          <p:cNvPr id="85011" name="Text Box 19"/>
          <p:cNvSpPr txBox="1">
            <a:spLocks noChangeArrowheads="1"/>
          </p:cNvSpPr>
          <p:nvPr/>
        </p:nvSpPr>
        <p:spPr bwMode="auto">
          <a:xfrm>
            <a:off x="2997200" y="5915025"/>
            <a:ext cx="4013200"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a:latin typeface="Tahoma" pitchFamily="34" charset="0"/>
                <a:ea typeface="PMingLiU" pitchFamily="18" charset="-120"/>
              </a:rPr>
              <a:t>读写器与标签之间的距离（假设</a:t>
            </a:r>
            <a:r>
              <a:rPr lang="en-US" altLang="zh-CN">
                <a:latin typeface="Tahoma" pitchFamily="34" charset="0"/>
                <a:ea typeface="PMingLiU" pitchFamily="18" charset="-120"/>
              </a:rPr>
              <a:t>8</a:t>
            </a:r>
            <a:r>
              <a:rPr lang="zh-CN" altLang="en-US">
                <a:latin typeface="Tahoma" pitchFamily="34" charset="0"/>
                <a:ea typeface="PMingLiU" pitchFamily="18" charset="-120"/>
              </a:rPr>
              <a:t>米）</a:t>
            </a:r>
            <a:endParaRPr lang="en-US">
              <a:latin typeface="Tahoma" pitchFamily="34" charset="0"/>
              <a:ea typeface="PMingLiU" pitchFamily="18" charset="-120"/>
            </a:endParaRPr>
          </a:p>
        </p:txBody>
      </p:sp>
      <p:sp>
        <p:nvSpPr>
          <p:cNvPr id="85012" name="Text Box 20"/>
          <p:cNvSpPr txBox="1">
            <a:spLocks noChangeArrowheads="1"/>
          </p:cNvSpPr>
          <p:nvPr/>
        </p:nvSpPr>
        <p:spPr bwMode="auto">
          <a:xfrm rot="-5400000">
            <a:off x="-369887" y="3044825"/>
            <a:ext cx="1433512"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zh-CN" altLang="en-US">
                <a:latin typeface="Tahoma" pitchFamily="34" charset="0"/>
                <a:ea typeface="PMingLiU" pitchFamily="18" charset="-120"/>
              </a:rPr>
              <a:t>功率</a:t>
            </a:r>
            <a:r>
              <a:rPr lang="en-US">
                <a:latin typeface="Tahoma" pitchFamily="34" charset="0"/>
                <a:ea typeface="PMingLiU" pitchFamily="18" charset="-120"/>
              </a:rPr>
              <a:t> (dBm)</a:t>
            </a:r>
          </a:p>
        </p:txBody>
      </p:sp>
      <p:sp>
        <p:nvSpPr>
          <p:cNvPr id="85013" name="Text Box 21"/>
          <p:cNvSpPr txBox="1">
            <a:spLocks noChangeArrowheads="1"/>
          </p:cNvSpPr>
          <p:nvPr/>
        </p:nvSpPr>
        <p:spPr bwMode="auto">
          <a:xfrm>
            <a:off x="579438" y="5545138"/>
            <a:ext cx="1003300"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t>–</a:t>
            </a:r>
            <a:r>
              <a:rPr lang="en-US">
                <a:latin typeface="Tahoma" pitchFamily="34" charset="0"/>
                <a:ea typeface="PMingLiU" pitchFamily="18" charset="-120"/>
              </a:rPr>
              <a:t>82dBm</a:t>
            </a:r>
          </a:p>
        </p:txBody>
      </p:sp>
      <p:sp>
        <p:nvSpPr>
          <p:cNvPr id="85014" name="Line 22"/>
          <p:cNvSpPr>
            <a:spLocks noChangeShapeType="1"/>
          </p:cNvSpPr>
          <p:nvPr/>
        </p:nvSpPr>
        <p:spPr bwMode="auto">
          <a:xfrm>
            <a:off x="1568450" y="3517900"/>
            <a:ext cx="1524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15" name="Text Box 23"/>
          <p:cNvSpPr txBox="1">
            <a:spLocks noChangeArrowheads="1"/>
          </p:cNvSpPr>
          <p:nvPr/>
        </p:nvSpPr>
        <p:spPr bwMode="auto">
          <a:xfrm>
            <a:off x="579438" y="3314700"/>
            <a:ext cx="10033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t>–</a:t>
            </a:r>
            <a:r>
              <a:rPr lang="en-US">
                <a:latin typeface="Tahoma" pitchFamily="34" charset="0"/>
                <a:ea typeface="PMingLiU" pitchFamily="18" charset="-120"/>
              </a:rPr>
              <a:t>51dBm</a:t>
            </a:r>
          </a:p>
        </p:txBody>
      </p:sp>
      <p:sp>
        <p:nvSpPr>
          <p:cNvPr id="85016" name="Line 24"/>
          <p:cNvSpPr>
            <a:spLocks noChangeShapeType="1"/>
          </p:cNvSpPr>
          <p:nvPr/>
        </p:nvSpPr>
        <p:spPr bwMode="auto">
          <a:xfrm>
            <a:off x="1692275" y="3524250"/>
            <a:ext cx="4524375" cy="0"/>
          </a:xfrm>
          <a:prstGeom prst="line">
            <a:avLst/>
          </a:prstGeom>
          <a:noFill/>
          <a:ln w="76200" cmpd="dbl">
            <a:solidFill>
              <a:srgbClr val="FF0000"/>
            </a:solidFill>
            <a:round/>
            <a:headEnd type="triangle" w="med" len="me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17" name="Text Box 25"/>
          <p:cNvSpPr txBox="1">
            <a:spLocks noChangeArrowheads="1"/>
          </p:cNvSpPr>
          <p:nvPr/>
        </p:nvSpPr>
        <p:spPr bwMode="auto">
          <a:xfrm>
            <a:off x="6229350" y="3170238"/>
            <a:ext cx="2578100" cy="91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solidFill>
                  <a:srgbClr val="FF0000"/>
                </a:solidFill>
                <a:ea typeface="PMingLiU" pitchFamily="18" charset="-120"/>
              </a:rPr>
              <a:t>市场上的部分读写器</a:t>
            </a:r>
            <a:endParaRPr lang="en-US">
              <a:solidFill>
                <a:srgbClr val="FF0000"/>
              </a:solidFill>
              <a:ea typeface="PMingLiU" pitchFamily="18" charset="-120"/>
            </a:endParaRPr>
          </a:p>
          <a:p>
            <a:r>
              <a:rPr lang="zh-CN" altLang="en-US">
                <a:solidFill>
                  <a:srgbClr val="FF0000"/>
                </a:solidFill>
                <a:ea typeface="PMingLiU" pitchFamily="18" charset="-120"/>
              </a:rPr>
              <a:t>接收灵敏度</a:t>
            </a:r>
            <a:r>
              <a:rPr lang="en-US">
                <a:solidFill>
                  <a:srgbClr val="FF0000"/>
                </a:solidFill>
                <a:ea typeface="PMingLiU" pitchFamily="18" charset="-120"/>
              </a:rPr>
              <a:t> = –51dBm</a:t>
            </a:r>
          </a:p>
          <a:p>
            <a:r>
              <a:rPr lang="en-US">
                <a:solidFill>
                  <a:srgbClr val="FF0000"/>
                </a:solidFill>
                <a:ea typeface="PMingLiU" pitchFamily="18" charset="-120"/>
                <a:sym typeface="Wingdings" pitchFamily="2" charset="2"/>
              </a:rPr>
              <a:t> </a:t>
            </a:r>
            <a:r>
              <a:rPr lang="zh-CN" altLang="en-US">
                <a:solidFill>
                  <a:srgbClr val="FF0000"/>
                </a:solidFill>
                <a:ea typeface="PMingLiU" pitchFamily="18" charset="-120"/>
                <a:sym typeface="Wingdings" pitchFamily="2" charset="2"/>
              </a:rPr>
              <a:t>无法侦听到标签返回</a:t>
            </a:r>
            <a:endParaRPr lang="en-US">
              <a:solidFill>
                <a:srgbClr val="FF0000"/>
              </a:solidFill>
              <a:ea typeface="PMingLiU" pitchFamily="18" charset="-120"/>
            </a:endParaRPr>
          </a:p>
        </p:txBody>
      </p:sp>
      <p:sp>
        <p:nvSpPr>
          <p:cNvPr id="85018" name="Freeform 26"/>
          <p:cNvSpPr>
            <a:spLocks/>
          </p:cNvSpPr>
          <p:nvPr/>
        </p:nvSpPr>
        <p:spPr bwMode="auto">
          <a:xfrm>
            <a:off x="1463675" y="3025775"/>
            <a:ext cx="381000" cy="177800"/>
          </a:xfrm>
          <a:custGeom>
            <a:avLst/>
            <a:gdLst>
              <a:gd name="T0" fmla="*/ 0 w 240"/>
              <a:gd name="T1" fmla="*/ 2147483647 h 112"/>
              <a:gd name="T2" fmla="*/ 2147483647 w 240"/>
              <a:gd name="T3" fmla="*/ 2147483647 h 112"/>
              <a:gd name="T4" fmla="*/ 2147483647 w 240"/>
              <a:gd name="T5" fmla="*/ 2147483647 h 112"/>
              <a:gd name="T6" fmla="*/ 2147483647 w 240"/>
              <a:gd name="T7" fmla="*/ 2147483647 h 112"/>
              <a:gd name="T8" fmla="*/ 0 60000 65536"/>
              <a:gd name="T9" fmla="*/ 0 60000 65536"/>
              <a:gd name="T10" fmla="*/ 0 60000 65536"/>
              <a:gd name="T11" fmla="*/ 0 60000 65536"/>
              <a:gd name="T12" fmla="*/ 0 w 240"/>
              <a:gd name="T13" fmla="*/ 0 h 112"/>
              <a:gd name="T14" fmla="*/ 240 w 240"/>
              <a:gd name="T15" fmla="*/ 112 h 112"/>
            </a:gdLst>
            <a:ahLst/>
            <a:cxnLst>
              <a:cxn ang="T8">
                <a:pos x="T0" y="T1"/>
              </a:cxn>
              <a:cxn ang="T9">
                <a:pos x="T2" y="T3"/>
              </a:cxn>
              <a:cxn ang="T10">
                <a:pos x="T4" y="T5"/>
              </a:cxn>
              <a:cxn ang="T11">
                <a:pos x="T6" y="T7"/>
              </a:cxn>
            </a:cxnLst>
            <a:rect l="T12" t="T13" r="T14" b="T15"/>
            <a:pathLst>
              <a:path w="240" h="112">
                <a:moveTo>
                  <a:pt x="0" y="56"/>
                </a:moveTo>
                <a:cubicBezTo>
                  <a:pt x="36" y="28"/>
                  <a:pt x="72" y="0"/>
                  <a:pt x="96" y="8"/>
                </a:cubicBezTo>
                <a:cubicBezTo>
                  <a:pt x="120" y="16"/>
                  <a:pt x="120" y="96"/>
                  <a:pt x="144" y="104"/>
                </a:cubicBezTo>
                <a:cubicBezTo>
                  <a:pt x="168" y="112"/>
                  <a:pt x="224" y="64"/>
                  <a:pt x="240" y="56"/>
                </a:cubicBezTo>
              </a:path>
            </a:pathLst>
          </a:custGeom>
          <a:noFill/>
          <a:ln w="12700" cap="flat" cmpd="sng">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85019" name="Freeform 27"/>
          <p:cNvSpPr>
            <a:spLocks/>
          </p:cNvSpPr>
          <p:nvPr/>
        </p:nvSpPr>
        <p:spPr bwMode="auto">
          <a:xfrm>
            <a:off x="1435100" y="3103563"/>
            <a:ext cx="381000" cy="177800"/>
          </a:xfrm>
          <a:custGeom>
            <a:avLst/>
            <a:gdLst>
              <a:gd name="T0" fmla="*/ 0 w 240"/>
              <a:gd name="T1" fmla="*/ 2147483647 h 112"/>
              <a:gd name="T2" fmla="*/ 2147483647 w 240"/>
              <a:gd name="T3" fmla="*/ 2147483647 h 112"/>
              <a:gd name="T4" fmla="*/ 2147483647 w 240"/>
              <a:gd name="T5" fmla="*/ 2147483647 h 112"/>
              <a:gd name="T6" fmla="*/ 2147483647 w 240"/>
              <a:gd name="T7" fmla="*/ 2147483647 h 112"/>
              <a:gd name="T8" fmla="*/ 0 60000 65536"/>
              <a:gd name="T9" fmla="*/ 0 60000 65536"/>
              <a:gd name="T10" fmla="*/ 0 60000 65536"/>
              <a:gd name="T11" fmla="*/ 0 60000 65536"/>
              <a:gd name="T12" fmla="*/ 0 w 240"/>
              <a:gd name="T13" fmla="*/ 0 h 112"/>
              <a:gd name="T14" fmla="*/ 240 w 240"/>
              <a:gd name="T15" fmla="*/ 112 h 112"/>
            </a:gdLst>
            <a:ahLst/>
            <a:cxnLst>
              <a:cxn ang="T8">
                <a:pos x="T0" y="T1"/>
              </a:cxn>
              <a:cxn ang="T9">
                <a:pos x="T2" y="T3"/>
              </a:cxn>
              <a:cxn ang="T10">
                <a:pos x="T4" y="T5"/>
              </a:cxn>
              <a:cxn ang="T11">
                <a:pos x="T6" y="T7"/>
              </a:cxn>
            </a:cxnLst>
            <a:rect l="T12" t="T13" r="T14" b="T15"/>
            <a:pathLst>
              <a:path w="240" h="112">
                <a:moveTo>
                  <a:pt x="0" y="56"/>
                </a:moveTo>
                <a:cubicBezTo>
                  <a:pt x="36" y="28"/>
                  <a:pt x="72" y="0"/>
                  <a:pt x="96" y="8"/>
                </a:cubicBezTo>
                <a:cubicBezTo>
                  <a:pt x="120" y="16"/>
                  <a:pt x="120" y="96"/>
                  <a:pt x="144" y="104"/>
                </a:cubicBezTo>
                <a:cubicBezTo>
                  <a:pt x="168" y="112"/>
                  <a:pt x="224" y="64"/>
                  <a:pt x="240" y="56"/>
                </a:cubicBezTo>
              </a:path>
            </a:pathLst>
          </a:custGeom>
          <a:noFill/>
          <a:ln w="12700" cap="flat" cmpd="sng">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85020" name="Line 28"/>
          <p:cNvSpPr>
            <a:spLocks noChangeShapeType="1"/>
          </p:cNvSpPr>
          <p:nvPr/>
        </p:nvSpPr>
        <p:spPr bwMode="auto">
          <a:xfrm flipV="1">
            <a:off x="1644650" y="3243263"/>
            <a:ext cx="0" cy="2624137"/>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21" name="Freeform 29"/>
          <p:cNvSpPr>
            <a:spLocks/>
          </p:cNvSpPr>
          <p:nvPr/>
        </p:nvSpPr>
        <p:spPr bwMode="auto">
          <a:xfrm>
            <a:off x="1444625" y="1600200"/>
            <a:ext cx="381000" cy="177800"/>
          </a:xfrm>
          <a:custGeom>
            <a:avLst/>
            <a:gdLst>
              <a:gd name="T0" fmla="*/ 0 w 240"/>
              <a:gd name="T1" fmla="*/ 2147483647 h 112"/>
              <a:gd name="T2" fmla="*/ 2147483647 w 240"/>
              <a:gd name="T3" fmla="*/ 2147483647 h 112"/>
              <a:gd name="T4" fmla="*/ 2147483647 w 240"/>
              <a:gd name="T5" fmla="*/ 2147483647 h 112"/>
              <a:gd name="T6" fmla="*/ 2147483647 w 240"/>
              <a:gd name="T7" fmla="*/ 2147483647 h 112"/>
              <a:gd name="T8" fmla="*/ 0 60000 65536"/>
              <a:gd name="T9" fmla="*/ 0 60000 65536"/>
              <a:gd name="T10" fmla="*/ 0 60000 65536"/>
              <a:gd name="T11" fmla="*/ 0 60000 65536"/>
              <a:gd name="T12" fmla="*/ 0 w 240"/>
              <a:gd name="T13" fmla="*/ 0 h 112"/>
              <a:gd name="T14" fmla="*/ 240 w 240"/>
              <a:gd name="T15" fmla="*/ 112 h 112"/>
            </a:gdLst>
            <a:ahLst/>
            <a:cxnLst>
              <a:cxn ang="T8">
                <a:pos x="T0" y="T1"/>
              </a:cxn>
              <a:cxn ang="T9">
                <a:pos x="T2" y="T3"/>
              </a:cxn>
              <a:cxn ang="T10">
                <a:pos x="T4" y="T5"/>
              </a:cxn>
              <a:cxn ang="T11">
                <a:pos x="T6" y="T7"/>
              </a:cxn>
            </a:cxnLst>
            <a:rect l="T12" t="T13" r="T14" b="T15"/>
            <a:pathLst>
              <a:path w="240" h="112">
                <a:moveTo>
                  <a:pt x="0" y="56"/>
                </a:moveTo>
                <a:cubicBezTo>
                  <a:pt x="36" y="28"/>
                  <a:pt x="72" y="0"/>
                  <a:pt x="96" y="8"/>
                </a:cubicBezTo>
                <a:cubicBezTo>
                  <a:pt x="120" y="16"/>
                  <a:pt x="120" y="96"/>
                  <a:pt x="144" y="104"/>
                </a:cubicBezTo>
                <a:cubicBezTo>
                  <a:pt x="168" y="112"/>
                  <a:pt x="224" y="64"/>
                  <a:pt x="240" y="56"/>
                </a:cubicBezTo>
              </a:path>
            </a:pathLst>
          </a:custGeom>
          <a:noFill/>
          <a:ln w="12700" cap="flat" cmpd="sng">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85022" name="Freeform 30"/>
          <p:cNvSpPr>
            <a:spLocks/>
          </p:cNvSpPr>
          <p:nvPr/>
        </p:nvSpPr>
        <p:spPr bwMode="auto">
          <a:xfrm>
            <a:off x="1416050" y="1679575"/>
            <a:ext cx="381000" cy="177800"/>
          </a:xfrm>
          <a:custGeom>
            <a:avLst/>
            <a:gdLst>
              <a:gd name="T0" fmla="*/ 0 w 240"/>
              <a:gd name="T1" fmla="*/ 2147483647 h 112"/>
              <a:gd name="T2" fmla="*/ 2147483647 w 240"/>
              <a:gd name="T3" fmla="*/ 2147483647 h 112"/>
              <a:gd name="T4" fmla="*/ 2147483647 w 240"/>
              <a:gd name="T5" fmla="*/ 2147483647 h 112"/>
              <a:gd name="T6" fmla="*/ 2147483647 w 240"/>
              <a:gd name="T7" fmla="*/ 2147483647 h 112"/>
              <a:gd name="T8" fmla="*/ 0 60000 65536"/>
              <a:gd name="T9" fmla="*/ 0 60000 65536"/>
              <a:gd name="T10" fmla="*/ 0 60000 65536"/>
              <a:gd name="T11" fmla="*/ 0 60000 65536"/>
              <a:gd name="T12" fmla="*/ 0 w 240"/>
              <a:gd name="T13" fmla="*/ 0 h 112"/>
              <a:gd name="T14" fmla="*/ 240 w 240"/>
              <a:gd name="T15" fmla="*/ 112 h 112"/>
            </a:gdLst>
            <a:ahLst/>
            <a:cxnLst>
              <a:cxn ang="T8">
                <a:pos x="T0" y="T1"/>
              </a:cxn>
              <a:cxn ang="T9">
                <a:pos x="T2" y="T3"/>
              </a:cxn>
              <a:cxn ang="T10">
                <a:pos x="T4" y="T5"/>
              </a:cxn>
              <a:cxn ang="T11">
                <a:pos x="T6" y="T7"/>
              </a:cxn>
            </a:cxnLst>
            <a:rect l="T12" t="T13" r="T14" b="T15"/>
            <a:pathLst>
              <a:path w="240" h="112">
                <a:moveTo>
                  <a:pt x="0" y="56"/>
                </a:moveTo>
                <a:cubicBezTo>
                  <a:pt x="36" y="28"/>
                  <a:pt x="72" y="0"/>
                  <a:pt x="96" y="8"/>
                </a:cubicBezTo>
                <a:cubicBezTo>
                  <a:pt x="120" y="16"/>
                  <a:pt x="120" y="96"/>
                  <a:pt x="144" y="104"/>
                </a:cubicBezTo>
                <a:cubicBezTo>
                  <a:pt x="168" y="112"/>
                  <a:pt x="224" y="64"/>
                  <a:pt x="240" y="56"/>
                </a:cubicBezTo>
              </a:path>
            </a:pathLst>
          </a:custGeom>
          <a:noFill/>
          <a:ln w="12700" cap="flat" cmpd="sng">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85708" tIns="42853" rIns="85708" bIns="42853"/>
          <a:lstStyle/>
          <a:p>
            <a:endParaRPr lang="en-US"/>
          </a:p>
        </p:txBody>
      </p:sp>
      <p:sp>
        <p:nvSpPr>
          <p:cNvPr id="85023" name="Line 31"/>
          <p:cNvSpPr>
            <a:spLocks noChangeShapeType="1"/>
          </p:cNvSpPr>
          <p:nvPr/>
        </p:nvSpPr>
        <p:spPr bwMode="auto">
          <a:xfrm flipV="1">
            <a:off x="1644650" y="1828800"/>
            <a:ext cx="0" cy="123348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24" name="Text Box 32"/>
          <p:cNvSpPr txBox="1">
            <a:spLocks noChangeArrowheads="1"/>
          </p:cNvSpPr>
          <p:nvPr/>
        </p:nvSpPr>
        <p:spPr bwMode="auto">
          <a:xfrm>
            <a:off x="6216650" y="2820988"/>
            <a:ext cx="18589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ea typeface="PMingLiU" pitchFamily="18" charset="-120"/>
              </a:rPr>
              <a:t>调制损耗</a:t>
            </a:r>
            <a:r>
              <a:rPr lang="en-US">
                <a:ea typeface="PMingLiU" pitchFamily="18" charset="-120"/>
              </a:rPr>
              <a:t> ~10dB</a:t>
            </a:r>
          </a:p>
        </p:txBody>
      </p:sp>
      <p:sp>
        <p:nvSpPr>
          <p:cNvPr id="85025" name="Line 33"/>
          <p:cNvSpPr>
            <a:spLocks noChangeShapeType="1"/>
          </p:cNvSpPr>
          <p:nvPr/>
        </p:nvSpPr>
        <p:spPr bwMode="auto">
          <a:xfrm>
            <a:off x="6191250" y="2781300"/>
            <a:ext cx="0" cy="533400"/>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26" name="Text Box 34"/>
          <p:cNvSpPr txBox="1">
            <a:spLocks noChangeArrowheads="1"/>
          </p:cNvSpPr>
          <p:nvPr/>
        </p:nvSpPr>
        <p:spPr bwMode="auto">
          <a:xfrm>
            <a:off x="6229350" y="4646613"/>
            <a:ext cx="2446338" cy="63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zh-CN" altLang="en-US">
                <a:solidFill>
                  <a:schemeClr val="folHlink"/>
                </a:solidFill>
                <a:ea typeface="PMingLiU" pitchFamily="18" charset="-120"/>
              </a:rPr>
              <a:t>需要的读写器最低</a:t>
            </a:r>
            <a:endParaRPr lang="en-US" altLang="zh-CN">
              <a:solidFill>
                <a:schemeClr val="folHlink"/>
              </a:solidFill>
              <a:ea typeface="PMingLiU" pitchFamily="18" charset="-120"/>
            </a:endParaRPr>
          </a:p>
          <a:p>
            <a:r>
              <a:rPr lang="zh-CN" altLang="en-US">
                <a:solidFill>
                  <a:schemeClr val="folHlink"/>
                </a:solidFill>
                <a:ea typeface="PMingLiU" pitchFamily="18" charset="-120"/>
              </a:rPr>
              <a:t>灵敏度</a:t>
            </a:r>
            <a:r>
              <a:rPr lang="en-US">
                <a:solidFill>
                  <a:schemeClr val="folHlink"/>
                </a:solidFill>
                <a:ea typeface="PMingLiU" pitchFamily="18" charset="-120"/>
              </a:rPr>
              <a:t> = </a:t>
            </a:r>
            <a:r>
              <a:rPr lang="en-US">
                <a:solidFill>
                  <a:schemeClr val="folHlink"/>
                </a:solidFill>
              </a:rPr>
              <a:t>–80dBm</a:t>
            </a:r>
          </a:p>
        </p:txBody>
      </p:sp>
      <p:sp>
        <p:nvSpPr>
          <p:cNvPr id="85027" name="Line 35"/>
          <p:cNvSpPr>
            <a:spLocks noChangeShapeType="1"/>
          </p:cNvSpPr>
          <p:nvPr/>
        </p:nvSpPr>
        <p:spPr bwMode="auto">
          <a:xfrm>
            <a:off x="1720850" y="4970463"/>
            <a:ext cx="4495800" cy="0"/>
          </a:xfrm>
          <a:prstGeom prst="line">
            <a:avLst/>
          </a:prstGeom>
          <a:noFill/>
          <a:ln w="76200" cmpd="dbl">
            <a:solidFill>
              <a:schemeClr val="folHlink"/>
            </a:solidFill>
            <a:round/>
            <a:headEnd type="triangle" w="med" len="med"/>
            <a:tailEnd/>
          </a:ln>
          <a:extLst>
            <a:ext uri="{909E8E84-426E-40DD-AFC4-6F175D3DCCD1}">
              <a14:hiddenFill xmlns:a14="http://schemas.microsoft.com/office/drawing/2010/main" xmlns="">
                <a:noFill/>
              </a14:hiddenFill>
            </a:ext>
          </a:extLst>
        </p:spPr>
        <p:txBody>
          <a:bodyPr wrap="none" lIns="85708" tIns="42853" rIns="85708" bIns="42853"/>
          <a:lstStyle/>
          <a:p>
            <a:endParaRPr lang="en-US"/>
          </a:p>
        </p:txBody>
      </p:sp>
      <p:sp>
        <p:nvSpPr>
          <p:cNvPr id="85028" name="Rectangle 36"/>
          <p:cNvSpPr>
            <a:spLocks noChangeArrowheads="1"/>
          </p:cNvSpPr>
          <p:nvPr/>
        </p:nvSpPr>
        <p:spPr bwMode="auto">
          <a:xfrm>
            <a:off x="279400" y="76200"/>
            <a:ext cx="85852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nSpc>
                <a:spcPct val="85000"/>
              </a:lnSpc>
            </a:pPr>
            <a:r>
              <a:rPr lang="zh-CN" altLang="en-US" sz="3200">
                <a:solidFill>
                  <a:schemeClr val="tx2"/>
                </a:solidFill>
                <a:latin typeface="Tahoma" pitchFamily="34" charset="0"/>
                <a:ea typeface="宋体" charset="-122"/>
              </a:rPr>
              <a:t>最大接收灵敏度</a:t>
            </a:r>
            <a:endParaRPr lang="en-US" sz="3200">
              <a:solidFill>
                <a:schemeClr val="tx2"/>
              </a:solidFill>
              <a:latin typeface="Tahoma" pitchFamily="34" charset="0"/>
            </a:endParaRPr>
          </a:p>
        </p:txBody>
      </p:sp>
      <p:sp>
        <p:nvSpPr>
          <p:cNvPr id="85029" name="Text Box 12"/>
          <p:cNvSpPr txBox="1">
            <a:spLocks noChangeArrowheads="1"/>
          </p:cNvSpPr>
          <p:nvPr/>
        </p:nvSpPr>
        <p:spPr bwMode="auto">
          <a:xfrm>
            <a:off x="1797050" y="2057400"/>
            <a:ext cx="2927350"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lIns="85708" tIns="42853" rIns="85708" bIns="42853">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r>
              <a:rPr lang="en-US">
                <a:latin typeface="Tahoma" pitchFamily="34" charset="0"/>
                <a:ea typeface="PMingLiU" pitchFamily="18" charset="-120"/>
                <a:cs typeface="Tahoma" pitchFamily="34" charset="0"/>
              </a:rPr>
              <a:t>–20dBm</a:t>
            </a:r>
            <a:r>
              <a:rPr lang="zh-CN" altLang="en-US">
                <a:latin typeface="Tahoma" pitchFamily="34" charset="0"/>
                <a:ea typeface="PMingLiU" pitchFamily="18" charset="-120"/>
                <a:cs typeface="Tahoma" pitchFamily="34" charset="0"/>
              </a:rPr>
              <a:t>为标签最小</a:t>
            </a:r>
            <a:endParaRPr lang="en-US" altLang="zh-CN">
              <a:latin typeface="Tahoma" pitchFamily="34" charset="0"/>
              <a:ea typeface="PMingLiU" pitchFamily="18" charset="-120"/>
              <a:cs typeface="Tahoma" pitchFamily="34" charset="0"/>
            </a:endParaRPr>
          </a:p>
          <a:p>
            <a:r>
              <a:rPr lang="zh-CN" altLang="en-US">
                <a:latin typeface="Tahoma" pitchFamily="34" charset="0"/>
                <a:ea typeface="PMingLiU" pitchFamily="18" charset="-120"/>
                <a:cs typeface="Tahoma" pitchFamily="34" charset="0"/>
              </a:rPr>
              <a:t>激活功率</a:t>
            </a:r>
            <a:endParaRPr lang="en-US">
              <a:latin typeface="Tahoma" pitchFamily="34" charset="0"/>
              <a:ea typeface="PMingLiU" pitchFamily="18" charset="-120"/>
              <a:cs typeface="Tahoma" pitchFamily="34" charset="0"/>
            </a:endParaRPr>
          </a:p>
        </p:txBody>
      </p:sp>
    </p:spTree>
    <p:extLst>
      <p:ext uri="{BB962C8B-B14F-4D97-AF65-F5344CB8AC3E}">
        <p14:creationId xmlns:p14="http://schemas.microsoft.com/office/powerpoint/2010/main" xmlns="" val="3322366835"/>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smtClean="0">
                <a:ea typeface="宋体" charset="-122"/>
              </a:rPr>
              <a:t>以太网供电</a:t>
            </a:r>
            <a:endParaRPr lang="en-US" smtClean="0"/>
          </a:p>
        </p:txBody>
      </p:sp>
      <p:sp>
        <p:nvSpPr>
          <p:cNvPr id="86019" name="Rectangle 3"/>
          <p:cNvSpPr>
            <a:spLocks noGrp="1" noChangeArrowheads="1"/>
          </p:cNvSpPr>
          <p:nvPr>
            <p:ph type="body" sz="half" idx="1"/>
          </p:nvPr>
        </p:nvSpPr>
        <p:spPr>
          <a:xfrm>
            <a:off x="457200" y="990600"/>
            <a:ext cx="8382000" cy="5029200"/>
          </a:xfrm>
        </p:spPr>
        <p:txBody>
          <a:bodyPr/>
          <a:lstStyle/>
          <a:p>
            <a:pPr eaLnBrk="1" hangingPunct="1"/>
            <a:r>
              <a:rPr lang="en-US" sz="2000" smtClean="0"/>
              <a:t>Speedway Revolution</a:t>
            </a:r>
            <a:r>
              <a:rPr lang="zh-CN" altLang="en-US" sz="2000" smtClean="0">
                <a:ea typeface="宋体" charset="-122"/>
              </a:rPr>
              <a:t>支持两种供电模式</a:t>
            </a:r>
            <a:endParaRPr lang="en-US" sz="2000" smtClean="0"/>
          </a:p>
          <a:p>
            <a:pPr lvl="1" eaLnBrk="1" hangingPunct="1"/>
            <a:r>
              <a:rPr lang="en-US" sz="2000" smtClean="0"/>
              <a:t>+24V</a:t>
            </a:r>
            <a:r>
              <a:rPr lang="zh-CN" altLang="en-US" sz="2000" smtClean="0">
                <a:ea typeface="宋体" charset="-122"/>
              </a:rPr>
              <a:t>直流外部供电</a:t>
            </a:r>
            <a:endParaRPr lang="en-US" sz="2000" smtClean="0"/>
          </a:p>
          <a:p>
            <a:pPr lvl="1" eaLnBrk="1" hangingPunct="1"/>
            <a:r>
              <a:rPr lang="zh-CN" altLang="en-US" sz="2000" smtClean="0">
                <a:ea typeface="宋体" charset="-122"/>
              </a:rPr>
              <a:t>工业标准</a:t>
            </a:r>
            <a:r>
              <a:rPr lang="en-US" sz="2000" smtClean="0"/>
              <a:t> IEEE 802.3af </a:t>
            </a:r>
            <a:r>
              <a:rPr lang="zh-CN" altLang="en-US" sz="2000" smtClean="0">
                <a:ea typeface="宋体" charset="-122"/>
              </a:rPr>
              <a:t>以太网供电</a:t>
            </a:r>
            <a:r>
              <a:rPr lang="en-US" sz="2000" smtClean="0"/>
              <a:t>(PoE)</a:t>
            </a:r>
          </a:p>
          <a:p>
            <a:pPr lvl="1" eaLnBrk="1" hangingPunct="1">
              <a:spcBef>
                <a:spcPct val="40000"/>
              </a:spcBef>
              <a:buFont typeface="Tahoma" pitchFamily="34" charset="0"/>
              <a:buChar char="•"/>
            </a:pPr>
            <a:r>
              <a:rPr lang="zh-CN" altLang="en-US" sz="2000" b="1" smtClean="0">
                <a:ea typeface="宋体" charset="-122"/>
              </a:rPr>
              <a:t>关于</a:t>
            </a:r>
            <a:r>
              <a:rPr lang="en-US" altLang="zh-CN" sz="2000" b="1" smtClean="0">
                <a:ea typeface="宋体" charset="-122"/>
              </a:rPr>
              <a:t>PoE</a:t>
            </a:r>
            <a:r>
              <a:rPr lang="zh-CN" altLang="en-US" sz="2000" b="1" smtClean="0">
                <a:ea typeface="宋体" charset="-122"/>
              </a:rPr>
              <a:t>供电模式</a:t>
            </a:r>
            <a:endParaRPr lang="en-US" sz="2000" b="1" smtClean="0"/>
          </a:p>
          <a:p>
            <a:pPr lvl="1" eaLnBrk="1" hangingPunct="1"/>
            <a:r>
              <a:rPr lang="zh-CN" altLang="en-US" sz="2000" smtClean="0">
                <a:ea typeface="宋体" charset="-122"/>
              </a:rPr>
              <a:t>确保现有结构化布线安全</a:t>
            </a:r>
            <a:endParaRPr lang="en-US" altLang="zh-CN" sz="2000" smtClean="0">
              <a:ea typeface="宋体" charset="-122"/>
            </a:endParaRPr>
          </a:p>
          <a:p>
            <a:pPr lvl="1" eaLnBrk="1" hangingPunct="1"/>
            <a:r>
              <a:rPr lang="zh-CN" altLang="en-US" sz="2000" smtClean="0">
                <a:ea typeface="宋体" charset="-122"/>
              </a:rPr>
              <a:t>保证现有网络的正常运作</a:t>
            </a:r>
            <a:endParaRPr lang="en-US" altLang="zh-CN" sz="2000" smtClean="0">
              <a:ea typeface="宋体" charset="-122"/>
            </a:endParaRPr>
          </a:p>
          <a:p>
            <a:pPr lvl="1" eaLnBrk="1" hangingPunct="1"/>
            <a:r>
              <a:rPr lang="zh-CN" altLang="en-US" sz="2000" smtClean="0">
                <a:ea typeface="宋体" charset="-122"/>
              </a:rPr>
              <a:t>最大限度地降低成本</a:t>
            </a:r>
            <a:endParaRPr lang="en-US" altLang="zh-CN" sz="2000" smtClean="0">
              <a:ea typeface="宋体" charset="-122"/>
            </a:endParaRPr>
          </a:p>
          <a:p>
            <a:pPr lvl="1" eaLnBrk="1" hangingPunct="1"/>
            <a:r>
              <a:rPr lang="zh-CN" altLang="en-US" sz="2000" smtClean="0">
                <a:ea typeface="宋体" charset="-122"/>
              </a:rPr>
              <a:t>无需交流电源</a:t>
            </a:r>
            <a:endParaRPr lang="en-US" altLang="zh-CN" sz="2000" smtClean="0">
              <a:ea typeface="宋体" charset="-122"/>
            </a:endParaRPr>
          </a:p>
          <a:p>
            <a:pPr lvl="1" eaLnBrk="1" hangingPunct="1"/>
            <a:r>
              <a:rPr lang="zh-CN" altLang="en-US" sz="2000" smtClean="0">
                <a:ea typeface="宋体" charset="-122"/>
              </a:rPr>
              <a:t>无需</a:t>
            </a:r>
            <a:r>
              <a:rPr lang="en-US" altLang="zh-CN" sz="2000" smtClean="0">
                <a:ea typeface="宋体" charset="-122"/>
              </a:rPr>
              <a:t>UPS</a:t>
            </a:r>
            <a:r>
              <a:rPr lang="zh-CN" altLang="en-US" sz="2000" smtClean="0">
                <a:ea typeface="宋体" charset="-122"/>
              </a:rPr>
              <a:t>不间断电源</a:t>
            </a:r>
            <a:endParaRPr lang="en-US" altLang="zh-CN" sz="2000" smtClean="0">
              <a:ea typeface="宋体" charset="-122"/>
            </a:endParaRPr>
          </a:p>
          <a:p>
            <a:pPr lvl="1" eaLnBrk="1" hangingPunct="1"/>
            <a:r>
              <a:rPr lang="en-US" sz="2000" smtClean="0"/>
              <a:t>IEEE 802.3af</a:t>
            </a:r>
            <a:r>
              <a:rPr lang="zh-CN" altLang="en-US" sz="2000" smtClean="0">
                <a:ea typeface="宋体" charset="-122"/>
              </a:rPr>
              <a:t>标准是基于以太网供电系统</a:t>
            </a:r>
            <a:r>
              <a:rPr lang="en-US" altLang="zh-CN" sz="2000" smtClean="0">
                <a:ea typeface="宋体" charset="-122"/>
              </a:rPr>
              <a:t>POE</a:t>
            </a:r>
            <a:r>
              <a:rPr lang="zh-CN" altLang="en-US" sz="2000" smtClean="0">
                <a:ea typeface="宋体" charset="-122"/>
              </a:rPr>
              <a:t>的新标准</a:t>
            </a:r>
            <a:endParaRPr lang="en-US" altLang="zh-CN" sz="2000" smtClean="0">
              <a:ea typeface="宋体" charset="-122"/>
            </a:endParaRPr>
          </a:p>
          <a:p>
            <a:pPr lvl="1" eaLnBrk="1" hangingPunct="1"/>
            <a:r>
              <a:rPr lang="zh-CN" altLang="en-US" sz="2000" smtClean="0">
                <a:ea typeface="宋体" charset="-122"/>
              </a:rPr>
              <a:t>它在</a:t>
            </a:r>
            <a:r>
              <a:rPr lang="en-US" altLang="zh-CN" sz="2000" smtClean="0">
                <a:ea typeface="宋体" charset="-122"/>
              </a:rPr>
              <a:t>IEEE 802.3</a:t>
            </a:r>
            <a:r>
              <a:rPr lang="zh-CN" altLang="en-US" sz="2000" smtClean="0">
                <a:ea typeface="宋体" charset="-122"/>
              </a:rPr>
              <a:t>的基础上增加了通过网线直接供电</a:t>
            </a:r>
            <a:endParaRPr lang="en-US" altLang="zh-CN" sz="2000" smtClean="0">
              <a:ea typeface="宋体" charset="-122"/>
            </a:endParaRPr>
          </a:p>
          <a:p>
            <a:pPr lvl="1" eaLnBrk="1" hangingPunct="1"/>
            <a:r>
              <a:rPr lang="zh-CN" altLang="en-US" sz="2000" smtClean="0">
                <a:ea typeface="宋体" charset="-122"/>
              </a:rPr>
              <a:t>第一个关于电源分配的国际标准</a:t>
            </a:r>
            <a:endParaRPr lang="en-US" sz="2000" smtClean="0"/>
          </a:p>
        </p:txBody>
      </p:sp>
      <p:pic>
        <p:nvPicPr>
          <p:cNvPr id="86020" name="Picture 5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62800" y="952500"/>
            <a:ext cx="1666875" cy="283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8280335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a:t>
            </a:r>
            <a:r>
              <a:rPr lang="zh-CN" altLang="en-US" dirty="0" smtClean="0"/>
              <a:t>心应用领域</a:t>
            </a:r>
            <a:endParaRPr lang="en-US" dirty="0"/>
          </a:p>
        </p:txBody>
      </p:sp>
      <p:grpSp>
        <p:nvGrpSpPr>
          <p:cNvPr id="4" name="Group 3"/>
          <p:cNvGrpSpPr/>
          <p:nvPr/>
        </p:nvGrpSpPr>
        <p:grpSpPr>
          <a:xfrm>
            <a:off x="381000" y="3453062"/>
            <a:ext cx="7812514" cy="2747373"/>
            <a:chOff x="381000" y="3453062"/>
            <a:chExt cx="7812514" cy="2747373"/>
          </a:xfrm>
        </p:grpSpPr>
        <p:pic>
          <p:nvPicPr>
            <p:cNvPr id="24" name="Picture 1"/>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917793" y="3453062"/>
              <a:ext cx="1643590" cy="2747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a:spLocks noChangeArrowheads="1"/>
            </p:cNvSpPr>
            <p:nvPr/>
          </p:nvSpPr>
          <p:spPr bwMode="auto">
            <a:xfrm>
              <a:off x="381000" y="4023822"/>
              <a:ext cx="2743200" cy="1097280"/>
            </a:xfrm>
            <a:prstGeom prst="rect">
              <a:avLst/>
            </a:prstGeom>
            <a:solidFill>
              <a:schemeClr val="tx2"/>
            </a:solidFill>
            <a:ln>
              <a:noFill/>
            </a:ln>
            <a:effectLst/>
          </p:spPr>
          <p:txBody>
            <a:bodyPr lIns="64008" tIns="64008" rIns="64008" bIns="64008" anchor="ctr"/>
            <a:lstStyle/>
            <a:p>
              <a:pPr algn="ctr" defTabSz="914400" eaLnBrk="0" fontAlgn="base" hangingPunct="0">
                <a:spcBef>
                  <a:spcPct val="10000"/>
                </a:spcBef>
                <a:spcAft>
                  <a:spcPct val="0"/>
                </a:spcAft>
                <a:buClr>
                  <a:srgbClr val="CC3333"/>
                </a:buClr>
                <a:buFont typeface="Tahoma" pitchFamily="34" charset="0"/>
                <a:buNone/>
              </a:pPr>
              <a:r>
                <a:rPr lang="zh-CN" altLang="en-US" sz="2400" b="1" dirty="0">
                  <a:solidFill>
                    <a:srgbClr val="FFFFFF"/>
                  </a:solidFill>
                  <a:ea typeface="PMingLiU" pitchFamily="18" charset="-120"/>
                </a:rPr>
                <a:t>嵌入</a:t>
              </a:r>
              <a:r>
                <a:rPr lang="zh-CN" altLang="en-US" sz="2400" b="1" dirty="0" smtClean="0">
                  <a:solidFill>
                    <a:srgbClr val="FFFFFF"/>
                  </a:solidFill>
                  <a:ea typeface="PMingLiU" pitchFamily="18" charset="-120"/>
                </a:rPr>
                <a:t>式应用</a:t>
              </a:r>
              <a:r>
                <a:rPr lang="en-US" sz="2400" b="1" dirty="0" smtClean="0">
                  <a:solidFill>
                    <a:srgbClr val="FFFFFF"/>
                  </a:solidFill>
                  <a:ea typeface="PMingLiU" pitchFamily="18" charset="-120"/>
                </a:rPr>
                <a:t> </a:t>
              </a:r>
              <a:endParaRPr lang="en-US" sz="2400" b="1" dirty="0">
                <a:solidFill>
                  <a:srgbClr val="FFFFFF"/>
                </a:solidFill>
                <a:ea typeface="PMingLiU" pitchFamily="18" charset="-120"/>
              </a:endParaRPr>
            </a:p>
          </p:txBody>
        </p:sp>
        <p:pic>
          <p:nvPicPr>
            <p:cNvPr id="16" name="Picture 20" descr="cocacolafreestyl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4346" y="3562338"/>
              <a:ext cx="1969168" cy="2390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 name="Group 2"/>
          <p:cNvGrpSpPr/>
          <p:nvPr/>
        </p:nvGrpSpPr>
        <p:grpSpPr>
          <a:xfrm>
            <a:off x="381000" y="969020"/>
            <a:ext cx="8506249" cy="2105195"/>
            <a:chOff x="381000" y="969020"/>
            <a:chExt cx="8506249" cy="2105195"/>
          </a:xfrm>
        </p:grpSpPr>
        <p:pic>
          <p:nvPicPr>
            <p:cNvPr id="25"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01190" y="969020"/>
              <a:ext cx="2418347" cy="201699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a:spLocks noChangeArrowheads="1"/>
            </p:cNvSpPr>
            <p:nvPr/>
          </p:nvSpPr>
          <p:spPr bwMode="auto">
            <a:xfrm>
              <a:off x="381000" y="1430504"/>
              <a:ext cx="2743200" cy="1097280"/>
            </a:xfrm>
            <a:prstGeom prst="rect">
              <a:avLst/>
            </a:prstGeom>
            <a:solidFill>
              <a:schemeClr val="tx2"/>
            </a:solidFill>
            <a:ln>
              <a:noFill/>
            </a:ln>
            <a:effectLst/>
          </p:spPr>
          <p:txBody>
            <a:bodyPr lIns="64008" tIns="64008" rIns="64008" bIns="64008" anchor="ctr"/>
            <a:lstStyle/>
            <a:p>
              <a:pPr algn="ctr" defTabSz="914400" eaLnBrk="0" fontAlgn="base" hangingPunct="0">
                <a:spcBef>
                  <a:spcPct val="10000"/>
                </a:spcBef>
                <a:spcAft>
                  <a:spcPct val="0"/>
                </a:spcAft>
                <a:buClr>
                  <a:srgbClr val="CC3333"/>
                </a:buClr>
                <a:buFont typeface="Tahoma" pitchFamily="34" charset="0"/>
                <a:buNone/>
              </a:pPr>
              <a:r>
                <a:rPr lang="zh-CN" altLang="en-US" sz="2400" b="1" dirty="0">
                  <a:solidFill>
                    <a:srgbClr val="FFFFFF"/>
                  </a:solidFill>
                  <a:ea typeface="PMingLiU" pitchFamily="18" charset="-120"/>
                </a:rPr>
                <a:t>零售</a:t>
              </a:r>
              <a:r>
                <a:rPr lang="en-US" sz="2400" b="1" dirty="0" smtClean="0">
                  <a:solidFill>
                    <a:srgbClr val="FFFFFF"/>
                  </a:solidFill>
                  <a:ea typeface="PMingLiU" pitchFamily="18" charset="-120"/>
                </a:rPr>
                <a:t/>
              </a:r>
              <a:br>
                <a:rPr lang="en-US" sz="2400" b="1" dirty="0" smtClean="0">
                  <a:solidFill>
                    <a:srgbClr val="FFFFFF"/>
                  </a:solidFill>
                  <a:ea typeface="PMingLiU" pitchFamily="18" charset="-120"/>
                </a:rPr>
              </a:br>
              <a:r>
                <a:rPr lang="zh-CN" altLang="en-US" sz="2400" b="1" dirty="0">
                  <a:solidFill>
                    <a:srgbClr val="FFFFFF"/>
                  </a:solidFill>
                  <a:ea typeface="PMingLiU" pitchFamily="18" charset="-120"/>
                </a:rPr>
                <a:t>库</a:t>
              </a:r>
              <a:r>
                <a:rPr lang="zh-CN" altLang="en-US" sz="2400" b="1" dirty="0" smtClean="0">
                  <a:solidFill>
                    <a:srgbClr val="FFFFFF"/>
                  </a:solidFill>
                  <a:ea typeface="PMingLiU" pitchFamily="18" charset="-120"/>
                </a:rPr>
                <a:t>存管理</a:t>
              </a:r>
              <a:endParaRPr lang="en-US" sz="2400" b="1" dirty="0">
                <a:solidFill>
                  <a:srgbClr val="FFFFFF"/>
                </a:solidFill>
                <a:ea typeface="PMingLiU" pitchFamily="18" charset="-120"/>
              </a:endParaRPr>
            </a:p>
          </p:txBody>
        </p:sp>
        <p:pic>
          <p:nvPicPr>
            <p:cNvPr id="22" name="Picture 4" descr="macys logo"/>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640807" y="1574914"/>
              <a:ext cx="1246442" cy="149930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8" descr="http://www.breakingcopy.com/wp-content/uploads/2012/01/jcpenney_logo_450.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246399" y="969020"/>
              <a:ext cx="1211788" cy="1211788"/>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2926409355"/>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sz="2800" smtClean="0">
                <a:ea typeface="宋体" charset="-122"/>
              </a:rPr>
              <a:t>独特的天线设计更多的标签读取</a:t>
            </a:r>
            <a:endParaRPr lang="en-US" sz="2800" smtClean="0"/>
          </a:p>
        </p:txBody>
      </p:sp>
      <p:sp>
        <p:nvSpPr>
          <p:cNvPr id="87043" name="Rectangle 3"/>
          <p:cNvSpPr>
            <a:spLocks noGrp="1" noChangeArrowheads="1"/>
          </p:cNvSpPr>
          <p:nvPr>
            <p:ph type="body" sz="half" idx="1"/>
          </p:nvPr>
        </p:nvSpPr>
        <p:spPr>
          <a:xfrm>
            <a:off x="457200" y="965200"/>
            <a:ext cx="8189913" cy="3756025"/>
          </a:xfrm>
        </p:spPr>
        <p:txBody>
          <a:bodyPr/>
          <a:lstStyle/>
          <a:p>
            <a:pPr eaLnBrk="1" hangingPunct="1">
              <a:buFont typeface="Tahoma" pitchFamily="34" charset="0"/>
              <a:buNone/>
            </a:pPr>
            <a:r>
              <a:rPr lang="zh-CN" altLang="en-US" sz="2000" smtClean="0">
                <a:ea typeface="宋体" charset="-122"/>
              </a:rPr>
              <a:t>双线性相控阵列</a:t>
            </a:r>
            <a:endParaRPr lang="en-US" sz="2000" smtClean="0"/>
          </a:p>
          <a:p>
            <a:pPr eaLnBrk="1" hangingPunct="1"/>
            <a:r>
              <a:rPr lang="zh-CN" altLang="en-US" sz="2000" smtClean="0">
                <a:ea typeface="宋体" charset="-122"/>
              </a:rPr>
              <a:t>地板到天花板的覆盖区域</a:t>
            </a:r>
            <a:endParaRPr lang="en-US" sz="2000" smtClean="0"/>
          </a:p>
          <a:p>
            <a:pPr eaLnBrk="1" hangingPunct="1"/>
            <a:r>
              <a:rPr lang="zh-CN" altLang="en-US" sz="2000" smtClean="0">
                <a:ea typeface="宋体" charset="-122"/>
              </a:rPr>
              <a:t>性能优于圆极化天线</a:t>
            </a:r>
            <a:endParaRPr lang="en-US" sz="2000" smtClean="0"/>
          </a:p>
          <a:p>
            <a:pPr eaLnBrk="1" hangingPunct="1"/>
            <a:r>
              <a:rPr lang="zh-CN" altLang="en-US" sz="2000" smtClean="0">
                <a:ea typeface="宋体" charset="-122"/>
              </a:rPr>
              <a:t>动态极化切换，对标签的放置位置不敏感</a:t>
            </a:r>
            <a:endParaRPr lang="en-US" sz="2000" smtClean="0"/>
          </a:p>
          <a:p>
            <a:pPr eaLnBrk="1" hangingPunct="1"/>
            <a:r>
              <a:rPr lang="zh-CN" altLang="en-US" sz="2000" smtClean="0">
                <a:ea typeface="宋体" charset="-122"/>
              </a:rPr>
              <a:t>读写器将更多的能量和时间放在标签上</a:t>
            </a:r>
            <a:endParaRPr lang="en-US" sz="2000" smtClean="0"/>
          </a:p>
        </p:txBody>
      </p:sp>
      <p:graphicFrame>
        <p:nvGraphicFramePr>
          <p:cNvPr id="495620" name="Group 4"/>
          <p:cNvGraphicFramePr>
            <a:graphicFrameLocks noGrp="1"/>
          </p:cNvGraphicFramePr>
          <p:nvPr>
            <p:ph sz="half" idx="2"/>
          </p:nvPr>
        </p:nvGraphicFramePr>
        <p:xfrm>
          <a:off x="4041775" y="3771900"/>
          <a:ext cx="4673600" cy="1555750"/>
        </p:xfrm>
        <a:graphic>
          <a:graphicData uri="http://schemas.openxmlformats.org/drawingml/2006/table">
            <a:tbl>
              <a:tblPr/>
              <a:tblGrid>
                <a:gridCol w="1166813"/>
                <a:gridCol w="3506787"/>
              </a:tblGrid>
              <a:tr h="3111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200" b="1" i="0" u="none" strike="noStrike" cap="none" normalizeH="0" baseline="0" smtClean="0">
                          <a:ln>
                            <a:noFill/>
                          </a:ln>
                          <a:solidFill>
                            <a:schemeClr val="bg1"/>
                          </a:solidFill>
                          <a:effectLst/>
                          <a:latin typeface="Arial" charset="0"/>
                          <a:ea typeface="宋体" charset="-122"/>
                          <a:cs typeface="Arial" charset="0"/>
                        </a:rPr>
                        <a:t>天线端口</a:t>
                      </a:r>
                      <a:endParaRPr kumimoji="0" lang="en-US" sz="1200" b="1" i="0" u="none" strike="noStrike" cap="none" normalizeH="0" baseline="0" smtClean="0">
                        <a:ln>
                          <a:noFill/>
                        </a:ln>
                        <a:solidFill>
                          <a:schemeClr val="bg1"/>
                        </a:solidFill>
                        <a:effectLst/>
                        <a:latin typeface="Arial" charset="0"/>
                        <a:cs typeface="Arial" charset="0"/>
                      </a:endParaRPr>
                    </a:p>
                  </a:txBody>
                  <a:tcPr marL="64008" marR="64008" marT="63980" marB="63980"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200" b="1" i="0" u="none" strike="noStrike" cap="none" normalizeH="0" baseline="0" smtClean="0">
                          <a:ln>
                            <a:noFill/>
                          </a:ln>
                          <a:solidFill>
                            <a:schemeClr val="bg1"/>
                          </a:solidFill>
                          <a:effectLst/>
                          <a:latin typeface="Arial" charset="0"/>
                          <a:ea typeface="宋体" charset="-122"/>
                          <a:cs typeface="Arial" charset="0"/>
                        </a:rPr>
                        <a:t>双线性相控阵列状态</a:t>
                      </a:r>
                      <a:endParaRPr kumimoji="0" lang="en-US" sz="1200" b="1" i="0" u="none" strike="noStrike" cap="none" normalizeH="0" baseline="0" smtClean="0">
                        <a:ln>
                          <a:noFill/>
                        </a:ln>
                        <a:solidFill>
                          <a:schemeClr val="bg1"/>
                        </a:solidFill>
                        <a:effectLst/>
                        <a:latin typeface="Arial" charset="0"/>
                        <a:cs typeface="Arial" charset="0"/>
                      </a:endParaRPr>
                    </a:p>
                  </a:txBody>
                  <a:tcPr marL="64008" marR="64008" marT="63980" marB="6398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1"/>
                    </a:solidFill>
                  </a:tcPr>
                </a:tc>
              </a:tr>
              <a:tr h="3111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tx1"/>
                          </a:solidFill>
                          <a:effectLst/>
                          <a:latin typeface="Arial" charset="0"/>
                          <a:cs typeface="Arial" charset="0"/>
                        </a:rPr>
                        <a:t>1</a:t>
                      </a:r>
                    </a:p>
                  </a:txBody>
                  <a:tcPr marL="64008" marR="64008" marT="63980" marB="63980"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200" b="1" i="0" u="none" strike="noStrike" cap="none" normalizeH="0" baseline="0" smtClean="0">
                          <a:ln>
                            <a:noFill/>
                          </a:ln>
                          <a:solidFill>
                            <a:schemeClr val="tx1"/>
                          </a:solidFill>
                          <a:effectLst/>
                          <a:latin typeface="Arial" charset="0"/>
                          <a:ea typeface="宋体" charset="-122"/>
                          <a:cs typeface="Arial" charset="0"/>
                        </a:rPr>
                        <a:t>向上倾斜水平极化</a:t>
                      </a:r>
                      <a:endParaRPr kumimoji="0" lang="en-US" sz="1200" b="1" i="0" u="none" strike="noStrike" cap="none" normalizeH="0" baseline="0" smtClean="0">
                        <a:ln>
                          <a:noFill/>
                        </a:ln>
                        <a:solidFill>
                          <a:schemeClr val="tx1"/>
                        </a:solidFill>
                        <a:effectLst/>
                        <a:latin typeface="Arial" charset="0"/>
                        <a:cs typeface="Arial" charset="0"/>
                      </a:endParaRPr>
                    </a:p>
                  </a:txBody>
                  <a:tcPr marL="64008" marR="64008" marT="63980" marB="6398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tx1"/>
                          </a:solidFill>
                          <a:effectLst/>
                          <a:latin typeface="Arial" charset="0"/>
                          <a:cs typeface="Arial" charset="0"/>
                        </a:rPr>
                        <a:t>2</a:t>
                      </a:r>
                    </a:p>
                  </a:txBody>
                  <a:tcPr marL="64008" marR="64008" marT="63980" marB="63980"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200" b="1" i="0" u="none" strike="noStrike" cap="none" normalizeH="0" baseline="0" smtClean="0">
                          <a:ln>
                            <a:noFill/>
                          </a:ln>
                          <a:solidFill>
                            <a:schemeClr val="tx1"/>
                          </a:solidFill>
                          <a:effectLst/>
                          <a:latin typeface="Arial" charset="0"/>
                          <a:ea typeface="宋体" charset="-122"/>
                          <a:cs typeface="Arial" charset="0"/>
                        </a:rPr>
                        <a:t>向下倾斜水平极化</a:t>
                      </a:r>
                      <a:endParaRPr kumimoji="0" lang="en-US" sz="1200" b="1" i="0" u="none" strike="noStrike" cap="none" normalizeH="0" baseline="0" smtClean="0">
                        <a:ln>
                          <a:noFill/>
                        </a:ln>
                        <a:solidFill>
                          <a:schemeClr val="tx1"/>
                        </a:solidFill>
                        <a:effectLst/>
                        <a:latin typeface="Arial" charset="0"/>
                        <a:cs typeface="Arial" charset="0"/>
                      </a:endParaRPr>
                    </a:p>
                  </a:txBody>
                  <a:tcPr marL="64008" marR="64008" marT="63980" marB="6398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tx1"/>
                          </a:solidFill>
                          <a:effectLst/>
                          <a:latin typeface="Arial" charset="0"/>
                          <a:cs typeface="Arial" charset="0"/>
                        </a:rPr>
                        <a:t>3</a:t>
                      </a:r>
                    </a:p>
                  </a:txBody>
                  <a:tcPr marL="64008" marR="64008" marT="63980" marB="63980"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200" b="1" i="0" u="none" strike="noStrike" cap="none" normalizeH="0" baseline="0" smtClean="0">
                          <a:ln>
                            <a:noFill/>
                          </a:ln>
                          <a:solidFill>
                            <a:schemeClr val="tx1"/>
                          </a:solidFill>
                          <a:effectLst/>
                          <a:latin typeface="Arial" charset="0"/>
                          <a:ea typeface="宋体" charset="-122"/>
                          <a:cs typeface="Arial" charset="0"/>
                        </a:rPr>
                        <a:t>向下倾斜垂直极化</a:t>
                      </a:r>
                      <a:endParaRPr kumimoji="0" lang="en-US" sz="1200" b="1" i="0" u="none" strike="noStrike" cap="none" normalizeH="0" baseline="0" smtClean="0">
                        <a:ln>
                          <a:noFill/>
                        </a:ln>
                        <a:solidFill>
                          <a:schemeClr val="tx1"/>
                        </a:solidFill>
                        <a:effectLst/>
                        <a:latin typeface="Arial" charset="0"/>
                        <a:cs typeface="Arial" charset="0"/>
                      </a:endParaRPr>
                    </a:p>
                  </a:txBody>
                  <a:tcPr marL="64008" marR="64008" marT="63980" marB="6398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en-US" sz="1200" b="1" i="0" u="none" strike="noStrike" cap="none" normalizeH="0" baseline="0" smtClean="0">
                          <a:ln>
                            <a:noFill/>
                          </a:ln>
                          <a:solidFill>
                            <a:schemeClr val="tx1"/>
                          </a:solidFill>
                          <a:effectLst/>
                          <a:latin typeface="Arial" charset="0"/>
                          <a:cs typeface="Arial" charset="0"/>
                        </a:rPr>
                        <a:t>4</a:t>
                      </a:r>
                    </a:p>
                  </a:txBody>
                  <a:tcPr marL="64008" marR="64008" marT="63980" marB="63980"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
                          <a:schemeClr val="tx2"/>
                        </a:buClr>
                        <a:buSzTx/>
                        <a:buFont typeface="Tahoma" pitchFamily="34" charset="0"/>
                        <a:buNone/>
                        <a:tabLst/>
                      </a:pPr>
                      <a:r>
                        <a:rPr kumimoji="0" lang="zh-CN" altLang="en-US" sz="1200" b="1" i="0" u="none" strike="noStrike" cap="none" normalizeH="0" baseline="0" smtClean="0">
                          <a:ln>
                            <a:noFill/>
                          </a:ln>
                          <a:solidFill>
                            <a:schemeClr val="tx1"/>
                          </a:solidFill>
                          <a:effectLst/>
                          <a:latin typeface="Arial" charset="0"/>
                          <a:ea typeface="宋体" charset="-122"/>
                          <a:cs typeface="Arial" charset="0"/>
                        </a:rPr>
                        <a:t>向上倾斜垂直极化</a:t>
                      </a:r>
                      <a:endParaRPr kumimoji="0" lang="en-US" sz="1200" b="1" i="0" u="none" strike="noStrike" cap="none" normalizeH="0" baseline="0" smtClean="0">
                        <a:ln>
                          <a:noFill/>
                        </a:ln>
                        <a:solidFill>
                          <a:schemeClr val="tx1"/>
                        </a:solidFill>
                        <a:effectLst/>
                        <a:latin typeface="Arial" charset="0"/>
                        <a:cs typeface="Arial" charset="0"/>
                      </a:endParaRPr>
                    </a:p>
                  </a:txBody>
                  <a:tcPr marL="64008" marR="64008" marT="63980" marB="63980"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pic>
        <p:nvPicPr>
          <p:cNvPr id="87064" name="Picture 2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7238" y="3243263"/>
            <a:ext cx="2417762" cy="257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lgn="ctr">
                <a:solidFill>
                  <a:srgbClr val="000000"/>
                </a:solidFill>
                <a:miter lim="800000"/>
                <a:headEnd/>
                <a:tailEnd type="none" w="lg" len="lg"/>
              </a14:hiddenLine>
            </a:ext>
          </a:extLst>
        </p:spPr>
      </p:pic>
    </p:spTree>
    <p:extLst>
      <p:ext uri="{BB962C8B-B14F-4D97-AF65-F5344CB8AC3E}">
        <p14:creationId xmlns:p14="http://schemas.microsoft.com/office/powerpoint/2010/main" xmlns="" val="750401963"/>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GPIO</a:t>
            </a:r>
            <a:r>
              <a:rPr lang="zh-CN" altLang="en-US" smtClean="0">
                <a:ea typeface="宋体" charset="-122"/>
              </a:rPr>
              <a:t> 外接传感器触发输入和输出</a:t>
            </a:r>
            <a:endParaRPr lang="en-US" smtClean="0"/>
          </a:p>
        </p:txBody>
      </p:sp>
      <p:sp>
        <p:nvSpPr>
          <p:cNvPr id="88067" name="Rectangle 3"/>
          <p:cNvSpPr>
            <a:spLocks noGrp="1" noChangeArrowheads="1"/>
          </p:cNvSpPr>
          <p:nvPr>
            <p:ph type="body" idx="1"/>
          </p:nvPr>
        </p:nvSpPr>
        <p:spPr/>
        <p:txBody>
          <a:bodyPr/>
          <a:lstStyle/>
          <a:p>
            <a:pPr eaLnBrk="1" hangingPunct="1">
              <a:lnSpc>
                <a:spcPct val="90000"/>
              </a:lnSpc>
            </a:pPr>
            <a:endParaRPr lang="en-US" sz="2200" smtClean="0"/>
          </a:p>
          <a:p>
            <a:pPr eaLnBrk="1" hangingPunct="1">
              <a:lnSpc>
                <a:spcPct val="90000"/>
              </a:lnSpc>
              <a:buFont typeface="Tahoma" pitchFamily="34" charset="0"/>
              <a:buNone/>
            </a:pPr>
            <a:endParaRPr lang="en-US" sz="2000" smtClean="0"/>
          </a:p>
        </p:txBody>
      </p:sp>
      <p:pic>
        <p:nvPicPr>
          <p:cNvPr id="88068" name="Picture 4" descr="70 mm Compact Control Tower™ Lights "/>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86163" y="2800350"/>
            <a:ext cx="681037"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9" name="Picture 5" descr="Banner Sensor Actio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2000" y="990600"/>
            <a:ext cx="262255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70" name="Picture 6" descr="microwav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4168775"/>
            <a:ext cx="2819400" cy="1830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71"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33400" y="1219200"/>
            <a:ext cx="2971800" cy="283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5681376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idx="4294967295"/>
          </p:nvPr>
        </p:nvSpPr>
        <p:spPr>
          <a:xfrm>
            <a:off x="531813" y="295275"/>
            <a:ext cx="8491537" cy="517525"/>
          </a:xfrm>
        </p:spPr>
        <p:txBody>
          <a:bodyPr anchor="ctr"/>
          <a:lstStyle/>
          <a:p>
            <a:pPr eaLnBrk="1" hangingPunct="1"/>
            <a:r>
              <a:rPr lang="zh-CN" altLang="en-US" smtClean="0">
                <a:ea typeface="宋体" charset="-122"/>
              </a:rPr>
              <a:t>更多的外部接口支持</a:t>
            </a:r>
            <a:endParaRPr lang="en-US" smtClean="0"/>
          </a:p>
        </p:txBody>
      </p:sp>
      <p:pic>
        <p:nvPicPr>
          <p:cNvPr id="89091" name="Picture 1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800" y="1524000"/>
            <a:ext cx="85344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82132797"/>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smtClean="0">
                <a:ea typeface="宋体" charset="-122"/>
              </a:rPr>
              <a:t>天线端口和</a:t>
            </a:r>
            <a:r>
              <a:rPr lang="en-US" altLang="zh-CN" smtClean="0">
                <a:ea typeface="宋体" charset="-122"/>
              </a:rPr>
              <a:t>LED</a:t>
            </a:r>
            <a:r>
              <a:rPr lang="zh-CN" altLang="en-US" smtClean="0">
                <a:ea typeface="宋体" charset="-122"/>
              </a:rPr>
              <a:t>状态灯</a:t>
            </a:r>
            <a:endParaRPr lang="en-US" smtClean="0"/>
          </a:p>
        </p:txBody>
      </p:sp>
      <p:pic>
        <p:nvPicPr>
          <p:cNvPr id="90115"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xmlns="" val="0"/>
              </a:ext>
            </a:extLst>
          </a:blip>
          <a:srcRect/>
          <a:stretch>
            <a:fillRect/>
          </a:stretch>
        </p:blipFill>
        <p:spPr>
          <a:xfrm>
            <a:off x="457200" y="1422400"/>
            <a:ext cx="8559800" cy="3454400"/>
          </a:xfrm>
        </p:spPr>
      </p:pic>
    </p:spTree>
    <p:extLst>
      <p:ext uri="{BB962C8B-B14F-4D97-AF65-F5344CB8AC3E}">
        <p14:creationId xmlns:p14="http://schemas.microsoft.com/office/powerpoint/2010/main" xmlns="" val="384316298"/>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Revolution</a:t>
            </a:r>
            <a:r>
              <a:rPr lang="zh-CN" altLang="en-US" smtClean="0">
                <a:ea typeface="宋体" charset="-122"/>
              </a:rPr>
              <a:t>状态灯</a:t>
            </a:r>
            <a:endParaRPr lang="en-US" smtClean="0"/>
          </a:p>
        </p:txBody>
      </p:sp>
      <p:pic>
        <p:nvPicPr>
          <p:cNvPr id="91139" name="Picture 4" descr="arrowrtmed_e0"/>
          <p:cNvPicPr>
            <a:picLocks noChangeAspect="1" noChangeArrowheads="1" noCrop="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7543800" y="3429000"/>
            <a:ext cx="85725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140" name="Picture 5" descr="arrowrtmed_e0"/>
          <p:cNvPicPr>
            <a:picLocks noChangeAspect="1" noChangeArrowheads="1" noCrop="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3429000"/>
            <a:ext cx="85725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141" name="Picture 6"/>
          <p:cNvPicPr>
            <a:picLocks noGrp="1" noChangeAspect="1" noChangeArrowheads="1"/>
          </p:cNvPicPr>
          <p:nvPr>
            <p:ph type="body" idx="1"/>
          </p:nvPr>
        </p:nvPicPr>
        <p:blipFill>
          <a:blip r:embed="rId4" cstate="print">
            <a:extLst>
              <a:ext uri="{28A0092B-C50C-407E-A947-70E740481C1C}">
                <a14:useLocalDpi xmlns:a14="http://schemas.microsoft.com/office/drawing/2010/main" xmlns="" val="0"/>
              </a:ext>
            </a:extLst>
          </a:blip>
          <a:srcRect/>
          <a:stretch>
            <a:fillRect/>
          </a:stretch>
        </p:blipFill>
        <p:spPr>
          <a:xfrm>
            <a:off x="1905000" y="838200"/>
            <a:ext cx="5638800" cy="5213350"/>
          </a:xfrm>
        </p:spPr>
      </p:pic>
    </p:spTree>
    <p:extLst>
      <p:ext uri="{BB962C8B-B14F-4D97-AF65-F5344CB8AC3E}">
        <p14:creationId xmlns:p14="http://schemas.microsoft.com/office/powerpoint/2010/main" xmlns="" val="2866889455"/>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3" name="Text Box 3"/>
          <p:cNvSpPr txBox="1">
            <a:spLocks noChangeArrowheads="1"/>
          </p:cNvSpPr>
          <p:nvPr/>
        </p:nvSpPr>
        <p:spPr bwMode="auto">
          <a:xfrm>
            <a:off x="3408363" y="2425700"/>
            <a:ext cx="2687637"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a:t>
            </a:r>
            <a:r>
              <a:rPr lang="zh-CN" altLang="en-US" sz="3600" i="1">
                <a:solidFill>
                  <a:schemeClr val="accent2"/>
                </a:solidFill>
                <a:latin typeface="Tahoma" pitchFamily="34" charset="0"/>
                <a:ea typeface="宋体" charset="-122"/>
                <a:cs typeface="Tahoma" pitchFamily="34" charset="0"/>
              </a:rPr>
              <a:t>连接部分</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664059299"/>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smtClean="0">
                <a:ea typeface="宋体" charset="-122"/>
              </a:rPr>
              <a:t>开始动手</a:t>
            </a:r>
            <a:endParaRPr lang="en-US" smtClean="0"/>
          </a:p>
        </p:txBody>
      </p:sp>
      <p:sp>
        <p:nvSpPr>
          <p:cNvPr id="93187" name="Rectangle 3"/>
          <p:cNvSpPr>
            <a:spLocks noGrp="1" noChangeArrowheads="1"/>
          </p:cNvSpPr>
          <p:nvPr>
            <p:ph type="body" idx="1"/>
          </p:nvPr>
        </p:nvSpPr>
        <p:spPr/>
        <p:txBody>
          <a:bodyPr>
            <a:normAutofit fontScale="92500" lnSpcReduction="10000"/>
          </a:bodyPr>
          <a:lstStyle/>
          <a:p>
            <a:pPr eaLnBrk="1" hangingPunct="1"/>
            <a:r>
              <a:rPr lang="zh-CN" altLang="en-US" dirty="0" smtClean="0"/>
              <a:t>工具安装</a:t>
            </a:r>
            <a:endParaRPr lang="en-US" dirty="0" smtClean="0"/>
          </a:p>
          <a:p>
            <a:pPr lvl="1" eaLnBrk="1" hangingPunct="1"/>
            <a:r>
              <a:rPr lang="en-US" altLang="zh-CN" dirty="0">
                <a:ea typeface="宋体" charset="-122"/>
              </a:rPr>
              <a:t>1</a:t>
            </a:r>
            <a:r>
              <a:rPr lang="zh-CN" altLang="en-US" dirty="0" smtClean="0">
                <a:ea typeface="宋体" charset="-122"/>
              </a:rPr>
              <a:t>：</a:t>
            </a:r>
            <a:r>
              <a:rPr lang="en-US" altLang="zh-CN" dirty="0" smtClean="0"/>
              <a:t>Apple </a:t>
            </a:r>
            <a:r>
              <a:rPr lang="en-US" dirty="0"/>
              <a:t>Bonjour Print Services</a:t>
            </a:r>
            <a:endParaRPr lang="en-US" altLang="zh-CN" dirty="0">
              <a:ea typeface="宋体" charset="-122"/>
            </a:endParaRPr>
          </a:p>
          <a:p>
            <a:pPr lvl="1" eaLnBrk="1" hangingPunct="1"/>
            <a:r>
              <a:rPr lang="en-US" altLang="zh-CN" dirty="0" smtClean="0">
                <a:ea typeface="宋体" charset="-122"/>
              </a:rPr>
              <a:t>2</a:t>
            </a:r>
            <a:r>
              <a:rPr lang="zh-CN" altLang="en-US" dirty="0" smtClean="0">
                <a:ea typeface="宋体" charset="-122"/>
              </a:rPr>
              <a:t>：</a:t>
            </a:r>
            <a:r>
              <a:rPr lang="en-US" altLang="zh-CN" dirty="0" smtClean="0">
                <a:ea typeface="宋体" charset="-122"/>
              </a:rPr>
              <a:t>Service Browser</a:t>
            </a:r>
            <a:endParaRPr lang="en-US" altLang="zh-CN" dirty="0">
              <a:ea typeface="宋体" charset="-122"/>
            </a:endParaRPr>
          </a:p>
          <a:p>
            <a:pPr lvl="1" eaLnBrk="1" hangingPunct="1"/>
            <a:r>
              <a:rPr lang="en-US" altLang="zh-CN" dirty="0" smtClean="0">
                <a:ea typeface="宋体" charset="-122"/>
              </a:rPr>
              <a:t>3</a:t>
            </a:r>
            <a:r>
              <a:rPr lang="zh-CN" altLang="en-US" dirty="0" smtClean="0">
                <a:ea typeface="宋体" charset="-122"/>
              </a:rPr>
              <a:t>：</a:t>
            </a:r>
            <a:r>
              <a:rPr lang="en-US" altLang="zh-CN" dirty="0" smtClean="0">
                <a:ea typeface="宋体" charset="-122"/>
              </a:rPr>
              <a:t>Putty</a:t>
            </a:r>
          </a:p>
          <a:p>
            <a:pPr eaLnBrk="1" hangingPunct="1"/>
            <a:r>
              <a:rPr lang="zh-CN" altLang="en-US" dirty="0" smtClean="0">
                <a:ea typeface="宋体" charset="-122"/>
              </a:rPr>
              <a:t>插入电源，正常启动</a:t>
            </a:r>
            <a:endParaRPr lang="en-US" dirty="0" smtClean="0"/>
          </a:p>
          <a:p>
            <a:pPr lvl="1" eaLnBrk="1" hangingPunct="1"/>
            <a:r>
              <a:rPr lang="en-US" dirty="0" smtClean="0"/>
              <a:t>Power and Status LED</a:t>
            </a:r>
            <a:r>
              <a:rPr lang="zh-CN" altLang="en-US" dirty="0" smtClean="0">
                <a:ea typeface="宋体" charset="-122"/>
              </a:rPr>
              <a:t>灯显示绿色</a:t>
            </a:r>
            <a:endParaRPr lang="en-US" dirty="0" smtClean="0"/>
          </a:p>
          <a:p>
            <a:pPr eaLnBrk="1" hangingPunct="1"/>
            <a:r>
              <a:rPr lang="zh-CN" altLang="en-US" dirty="0" smtClean="0">
                <a:ea typeface="宋体" charset="-122"/>
              </a:rPr>
              <a:t>连接方式</a:t>
            </a:r>
            <a:endParaRPr lang="en-US" dirty="0" smtClean="0"/>
          </a:p>
          <a:p>
            <a:pPr lvl="1" eaLnBrk="1" hangingPunct="1"/>
            <a:r>
              <a:rPr lang="en-US" altLang="zh-CN" dirty="0" smtClean="0">
                <a:ea typeface="宋体" charset="-122"/>
              </a:rPr>
              <a:t>1</a:t>
            </a:r>
            <a:r>
              <a:rPr lang="zh-CN" altLang="en-US" dirty="0">
                <a:ea typeface="宋体" charset="-122"/>
              </a:rPr>
              <a:t>：读写</a:t>
            </a:r>
            <a:r>
              <a:rPr lang="zh-CN" altLang="en-US" dirty="0" smtClean="0">
                <a:ea typeface="宋体" charset="-122"/>
              </a:rPr>
              <a:t>器与</a:t>
            </a:r>
            <a:r>
              <a:rPr lang="en-US" altLang="zh-CN" dirty="0">
                <a:ea typeface="宋体" charset="-122"/>
              </a:rPr>
              <a:t>PC</a:t>
            </a:r>
            <a:r>
              <a:rPr lang="zh-CN" altLang="en-US" dirty="0" smtClean="0">
                <a:ea typeface="宋体" charset="-122"/>
              </a:rPr>
              <a:t>读写器直连</a:t>
            </a:r>
            <a:endParaRPr lang="en-US" altLang="zh-CN" dirty="0" smtClean="0">
              <a:ea typeface="宋体" charset="-122"/>
            </a:endParaRPr>
          </a:p>
          <a:p>
            <a:pPr lvl="2" eaLnBrk="1" hangingPunct="1"/>
            <a:r>
              <a:rPr lang="zh-CN" altLang="en-US" dirty="0" smtClean="0">
                <a:ea typeface="宋体" charset="-122"/>
              </a:rPr>
              <a:t>将</a:t>
            </a:r>
            <a:r>
              <a:rPr lang="en-US" altLang="zh-CN" dirty="0" smtClean="0">
                <a:ea typeface="宋体" charset="-122"/>
              </a:rPr>
              <a:t>PC</a:t>
            </a:r>
            <a:r>
              <a:rPr lang="zh-CN" altLang="en-US" dirty="0" smtClean="0">
                <a:ea typeface="宋体" charset="-122"/>
              </a:rPr>
              <a:t>的无线网络暂时关闭</a:t>
            </a:r>
            <a:endParaRPr lang="en-US" altLang="zh-CN" dirty="0" smtClean="0">
              <a:ea typeface="宋体" charset="-122"/>
            </a:endParaRPr>
          </a:p>
          <a:p>
            <a:pPr lvl="2" eaLnBrk="1" hangingPunct="1"/>
            <a:r>
              <a:rPr lang="zh-CN" altLang="en-US" dirty="0" smtClean="0">
                <a:ea typeface="宋体" charset="-122"/>
              </a:rPr>
              <a:t>设置读写器</a:t>
            </a:r>
            <a:r>
              <a:rPr lang="en-US" altLang="zh-CN" dirty="0" smtClean="0">
                <a:ea typeface="宋体" charset="-122"/>
              </a:rPr>
              <a:t>IP</a:t>
            </a:r>
            <a:r>
              <a:rPr lang="zh-CN" altLang="en-US" dirty="0" smtClean="0">
                <a:ea typeface="宋体" charset="-122"/>
              </a:rPr>
              <a:t>为动态分配（默认是动态分配）</a:t>
            </a:r>
            <a:endParaRPr lang="en-US" dirty="0" smtClean="0"/>
          </a:p>
          <a:p>
            <a:pPr lvl="1" eaLnBrk="1" hangingPunct="1"/>
            <a:r>
              <a:rPr lang="en-US" altLang="zh-CN" dirty="0" smtClean="0">
                <a:ea typeface="宋体" charset="-122"/>
              </a:rPr>
              <a:t>2</a:t>
            </a:r>
            <a:r>
              <a:rPr lang="zh-CN" altLang="en-US" dirty="0" smtClean="0">
                <a:ea typeface="宋体" charset="-122"/>
              </a:rPr>
              <a:t>：</a:t>
            </a:r>
            <a:r>
              <a:rPr lang="zh-CN" altLang="en-US" dirty="0">
                <a:ea typeface="宋体" charset="-122"/>
              </a:rPr>
              <a:t>读写</a:t>
            </a:r>
            <a:r>
              <a:rPr lang="zh-CN" altLang="en-US" dirty="0" smtClean="0">
                <a:ea typeface="宋体" charset="-122"/>
              </a:rPr>
              <a:t>器接入路由器或交换机</a:t>
            </a:r>
            <a:endParaRPr lang="en-US" altLang="zh-CN" dirty="0" smtClean="0">
              <a:ea typeface="宋体" charset="-122"/>
            </a:endParaRPr>
          </a:p>
          <a:p>
            <a:pPr lvl="2" eaLnBrk="1" hangingPunct="1"/>
            <a:r>
              <a:rPr lang="zh-CN" altLang="en-US" dirty="0" smtClean="0">
                <a:ea typeface="宋体" charset="-122"/>
              </a:rPr>
              <a:t>读写器</a:t>
            </a:r>
            <a:r>
              <a:rPr lang="en-US" altLang="zh-CN" dirty="0" smtClean="0">
                <a:ea typeface="宋体" charset="-122"/>
              </a:rPr>
              <a:t>IP</a:t>
            </a:r>
            <a:r>
              <a:rPr lang="zh-CN" altLang="en-US" dirty="0" smtClean="0">
                <a:ea typeface="宋体" charset="-122"/>
              </a:rPr>
              <a:t>默认是动态分配</a:t>
            </a:r>
            <a:endParaRPr lang="en-US" altLang="zh-CN" dirty="0" smtClean="0">
              <a:ea typeface="宋体" charset="-122"/>
            </a:endParaRPr>
          </a:p>
          <a:p>
            <a:pPr lvl="1" eaLnBrk="1" hangingPunct="1"/>
            <a:r>
              <a:rPr lang="en-US" altLang="zh-CN" dirty="0" smtClean="0">
                <a:ea typeface="宋体" charset="-122"/>
              </a:rPr>
              <a:t>3</a:t>
            </a:r>
            <a:r>
              <a:rPr lang="zh-CN" altLang="en-US" dirty="0" smtClean="0">
                <a:ea typeface="宋体" charset="-122"/>
              </a:rPr>
              <a:t>：无线网卡插入读写器的</a:t>
            </a:r>
            <a:r>
              <a:rPr lang="en-US" altLang="zh-CN" dirty="0" smtClean="0">
                <a:ea typeface="宋体" charset="-122"/>
              </a:rPr>
              <a:t>USB</a:t>
            </a:r>
            <a:r>
              <a:rPr lang="zh-CN" altLang="en-US" dirty="0" smtClean="0">
                <a:ea typeface="宋体" charset="-122"/>
              </a:rPr>
              <a:t> </a:t>
            </a:r>
            <a:r>
              <a:rPr lang="en-US" altLang="zh-CN" dirty="0" smtClean="0">
                <a:ea typeface="宋体" charset="-122"/>
              </a:rPr>
              <a:t>HOST</a:t>
            </a:r>
          </a:p>
          <a:p>
            <a:pPr lvl="2" eaLnBrk="1" hangingPunct="1"/>
            <a:r>
              <a:rPr lang="zh-CN" altLang="en-US" dirty="0" smtClean="0">
                <a:ea typeface="宋体" charset="-122"/>
              </a:rPr>
              <a:t>读写器</a:t>
            </a:r>
            <a:r>
              <a:rPr lang="en-US" altLang="zh-CN" dirty="0" smtClean="0">
                <a:ea typeface="宋体" charset="-122"/>
              </a:rPr>
              <a:t>IP</a:t>
            </a:r>
            <a:r>
              <a:rPr lang="zh-CN" altLang="en-US" dirty="0" smtClean="0">
                <a:ea typeface="宋体" charset="-122"/>
              </a:rPr>
              <a:t>默认是动态分配</a:t>
            </a:r>
            <a:endParaRPr lang="en-US" altLang="zh-CN" dirty="0" smtClean="0">
              <a:ea typeface="宋体" charset="-122"/>
            </a:endParaRPr>
          </a:p>
          <a:p>
            <a:pPr lvl="1" eaLnBrk="1" hangingPunct="1"/>
            <a:r>
              <a:rPr lang="en-US" altLang="zh-CN" dirty="0" smtClean="0">
                <a:ea typeface="宋体" charset="-122"/>
              </a:rPr>
              <a:t>4</a:t>
            </a:r>
            <a:r>
              <a:rPr lang="zh-CN" altLang="en-US" dirty="0" smtClean="0">
                <a:ea typeface="宋体" charset="-122"/>
              </a:rPr>
              <a:t>：通过</a:t>
            </a:r>
            <a:r>
              <a:rPr lang="en-US" altLang="zh-CN" dirty="0" smtClean="0">
                <a:ea typeface="宋体" charset="-122"/>
              </a:rPr>
              <a:t>CONSOLE</a:t>
            </a:r>
            <a:r>
              <a:rPr lang="zh-CN" altLang="en-US" dirty="0" smtClean="0">
                <a:ea typeface="宋体" charset="-122"/>
              </a:rPr>
              <a:t>口连接</a:t>
            </a:r>
            <a:endParaRPr lang="en-US" altLang="zh-CN" dirty="0" smtClean="0">
              <a:ea typeface="宋体" charset="-122"/>
            </a:endParaRPr>
          </a:p>
          <a:p>
            <a:pPr lvl="2" eaLnBrk="1" hangingPunct="1"/>
            <a:r>
              <a:rPr lang="zh-CN" altLang="en-US" dirty="0" smtClean="0">
                <a:ea typeface="宋体" charset="-122"/>
              </a:rPr>
              <a:t>通过</a:t>
            </a:r>
            <a:r>
              <a:rPr lang="en-US" altLang="zh-CN" dirty="0" smtClean="0">
                <a:ea typeface="宋体" charset="-122"/>
              </a:rPr>
              <a:t>putty</a:t>
            </a:r>
            <a:r>
              <a:rPr lang="zh-CN" altLang="en-US" dirty="0" smtClean="0">
                <a:ea typeface="宋体" charset="-122"/>
              </a:rPr>
              <a:t>等工具通过串口访问</a:t>
            </a:r>
            <a:endParaRPr lang="en-US" altLang="zh-CN" dirty="0" smtClean="0">
              <a:ea typeface="宋体" charset="-122"/>
            </a:endParaRPr>
          </a:p>
          <a:p>
            <a:pPr lvl="2" eaLnBrk="1" hangingPunct="1"/>
            <a:endParaRPr lang="en-US" dirty="0" smtClean="0"/>
          </a:p>
          <a:p>
            <a:pPr lvl="2" eaLnBrk="1" hangingPunct="1">
              <a:buFont typeface="Tahoma" pitchFamily="34" charset="0"/>
              <a:buNone/>
            </a:pPr>
            <a:endParaRPr lang="en-US" dirty="0" smtClean="0"/>
          </a:p>
          <a:p>
            <a:pPr eaLnBrk="1" hangingPunct="1"/>
            <a:endParaRPr lang="en-US" dirty="0" smtClean="0"/>
          </a:p>
        </p:txBody>
      </p:sp>
    </p:spTree>
    <p:extLst>
      <p:ext uri="{BB962C8B-B14F-4D97-AF65-F5344CB8AC3E}">
        <p14:creationId xmlns:p14="http://schemas.microsoft.com/office/powerpoint/2010/main" xmlns="" val="283184163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Ping</a:t>
            </a:r>
            <a:r>
              <a:rPr lang="zh-CN" altLang="en-US" smtClean="0">
                <a:ea typeface="宋体" charset="-122"/>
              </a:rPr>
              <a:t>读写器</a:t>
            </a:r>
            <a:endParaRPr lang="en-US" smtClean="0"/>
          </a:p>
        </p:txBody>
      </p:sp>
      <p:sp>
        <p:nvSpPr>
          <p:cNvPr id="94211" name="Rectangle 3"/>
          <p:cNvSpPr>
            <a:spLocks noGrp="1" noChangeArrowheads="1"/>
          </p:cNvSpPr>
          <p:nvPr>
            <p:ph type="body" idx="1"/>
          </p:nvPr>
        </p:nvSpPr>
        <p:spPr/>
        <p:txBody>
          <a:bodyPr/>
          <a:lstStyle/>
          <a:p>
            <a:pPr eaLnBrk="1" hangingPunct="1"/>
            <a:r>
              <a:rPr lang="zh-CN" altLang="en-US" smtClean="0">
                <a:ea typeface="宋体" charset="-122"/>
              </a:rPr>
              <a:t>在命令行模式下</a:t>
            </a:r>
            <a:endParaRPr lang="en-US" smtClean="0"/>
          </a:p>
          <a:p>
            <a:pPr lvl="1" eaLnBrk="1" hangingPunct="1"/>
            <a:r>
              <a:rPr lang="en-US" smtClean="0"/>
              <a:t>ping speedwayr-xx-yy-zz.local</a:t>
            </a:r>
          </a:p>
          <a:p>
            <a:pPr lvl="1" eaLnBrk="1" hangingPunct="1"/>
            <a:r>
              <a:rPr lang="en-US" smtClean="0"/>
              <a:t>xx-yy-zz</a:t>
            </a:r>
            <a:r>
              <a:rPr lang="zh-CN" altLang="en-US" smtClean="0">
                <a:ea typeface="宋体" charset="-122"/>
              </a:rPr>
              <a:t>是读写器</a:t>
            </a:r>
            <a:r>
              <a:rPr lang="en-US" altLang="zh-CN" smtClean="0">
                <a:ea typeface="宋体" charset="-122"/>
              </a:rPr>
              <a:t>MAC</a:t>
            </a:r>
            <a:r>
              <a:rPr lang="zh-CN" altLang="en-US" smtClean="0">
                <a:ea typeface="宋体" charset="-122"/>
              </a:rPr>
              <a:t>地址的后</a:t>
            </a:r>
            <a:r>
              <a:rPr lang="en-US" altLang="zh-CN" smtClean="0">
                <a:ea typeface="宋体" charset="-122"/>
              </a:rPr>
              <a:t>6</a:t>
            </a:r>
            <a:r>
              <a:rPr lang="zh-CN" altLang="en-US" smtClean="0">
                <a:ea typeface="宋体" charset="-122"/>
              </a:rPr>
              <a:t>位</a:t>
            </a:r>
            <a:endParaRPr lang="en-US" smtClean="0"/>
          </a:p>
          <a:p>
            <a:pPr lvl="1" eaLnBrk="1" hangingPunct="1"/>
            <a:r>
              <a:rPr lang="zh-CN" altLang="en-US" smtClean="0">
                <a:ea typeface="宋体" charset="-122"/>
              </a:rPr>
              <a:t>例如</a:t>
            </a:r>
            <a:r>
              <a:rPr lang="en-US" smtClean="0"/>
              <a:t>: ping speedway</a:t>
            </a:r>
            <a:r>
              <a:rPr lang="en-US" b="1" smtClean="0"/>
              <a:t>r</a:t>
            </a:r>
            <a:r>
              <a:rPr lang="en-US" smtClean="0"/>
              <a:t>-10-28-42.local (Revolution)</a:t>
            </a:r>
          </a:p>
          <a:p>
            <a:pPr lvl="1" eaLnBrk="1" hangingPunct="1"/>
            <a:r>
              <a:rPr lang="en-US" smtClean="0"/>
              <a:t>speedway-10-28-42.local (Speedway)</a:t>
            </a:r>
          </a:p>
          <a:p>
            <a:pPr lvl="1" eaLnBrk="1" hangingPunct="1"/>
            <a:endParaRPr lang="en-US" smtClean="0"/>
          </a:p>
        </p:txBody>
      </p:sp>
      <p:pic>
        <p:nvPicPr>
          <p:cNvPr id="94212" name="Picture 4" descr="DSC0041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28800" y="3276600"/>
            <a:ext cx="4829175"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38095024"/>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“Request Timed Out”</a:t>
            </a:r>
          </a:p>
        </p:txBody>
      </p:sp>
      <p:sp>
        <p:nvSpPr>
          <p:cNvPr id="95235" name="Rectangle 3"/>
          <p:cNvSpPr>
            <a:spLocks noGrp="1" noChangeArrowheads="1"/>
          </p:cNvSpPr>
          <p:nvPr>
            <p:ph type="body" idx="1"/>
          </p:nvPr>
        </p:nvSpPr>
        <p:spPr/>
        <p:txBody>
          <a:bodyPr/>
          <a:lstStyle/>
          <a:p>
            <a:pPr eaLnBrk="1" hangingPunct="1"/>
            <a:r>
              <a:rPr lang="en-US" smtClean="0"/>
              <a:t>Ping</a:t>
            </a:r>
            <a:r>
              <a:rPr lang="zh-CN" altLang="en-US" smtClean="0">
                <a:ea typeface="宋体" charset="-122"/>
              </a:rPr>
              <a:t>主机名</a:t>
            </a:r>
            <a:r>
              <a:rPr lang="en-US" smtClean="0"/>
              <a:t> – “Request timed out”</a:t>
            </a:r>
          </a:p>
          <a:p>
            <a:pPr lvl="1" eaLnBrk="1" hangingPunct="1"/>
            <a:r>
              <a:rPr lang="zh-CN" altLang="en-US" smtClean="0">
                <a:ea typeface="宋体" charset="-122"/>
              </a:rPr>
              <a:t>下图说明读写器被设置为静态</a:t>
            </a:r>
            <a:r>
              <a:rPr lang="en-US" altLang="zh-CN" smtClean="0">
                <a:ea typeface="宋体" charset="-122"/>
              </a:rPr>
              <a:t>IP</a:t>
            </a:r>
            <a:endParaRPr lang="en-US" smtClean="0"/>
          </a:p>
          <a:p>
            <a:pPr lvl="2" eaLnBrk="1" hangingPunct="1"/>
            <a:r>
              <a:rPr lang="zh-CN" altLang="en-US" sz="1600" smtClean="0">
                <a:ea typeface="宋体" charset="-122"/>
              </a:rPr>
              <a:t>将读写器设置为动态</a:t>
            </a:r>
            <a:r>
              <a:rPr lang="en-US" altLang="zh-CN" sz="1600" smtClean="0">
                <a:ea typeface="宋体" charset="-122"/>
              </a:rPr>
              <a:t>IP</a:t>
            </a:r>
            <a:r>
              <a:rPr lang="zh-CN" altLang="en-US" sz="1600" smtClean="0">
                <a:ea typeface="宋体" charset="-122"/>
              </a:rPr>
              <a:t>或者将</a:t>
            </a:r>
            <a:r>
              <a:rPr lang="en-US" altLang="zh-CN" sz="1600" smtClean="0">
                <a:ea typeface="宋体" charset="-122"/>
              </a:rPr>
              <a:t>PC</a:t>
            </a:r>
            <a:r>
              <a:rPr lang="zh-CN" altLang="en-US" sz="1600" smtClean="0">
                <a:ea typeface="宋体" charset="-122"/>
              </a:rPr>
              <a:t>设置为与读写器统一网段</a:t>
            </a:r>
            <a:r>
              <a:rPr lang="en-US" altLang="zh-CN" sz="1600" smtClean="0">
                <a:ea typeface="宋体" charset="-122"/>
              </a:rPr>
              <a:t>IP</a:t>
            </a:r>
            <a:endParaRPr lang="en-US" sz="1600" smtClean="0"/>
          </a:p>
          <a:p>
            <a:pPr lvl="2" eaLnBrk="1" hangingPunct="1">
              <a:buFont typeface="Tahoma" pitchFamily="34" charset="0"/>
              <a:buNone/>
            </a:pPr>
            <a:endParaRPr lang="en-US" sz="1600" smtClean="0"/>
          </a:p>
          <a:p>
            <a:pPr lvl="1" eaLnBrk="1" hangingPunct="1"/>
            <a:endParaRPr lang="en-US" smtClean="0"/>
          </a:p>
          <a:p>
            <a:pPr lvl="1" eaLnBrk="1" hangingPunct="1"/>
            <a:endParaRPr lang="en-US" smtClean="0"/>
          </a:p>
          <a:p>
            <a:pPr lvl="1" eaLnBrk="1" hangingPunct="1"/>
            <a:endParaRPr lang="en-US" smtClean="0"/>
          </a:p>
          <a:p>
            <a:pPr lvl="1" eaLnBrk="1" hangingPunct="1">
              <a:buFont typeface="Arial" charset="0"/>
              <a:buNone/>
            </a:pPr>
            <a:endParaRPr lang="en-US" smtClean="0"/>
          </a:p>
          <a:p>
            <a:pPr lvl="1" eaLnBrk="1" hangingPunct="1"/>
            <a:r>
              <a:rPr lang="zh-CN" altLang="en-US" smtClean="0">
                <a:ea typeface="宋体" charset="-122"/>
              </a:rPr>
              <a:t>确保连接以太网口，而不是</a:t>
            </a:r>
            <a:r>
              <a:rPr lang="en-US" altLang="zh-CN" smtClean="0">
                <a:ea typeface="宋体" charset="-122"/>
              </a:rPr>
              <a:t>CONSOLE</a:t>
            </a:r>
            <a:r>
              <a:rPr lang="zh-CN" altLang="en-US" smtClean="0">
                <a:ea typeface="宋体" charset="-122"/>
              </a:rPr>
              <a:t>口</a:t>
            </a:r>
            <a:endParaRPr lang="en-US" smtClean="0"/>
          </a:p>
        </p:txBody>
      </p:sp>
      <p:pic>
        <p:nvPicPr>
          <p:cNvPr id="95236" name="Picture 4" descr="SNAGHTML15ea5b9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2209800"/>
            <a:ext cx="67056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37" name="Picture 5" descr="SNAGHTML13f2d37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3000" y="4191000"/>
            <a:ext cx="6248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54738398"/>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“Ping Request Could Not Find Host…”</a:t>
            </a:r>
          </a:p>
        </p:txBody>
      </p:sp>
      <p:sp>
        <p:nvSpPr>
          <p:cNvPr id="96259" name="Rectangle 3"/>
          <p:cNvSpPr>
            <a:spLocks noGrp="1" noChangeArrowheads="1"/>
          </p:cNvSpPr>
          <p:nvPr>
            <p:ph type="body" idx="1"/>
          </p:nvPr>
        </p:nvSpPr>
        <p:spPr/>
        <p:txBody>
          <a:bodyPr/>
          <a:lstStyle/>
          <a:p>
            <a:pPr eaLnBrk="1" hangingPunct="1"/>
            <a:r>
              <a:rPr lang="zh-CN" altLang="en-US" dirty="0" smtClean="0">
                <a:ea typeface="宋体" charset="-122"/>
              </a:rPr>
              <a:t>无法通过主机名连接</a:t>
            </a:r>
            <a:endParaRPr lang="en-US" dirty="0" smtClean="0"/>
          </a:p>
          <a:p>
            <a:pPr lvl="1" eaLnBrk="1" hangingPunct="1"/>
            <a:r>
              <a:rPr lang="zh-CN" altLang="en-US" dirty="0" smtClean="0">
                <a:ea typeface="宋体" charset="-122"/>
              </a:rPr>
              <a:t>需安装</a:t>
            </a:r>
            <a:r>
              <a:rPr lang="en-US" i="1" dirty="0" smtClean="0"/>
              <a:t>Bonjour Print Services</a:t>
            </a:r>
            <a:r>
              <a:rPr lang="en-US" dirty="0" smtClean="0"/>
              <a:t> </a:t>
            </a:r>
            <a:r>
              <a:rPr lang="zh-CN" altLang="en-US" dirty="0" smtClean="0">
                <a:ea typeface="宋体" charset="-122"/>
              </a:rPr>
              <a:t>，安装后可通过主机名连接读写器</a:t>
            </a:r>
            <a:endParaRPr lang="en-US" dirty="0" smtClean="0"/>
          </a:p>
          <a:p>
            <a:pPr lvl="3" eaLnBrk="1" hangingPunct="1"/>
            <a:r>
              <a:rPr lang="en-US" dirty="0" smtClean="0"/>
              <a:t>Apple</a:t>
            </a:r>
            <a:r>
              <a:rPr lang="zh-CN" altLang="en-US" dirty="0" smtClean="0">
                <a:ea typeface="宋体" charset="-122"/>
              </a:rPr>
              <a:t>公司程序</a:t>
            </a:r>
            <a:endParaRPr lang="en-US" dirty="0" smtClean="0"/>
          </a:p>
          <a:p>
            <a:pPr lvl="3" eaLnBrk="1" hangingPunct="1"/>
            <a:r>
              <a:rPr lang="zh-CN" altLang="en-US" dirty="0" smtClean="0">
                <a:ea typeface="宋体" charset="-122"/>
              </a:rPr>
              <a:t>打印服务程序</a:t>
            </a:r>
            <a:endParaRPr lang="en-US" altLang="zh-CN" dirty="0" smtClean="0">
              <a:ea typeface="宋体" charset="-122"/>
            </a:endParaRPr>
          </a:p>
          <a:p>
            <a:pPr lvl="3" eaLnBrk="1" hangingPunct="1"/>
            <a:r>
              <a:rPr lang="zh-CN" altLang="en-US" dirty="0" smtClean="0">
                <a:ea typeface="宋体" charset="-122"/>
              </a:rPr>
              <a:t>运行端口为</a:t>
            </a:r>
            <a:r>
              <a:rPr lang="en-US" altLang="zh-CN" dirty="0" smtClean="0">
                <a:ea typeface="宋体" charset="-122"/>
              </a:rPr>
              <a:t>5353</a:t>
            </a:r>
            <a:endParaRPr lang="en-US" dirty="0" smtClean="0"/>
          </a:p>
          <a:p>
            <a:pPr lvl="3" eaLnBrk="1" hangingPunct="1"/>
            <a:endParaRPr lang="en-US" dirty="0" smtClean="0"/>
          </a:p>
          <a:p>
            <a:pPr lvl="3" eaLnBrk="1" hangingPunct="1"/>
            <a:endParaRPr lang="en-US" dirty="0" smtClean="0"/>
          </a:p>
          <a:p>
            <a:pPr lvl="3" eaLnBrk="1" hangingPunct="1"/>
            <a:endParaRPr lang="en-US" dirty="0" smtClean="0"/>
          </a:p>
          <a:p>
            <a:pPr lvl="1" eaLnBrk="1" hangingPunct="1"/>
            <a:r>
              <a:rPr lang="zh-CN" altLang="en-US" dirty="0" smtClean="0">
                <a:ea typeface="宋体" charset="-122"/>
              </a:rPr>
              <a:t>通过公网</a:t>
            </a:r>
            <a:r>
              <a:rPr lang="en-US" altLang="zh-CN" dirty="0" smtClean="0">
                <a:ea typeface="宋体" charset="-122"/>
              </a:rPr>
              <a:t>IP</a:t>
            </a:r>
            <a:r>
              <a:rPr lang="zh-CN" altLang="en-US" dirty="0" smtClean="0">
                <a:ea typeface="宋体" charset="-122"/>
              </a:rPr>
              <a:t>连接</a:t>
            </a:r>
            <a:endParaRPr lang="en-US" dirty="0" smtClean="0"/>
          </a:p>
          <a:p>
            <a:pPr lvl="2" eaLnBrk="1" hangingPunct="1"/>
            <a:r>
              <a:rPr lang="zh-CN" altLang="en-US" dirty="0" smtClean="0">
                <a:ea typeface="宋体" charset="-122"/>
              </a:rPr>
              <a:t>不需要后缀</a:t>
            </a:r>
            <a:r>
              <a:rPr lang="en-US" dirty="0" smtClean="0"/>
              <a:t> ‘.local’</a:t>
            </a:r>
          </a:p>
          <a:p>
            <a:pPr lvl="2" eaLnBrk="1" hangingPunct="1">
              <a:buFont typeface="Tahoma" pitchFamily="34" charset="0"/>
              <a:buNone/>
            </a:pPr>
            <a:endParaRPr lang="en-US" dirty="0" smtClean="0"/>
          </a:p>
          <a:p>
            <a:pPr lvl="2" eaLnBrk="1" hangingPunct="1">
              <a:buFont typeface="Tahoma" pitchFamily="34" charset="0"/>
              <a:buNone/>
            </a:pPr>
            <a:endParaRPr lang="en-US" dirty="0" smtClean="0"/>
          </a:p>
          <a:p>
            <a:pPr lvl="2" eaLnBrk="1" hangingPunct="1">
              <a:buFont typeface="Tahoma" pitchFamily="34" charset="0"/>
              <a:buNone/>
            </a:pPr>
            <a:endParaRPr lang="en-US" dirty="0" smtClean="0"/>
          </a:p>
          <a:p>
            <a:pPr lvl="2" eaLnBrk="1" hangingPunct="1">
              <a:buFont typeface="Tahoma" pitchFamily="34" charset="0"/>
              <a:buNone/>
            </a:pPr>
            <a:endParaRPr lang="en-US" dirty="0" smtClean="0"/>
          </a:p>
          <a:p>
            <a:pPr lvl="1" eaLnBrk="1" hangingPunct="1">
              <a:buFont typeface="Arial" charset="0"/>
              <a:buNone/>
            </a:pPr>
            <a:endParaRPr lang="en-US" sz="2000" dirty="0" smtClean="0"/>
          </a:p>
          <a:p>
            <a:pPr lvl="2" eaLnBrk="1" hangingPunct="1">
              <a:buFont typeface="Tahoma" pitchFamily="34" charset="0"/>
              <a:buNone/>
            </a:pPr>
            <a:endParaRPr lang="en-US" sz="1800" dirty="0" smtClean="0"/>
          </a:p>
          <a:p>
            <a:pPr lvl="2" eaLnBrk="1" hangingPunct="1"/>
            <a:endParaRPr lang="en-US" sz="1800" dirty="0" smtClean="0"/>
          </a:p>
          <a:p>
            <a:pPr lvl="2" eaLnBrk="1" hangingPunct="1"/>
            <a:endParaRPr lang="en-US" sz="1800" dirty="0" smtClean="0"/>
          </a:p>
          <a:p>
            <a:pPr lvl="2" eaLnBrk="1" hangingPunct="1"/>
            <a:endParaRPr lang="en-US" sz="1800" dirty="0" smtClean="0"/>
          </a:p>
          <a:p>
            <a:pPr lvl="2" eaLnBrk="1" hangingPunct="1">
              <a:buFont typeface="Tahoma" pitchFamily="34" charset="0"/>
              <a:buNone/>
            </a:pPr>
            <a:endParaRPr lang="en-US" sz="1800" dirty="0" smtClean="0"/>
          </a:p>
          <a:p>
            <a:pPr lvl="2" eaLnBrk="1" hangingPunct="1">
              <a:buFont typeface="Tahoma" pitchFamily="34" charset="0"/>
              <a:buNone/>
            </a:pPr>
            <a:endParaRPr lang="en-US" sz="1800" b="1" dirty="0" smtClean="0"/>
          </a:p>
          <a:p>
            <a:pPr eaLnBrk="1" hangingPunct="1">
              <a:buFont typeface="Tahoma" pitchFamily="34" charset="0"/>
              <a:buNone/>
            </a:pPr>
            <a:endParaRPr lang="en-US" sz="2000" dirty="0" smtClean="0"/>
          </a:p>
        </p:txBody>
      </p:sp>
      <p:pic>
        <p:nvPicPr>
          <p:cNvPr id="9626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72400" y="1905000"/>
            <a:ext cx="990600" cy="947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61"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90600" y="2679700"/>
            <a:ext cx="6934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62"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03300" y="4365625"/>
            <a:ext cx="6858000"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97304336"/>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存</a:t>
            </a:r>
            <a:r>
              <a:rPr lang="zh-CN" altLang="en-US" dirty="0" smtClean="0"/>
              <a:t>在的理由</a:t>
            </a:r>
            <a:endParaRPr lang="en-US" dirty="0"/>
          </a:p>
        </p:txBody>
      </p:sp>
      <p:sp>
        <p:nvSpPr>
          <p:cNvPr id="3" name="Content Placeholder 2"/>
          <p:cNvSpPr>
            <a:spLocks noGrp="1"/>
          </p:cNvSpPr>
          <p:nvPr>
            <p:ph idx="1"/>
          </p:nvPr>
        </p:nvSpPr>
        <p:spPr>
          <a:xfrm>
            <a:off x="381000" y="882312"/>
            <a:ext cx="8445500" cy="5362074"/>
          </a:xfrm>
        </p:spPr>
        <p:txBody>
          <a:bodyPr>
            <a:normAutofit fontScale="92500" lnSpcReduction="10000"/>
          </a:bodyPr>
          <a:lstStyle/>
          <a:p>
            <a:r>
              <a:rPr lang="en-US" dirty="0" smtClean="0"/>
              <a:t>UHF</a:t>
            </a:r>
            <a:r>
              <a:rPr lang="zh-CN" altLang="en-US" dirty="0"/>
              <a:t>通</a:t>
            </a:r>
            <a:r>
              <a:rPr lang="zh-CN" altLang="en-US" dirty="0" smtClean="0"/>
              <a:t>信协议的领导者</a:t>
            </a:r>
            <a:endParaRPr lang="en-US" dirty="0" smtClean="0"/>
          </a:p>
          <a:p>
            <a:pPr lvl="1"/>
            <a:r>
              <a:rPr lang="en-US" dirty="0" smtClean="0"/>
              <a:t>C1G2</a:t>
            </a:r>
            <a:r>
              <a:rPr lang="zh-CN" altLang="en-US" dirty="0" smtClean="0"/>
              <a:t>空中接口协议</a:t>
            </a:r>
            <a:r>
              <a:rPr lang="en-US" altLang="zh-CN" dirty="0" smtClean="0"/>
              <a:t>V1.2</a:t>
            </a:r>
            <a:r>
              <a:rPr lang="zh-CN" altLang="en-US" dirty="0" smtClean="0"/>
              <a:t>和</a:t>
            </a:r>
            <a:r>
              <a:rPr lang="en-US" altLang="zh-CN" dirty="0" smtClean="0"/>
              <a:t>2.0</a:t>
            </a:r>
            <a:r>
              <a:rPr lang="zh-CN" altLang="en-US" dirty="0" smtClean="0"/>
              <a:t>的起草者</a:t>
            </a:r>
            <a:endParaRPr lang="en-US" dirty="0" smtClean="0"/>
          </a:p>
          <a:p>
            <a:r>
              <a:rPr lang="en-US" dirty="0" smtClean="0"/>
              <a:t>LLRP</a:t>
            </a:r>
            <a:r>
              <a:rPr lang="zh-CN" altLang="en-US" dirty="0" smtClean="0"/>
              <a:t>协议的积极参与者</a:t>
            </a:r>
            <a:endParaRPr lang="en-US" dirty="0" smtClean="0"/>
          </a:p>
          <a:p>
            <a:pPr lvl="1"/>
            <a:r>
              <a:rPr lang="en-US" dirty="0" smtClean="0"/>
              <a:t>LLRP</a:t>
            </a:r>
            <a:r>
              <a:rPr lang="zh-CN" altLang="en-US" dirty="0" smtClean="0"/>
              <a:t>协议硬件领导小组成员</a:t>
            </a:r>
            <a:endParaRPr lang="en-US" dirty="0" smtClean="0"/>
          </a:p>
          <a:p>
            <a:r>
              <a:rPr lang="zh-CN" altLang="en-US" dirty="0" smtClean="0"/>
              <a:t>持续的产品技术创新</a:t>
            </a:r>
            <a:endParaRPr lang="en-US" dirty="0"/>
          </a:p>
          <a:p>
            <a:pPr lvl="1"/>
            <a:r>
              <a:rPr lang="zh-CN" altLang="en-US" dirty="0"/>
              <a:t>每</a:t>
            </a:r>
            <a:r>
              <a:rPr lang="zh-CN" altLang="en-US" dirty="0" smtClean="0"/>
              <a:t>年发布</a:t>
            </a:r>
            <a:r>
              <a:rPr lang="en-US" altLang="zh-CN" dirty="0" smtClean="0"/>
              <a:t>1-2</a:t>
            </a:r>
            <a:r>
              <a:rPr lang="zh-CN" altLang="en-US" dirty="0" smtClean="0"/>
              <a:t>款创新产品和解决方案</a:t>
            </a:r>
            <a:endParaRPr lang="en-US" dirty="0"/>
          </a:p>
          <a:p>
            <a:r>
              <a:rPr lang="zh-CN" altLang="en-US" dirty="0" smtClean="0"/>
              <a:t>最广泛的产品覆盖</a:t>
            </a:r>
            <a:endParaRPr lang="en-US" dirty="0"/>
          </a:p>
          <a:p>
            <a:pPr lvl="1"/>
            <a:r>
              <a:rPr lang="zh-CN" altLang="en-US" dirty="0"/>
              <a:t>拥</a:t>
            </a:r>
            <a:r>
              <a:rPr lang="zh-CN" altLang="en-US" dirty="0" smtClean="0"/>
              <a:t>有标签芯片，读写器芯片，读写器和天线</a:t>
            </a:r>
            <a:endParaRPr lang="en-US" dirty="0"/>
          </a:p>
          <a:p>
            <a:r>
              <a:rPr lang="zh-CN" altLang="en-US" dirty="0" smtClean="0"/>
              <a:t>最资深的研发和应用专家</a:t>
            </a:r>
            <a:endParaRPr lang="en-US" dirty="0"/>
          </a:p>
          <a:p>
            <a:pPr lvl="1"/>
            <a:r>
              <a:rPr lang="zh-CN" altLang="en-US" dirty="0"/>
              <a:t>拥</a:t>
            </a:r>
            <a:r>
              <a:rPr lang="zh-CN" altLang="en-US" dirty="0" smtClean="0"/>
              <a:t>有多为半导体，通信，软件领域的专家及资深行业顾问</a:t>
            </a:r>
            <a:endParaRPr lang="en-US" dirty="0"/>
          </a:p>
          <a:p>
            <a:r>
              <a:rPr lang="zh-CN" altLang="en-US" dirty="0"/>
              <a:t>高</a:t>
            </a:r>
            <a:r>
              <a:rPr lang="zh-CN" altLang="en-US" dirty="0" smtClean="0"/>
              <a:t>速编码和大批量密集读取的能力</a:t>
            </a:r>
            <a:endParaRPr lang="en-US" dirty="0"/>
          </a:p>
          <a:p>
            <a:pPr lvl="1"/>
            <a:r>
              <a:rPr lang="zh-CN" altLang="en-US" dirty="0"/>
              <a:t>通</a:t>
            </a:r>
            <a:r>
              <a:rPr lang="zh-CN" altLang="en-US" dirty="0" smtClean="0"/>
              <a:t>过从协议层和产品特性上提升读写能力</a:t>
            </a:r>
            <a:endParaRPr lang="en-US" dirty="0"/>
          </a:p>
          <a:p>
            <a:r>
              <a:rPr lang="zh-CN" altLang="en-US" dirty="0"/>
              <a:t>公</a:t>
            </a:r>
            <a:r>
              <a:rPr lang="zh-CN" altLang="en-US" dirty="0" smtClean="0"/>
              <a:t>司业务和产品的高度专注</a:t>
            </a:r>
            <a:endParaRPr lang="en-US" dirty="0"/>
          </a:p>
          <a:p>
            <a:pPr lvl="1"/>
            <a:r>
              <a:rPr lang="en-US" dirty="0"/>
              <a:t>UHF </a:t>
            </a:r>
            <a:r>
              <a:rPr lang="en-US" dirty="0" smtClean="0"/>
              <a:t>RFID</a:t>
            </a:r>
            <a:r>
              <a:rPr lang="zh-CN" altLang="en-US" dirty="0" smtClean="0"/>
              <a:t>是我们的全部</a:t>
            </a:r>
            <a:endParaRPr lang="en-US" dirty="0"/>
          </a:p>
          <a:p>
            <a:pPr marL="463550" lvl="1" indent="0">
              <a:buNone/>
            </a:pPr>
            <a:endParaRPr lang="en-US" dirty="0" smtClean="0"/>
          </a:p>
        </p:txBody>
      </p:sp>
      <p:pic>
        <p:nvPicPr>
          <p:cNvPr id="4" name="Picture 80" descr="V:\Archive\Marcomm\GrandPrix_Logos\GrandPrix_300dpi_transparent.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49987" y="927074"/>
            <a:ext cx="864456" cy="7048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9096401"/>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“Destination Host Unreachable”</a:t>
            </a:r>
          </a:p>
        </p:txBody>
      </p:sp>
      <p:sp>
        <p:nvSpPr>
          <p:cNvPr id="97283" name="Rectangle 3"/>
          <p:cNvSpPr>
            <a:spLocks noGrp="1" noChangeArrowheads="1"/>
          </p:cNvSpPr>
          <p:nvPr>
            <p:ph type="body" idx="1"/>
          </p:nvPr>
        </p:nvSpPr>
        <p:spPr/>
        <p:txBody>
          <a:bodyPr/>
          <a:lstStyle/>
          <a:p>
            <a:pPr eaLnBrk="1" hangingPunct="1"/>
            <a:r>
              <a:rPr lang="zh-CN" altLang="en-US" smtClean="0">
                <a:ea typeface="宋体" charset="-122"/>
              </a:rPr>
              <a:t>端口冲突</a:t>
            </a:r>
            <a:r>
              <a:rPr lang="en-US" smtClean="0"/>
              <a:t> -</a:t>
            </a:r>
            <a:r>
              <a:rPr lang="en-US" sz="2200" b="0" smtClean="0"/>
              <a:t> “</a:t>
            </a:r>
            <a:r>
              <a:rPr lang="en-US" smtClean="0"/>
              <a:t>Destination host unreachable”</a:t>
            </a:r>
            <a:r>
              <a:rPr lang="en-US" sz="2200" b="0" smtClean="0"/>
              <a:t> </a:t>
            </a:r>
          </a:p>
          <a:p>
            <a:pPr lvl="1" eaLnBrk="1" hangingPunct="1"/>
            <a:r>
              <a:rPr lang="zh-CN" altLang="en-US" smtClean="0">
                <a:ea typeface="宋体" charset="-122"/>
              </a:rPr>
              <a:t>禁用</a:t>
            </a:r>
            <a:r>
              <a:rPr lang="en-US" smtClean="0"/>
              <a:t>PC</a:t>
            </a:r>
            <a:r>
              <a:rPr lang="zh-CN" altLang="en-US" smtClean="0">
                <a:ea typeface="宋体" charset="-122"/>
              </a:rPr>
              <a:t>无线网络</a:t>
            </a:r>
            <a:r>
              <a:rPr lang="en-US" smtClean="0"/>
              <a:t> </a:t>
            </a:r>
          </a:p>
          <a:p>
            <a:pPr lvl="2" eaLnBrk="1" hangingPunct="1"/>
            <a:r>
              <a:rPr lang="zh-CN" altLang="en-US" smtClean="0">
                <a:ea typeface="宋体" charset="-122"/>
              </a:rPr>
              <a:t>拔下网线重新插入以太网口</a:t>
            </a:r>
            <a:endParaRPr lang="en-US" smtClean="0"/>
          </a:p>
          <a:p>
            <a:pPr lvl="2" eaLnBrk="1" hangingPunct="1"/>
            <a:r>
              <a:rPr lang="zh-CN" altLang="en-US" smtClean="0">
                <a:ea typeface="宋体" charset="-122"/>
              </a:rPr>
              <a:t>启用</a:t>
            </a:r>
            <a:r>
              <a:rPr lang="en-US" altLang="zh-CN" smtClean="0">
                <a:ea typeface="宋体" charset="-122"/>
              </a:rPr>
              <a:t>PC</a:t>
            </a:r>
            <a:r>
              <a:rPr lang="zh-CN" altLang="en-US" smtClean="0">
                <a:ea typeface="宋体" charset="-122"/>
              </a:rPr>
              <a:t>无线网路</a:t>
            </a:r>
            <a:endParaRPr lang="en-US" smtClean="0"/>
          </a:p>
          <a:p>
            <a:pPr lvl="1" eaLnBrk="1" hangingPunct="1"/>
            <a:r>
              <a:rPr lang="zh-CN" altLang="en-US" smtClean="0">
                <a:ea typeface="宋体" charset="-122"/>
              </a:rPr>
              <a:t>子网掩码错误</a:t>
            </a:r>
            <a:endParaRPr lang="en-US" sz="2000" smtClean="0"/>
          </a:p>
          <a:p>
            <a:pPr lvl="2" eaLnBrk="1" hangingPunct="1"/>
            <a:r>
              <a:rPr lang="zh-CN" altLang="en-US" sz="1800" smtClean="0">
                <a:ea typeface="宋体" charset="-122"/>
              </a:rPr>
              <a:t>重新设置</a:t>
            </a:r>
            <a:r>
              <a:rPr lang="en-US" altLang="zh-CN" sz="1800" smtClean="0">
                <a:ea typeface="宋体" charset="-122"/>
              </a:rPr>
              <a:t>PC</a:t>
            </a:r>
            <a:r>
              <a:rPr lang="zh-CN" altLang="en-US" sz="1800" smtClean="0">
                <a:ea typeface="宋体" charset="-122"/>
              </a:rPr>
              <a:t>或读写器</a:t>
            </a:r>
            <a:r>
              <a:rPr lang="en-US" altLang="zh-CN" sz="1800" smtClean="0">
                <a:ea typeface="宋体" charset="-122"/>
              </a:rPr>
              <a:t>IP</a:t>
            </a:r>
            <a:r>
              <a:rPr lang="zh-CN" altLang="en-US" sz="1800" smtClean="0">
                <a:ea typeface="宋体" charset="-122"/>
              </a:rPr>
              <a:t>和子网掩码</a:t>
            </a:r>
            <a:endParaRPr lang="en-US" sz="1800" smtClean="0"/>
          </a:p>
          <a:p>
            <a:pPr lvl="2" eaLnBrk="1" hangingPunct="1"/>
            <a:endParaRPr lang="en-US" sz="1800" smtClean="0"/>
          </a:p>
          <a:p>
            <a:pPr lvl="2" eaLnBrk="1" hangingPunct="1">
              <a:buFont typeface="Tahoma" pitchFamily="34" charset="0"/>
              <a:buNone/>
            </a:pPr>
            <a:endParaRPr lang="en-US" sz="1800" smtClean="0"/>
          </a:p>
          <a:p>
            <a:pPr lvl="2" eaLnBrk="1" hangingPunct="1">
              <a:buFont typeface="Tahoma" pitchFamily="34" charset="0"/>
              <a:buNone/>
            </a:pPr>
            <a:endParaRPr lang="en-US" sz="1800" b="1" smtClean="0"/>
          </a:p>
          <a:p>
            <a:pPr eaLnBrk="1" hangingPunct="1">
              <a:buFont typeface="Tahoma" pitchFamily="34" charset="0"/>
              <a:buNone/>
            </a:pPr>
            <a:endParaRPr lang="en-US" sz="2000" smtClean="0"/>
          </a:p>
        </p:txBody>
      </p:sp>
      <p:pic>
        <p:nvPicPr>
          <p:cNvPr id="97284"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9200" y="3200400"/>
            <a:ext cx="6705600" cy="243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34538884"/>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 Box 3"/>
          <p:cNvSpPr txBox="1">
            <a:spLocks noChangeArrowheads="1"/>
          </p:cNvSpPr>
          <p:nvPr/>
        </p:nvSpPr>
        <p:spPr bwMode="auto">
          <a:xfrm>
            <a:off x="3408363" y="2425700"/>
            <a:ext cx="2687637"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a:t>
            </a:r>
            <a:r>
              <a:rPr lang="zh-CN" altLang="en-US" sz="3600" i="1">
                <a:solidFill>
                  <a:schemeClr val="accent2"/>
                </a:solidFill>
                <a:latin typeface="Tahoma" pitchFamily="34" charset="0"/>
                <a:ea typeface="宋体" charset="-122"/>
                <a:cs typeface="Tahoma" pitchFamily="34" charset="0"/>
              </a:rPr>
              <a:t>配置部分</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1721027618"/>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zh-CN" altLang="en-US" smtClean="0">
                <a:ea typeface="宋体" charset="-122"/>
              </a:rPr>
              <a:t>网页配置读写器</a:t>
            </a:r>
            <a:endParaRPr lang="en-US" smtClean="0"/>
          </a:p>
        </p:txBody>
      </p:sp>
      <p:sp>
        <p:nvSpPr>
          <p:cNvPr id="99331" name="Rectangle 3"/>
          <p:cNvSpPr>
            <a:spLocks noGrp="1" noChangeArrowheads="1"/>
          </p:cNvSpPr>
          <p:nvPr>
            <p:ph type="body" idx="1"/>
          </p:nvPr>
        </p:nvSpPr>
        <p:spPr/>
        <p:txBody>
          <a:bodyPr/>
          <a:lstStyle/>
          <a:p>
            <a:pPr eaLnBrk="1" hangingPunct="1"/>
            <a:r>
              <a:rPr lang="zh-CN" altLang="en-US" sz="2000" b="0" smtClean="0">
                <a:ea typeface="宋体" charset="-122"/>
              </a:rPr>
              <a:t>配置区域为</a:t>
            </a:r>
            <a:r>
              <a:rPr lang="en-US" altLang="zh-CN" sz="2000" b="0" smtClean="0">
                <a:ea typeface="宋体" charset="-122"/>
              </a:rPr>
              <a:t>China</a:t>
            </a:r>
            <a:r>
              <a:rPr lang="zh-CN" altLang="en-US" sz="2000" b="0" smtClean="0">
                <a:ea typeface="宋体" charset="-122"/>
              </a:rPr>
              <a:t> </a:t>
            </a:r>
            <a:r>
              <a:rPr lang="en-US" altLang="zh-CN" sz="2000" b="0" smtClean="0">
                <a:ea typeface="宋体" charset="-122"/>
              </a:rPr>
              <a:t>920-925 MHz</a:t>
            </a:r>
          </a:p>
          <a:p>
            <a:pPr marL="236538" lvl="1" indent="-236538" eaLnBrk="1" hangingPunct="1">
              <a:spcBef>
                <a:spcPct val="40000"/>
              </a:spcBef>
              <a:buFont typeface="Tahoma" pitchFamily="34" charset="0"/>
              <a:buChar char="•"/>
            </a:pPr>
            <a:r>
              <a:rPr lang="zh-CN" altLang="en-US" sz="2000" smtClean="0">
                <a:ea typeface="宋体" charset="-122"/>
              </a:rPr>
              <a:t>选择区域设置文件初始化读写器</a:t>
            </a:r>
            <a:endParaRPr lang="en-US" sz="2000" smtClean="0">
              <a:ea typeface="宋体" charset="-122"/>
            </a:endParaRPr>
          </a:p>
          <a:p>
            <a:pPr lvl="2" eaLnBrk="1" hangingPunct="1">
              <a:buFont typeface="Tahoma" pitchFamily="34" charset="0"/>
              <a:buNone/>
            </a:pPr>
            <a:endParaRPr lang="en-US" sz="1800" smtClean="0"/>
          </a:p>
          <a:p>
            <a:pPr lvl="2" eaLnBrk="1" hangingPunct="1">
              <a:buFont typeface="Tahoma" pitchFamily="34" charset="0"/>
              <a:buNone/>
            </a:pPr>
            <a:endParaRPr lang="en-US" sz="1800" b="1" smtClean="0"/>
          </a:p>
          <a:p>
            <a:pPr eaLnBrk="1" hangingPunct="1">
              <a:buFont typeface="Tahoma" pitchFamily="34" charset="0"/>
              <a:buNone/>
            </a:pPr>
            <a:endParaRPr lang="en-US" sz="2000" smtClean="0"/>
          </a:p>
        </p:txBody>
      </p:sp>
      <p:pic>
        <p:nvPicPr>
          <p:cNvPr id="9933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 y="1828800"/>
            <a:ext cx="83058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22981442"/>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smtClean="0"/>
              <a:t>Rshell</a:t>
            </a:r>
            <a:r>
              <a:rPr lang="zh-CN" altLang="en-US" smtClean="0">
                <a:ea typeface="宋体" charset="-122"/>
              </a:rPr>
              <a:t>配置读写器</a:t>
            </a:r>
            <a:r>
              <a:rPr lang="en-US" smtClean="0"/>
              <a:t>		</a:t>
            </a:r>
          </a:p>
        </p:txBody>
      </p:sp>
      <p:sp>
        <p:nvSpPr>
          <p:cNvPr id="100355" name="Rectangle 3"/>
          <p:cNvSpPr>
            <a:spLocks noGrp="1" noChangeArrowheads="1"/>
          </p:cNvSpPr>
          <p:nvPr>
            <p:ph type="body" idx="1"/>
          </p:nvPr>
        </p:nvSpPr>
        <p:spPr>
          <a:xfrm>
            <a:off x="457200" y="990600"/>
            <a:ext cx="8229600" cy="5021263"/>
          </a:xfrm>
        </p:spPr>
        <p:txBody>
          <a:bodyPr/>
          <a:lstStyle/>
          <a:p>
            <a:pPr eaLnBrk="1" hangingPunct="1"/>
            <a:r>
              <a:rPr lang="zh-CN" altLang="en-US" smtClean="0">
                <a:ea typeface="宋体" charset="-122"/>
              </a:rPr>
              <a:t>通过</a:t>
            </a:r>
            <a:r>
              <a:rPr lang="en-US" altLang="zh-CN" smtClean="0">
                <a:ea typeface="宋体" charset="-122"/>
              </a:rPr>
              <a:t>CONSOLE</a:t>
            </a:r>
            <a:r>
              <a:rPr lang="zh-CN" altLang="en-US" smtClean="0">
                <a:ea typeface="宋体" charset="-122"/>
              </a:rPr>
              <a:t>口进入</a:t>
            </a:r>
            <a:r>
              <a:rPr lang="en-US" smtClean="0"/>
              <a:t> (RSHELL)</a:t>
            </a:r>
          </a:p>
          <a:p>
            <a:pPr lvl="1" eaLnBrk="1" hangingPunct="1"/>
            <a:r>
              <a:rPr lang="zh-CN" altLang="en-US" sz="2600" smtClean="0">
                <a:ea typeface="宋体" charset="-122"/>
              </a:rPr>
              <a:t>用</a:t>
            </a:r>
            <a:r>
              <a:rPr lang="en-US" sz="2600" smtClean="0"/>
              <a:t>DB9</a:t>
            </a:r>
            <a:r>
              <a:rPr lang="zh-CN" altLang="en-US" sz="2600" smtClean="0">
                <a:ea typeface="宋体" charset="-122"/>
              </a:rPr>
              <a:t>转</a:t>
            </a:r>
            <a:r>
              <a:rPr lang="en-US" sz="2600" smtClean="0"/>
              <a:t>RJ45</a:t>
            </a:r>
            <a:r>
              <a:rPr lang="zh-CN" altLang="en-US" sz="2600" smtClean="0">
                <a:ea typeface="宋体" charset="-122"/>
              </a:rPr>
              <a:t>适配器连接</a:t>
            </a:r>
            <a:r>
              <a:rPr lang="en-US" altLang="zh-CN" sz="2600" smtClean="0">
                <a:ea typeface="宋体" charset="-122"/>
              </a:rPr>
              <a:t>CONSOLE</a:t>
            </a:r>
            <a:r>
              <a:rPr lang="zh-CN" altLang="en-US" sz="2600" smtClean="0">
                <a:ea typeface="宋体" charset="-122"/>
              </a:rPr>
              <a:t>和</a:t>
            </a:r>
            <a:r>
              <a:rPr lang="en-US" altLang="zh-CN" sz="2600" smtClean="0">
                <a:ea typeface="宋体" charset="-122"/>
              </a:rPr>
              <a:t>PC</a:t>
            </a:r>
            <a:r>
              <a:rPr lang="zh-CN" altLang="en-US" sz="2600" smtClean="0">
                <a:ea typeface="宋体" charset="-122"/>
              </a:rPr>
              <a:t>网口</a:t>
            </a:r>
            <a:endParaRPr lang="en-US" smtClean="0"/>
          </a:p>
          <a:p>
            <a:pPr lvl="1" eaLnBrk="1" hangingPunct="1"/>
            <a:r>
              <a:rPr lang="zh-CN" altLang="en-US" sz="2600" smtClean="0">
                <a:ea typeface="宋体" charset="-122"/>
              </a:rPr>
              <a:t>通过</a:t>
            </a:r>
            <a:r>
              <a:rPr lang="en-US" altLang="zh-CN" sz="2600" smtClean="0">
                <a:ea typeface="宋体" charset="-122"/>
              </a:rPr>
              <a:t>putty</a:t>
            </a:r>
            <a:r>
              <a:rPr lang="zh-CN" altLang="en-US" sz="2600" smtClean="0">
                <a:ea typeface="宋体" charset="-122"/>
              </a:rPr>
              <a:t>等工具配置串口信息</a:t>
            </a:r>
            <a:r>
              <a:rPr lang="en-US" sz="2600" smtClean="0"/>
              <a:t>:</a:t>
            </a:r>
          </a:p>
          <a:p>
            <a:pPr lvl="2" eaLnBrk="1" hangingPunct="1"/>
            <a:r>
              <a:rPr lang="en-US" sz="2400" smtClean="0"/>
              <a:t>115200, 8, None, 1, None</a:t>
            </a:r>
          </a:p>
          <a:p>
            <a:pPr lvl="2" eaLnBrk="1" hangingPunct="1"/>
            <a:r>
              <a:rPr lang="en-US" smtClean="0"/>
              <a:t>Login: root</a:t>
            </a:r>
          </a:p>
          <a:p>
            <a:pPr lvl="2" eaLnBrk="1" hangingPunct="1"/>
            <a:r>
              <a:rPr lang="en-US" smtClean="0"/>
              <a:t>Password: impinj</a:t>
            </a:r>
          </a:p>
          <a:p>
            <a:pPr eaLnBrk="1" hangingPunct="1"/>
            <a:r>
              <a:rPr lang="zh-CN" altLang="en-US" smtClean="0">
                <a:ea typeface="宋体" charset="-122"/>
              </a:rPr>
              <a:t>通过命令行下</a:t>
            </a:r>
            <a:r>
              <a:rPr lang="en-US" altLang="zh-CN" smtClean="0">
                <a:ea typeface="宋体" charset="-122"/>
              </a:rPr>
              <a:t>Telnet</a:t>
            </a:r>
            <a:r>
              <a:rPr lang="zh-CN" altLang="en-US" smtClean="0">
                <a:ea typeface="宋体" charset="-122"/>
              </a:rPr>
              <a:t>进入</a:t>
            </a:r>
            <a:r>
              <a:rPr lang="en-US" smtClean="0"/>
              <a:t> (RSHELL)</a:t>
            </a:r>
            <a:endParaRPr lang="en-US" sz="1800" i="1" smtClean="0"/>
          </a:p>
          <a:p>
            <a:pPr lvl="1" eaLnBrk="1" hangingPunct="1"/>
            <a:r>
              <a:rPr lang="en-US" sz="2600" smtClean="0"/>
              <a:t>telnet </a:t>
            </a:r>
            <a:r>
              <a:rPr lang="en-US" sz="2800" smtClean="0"/>
              <a:t>speedway</a:t>
            </a:r>
            <a:r>
              <a:rPr lang="en-US" sz="2800" b="1" smtClean="0"/>
              <a:t>r</a:t>
            </a:r>
            <a:r>
              <a:rPr lang="en-US" sz="2800" smtClean="0"/>
              <a:t>-10-28-42.local</a:t>
            </a:r>
          </a:p>
          <a:p>
            <a:pPr lvl="2" eaLnBrk="1" hangingPunct="1"/>
            <a:r>
              <a:rPr lang="en-US" smtClean="0"/>
              <a:t>Login: root</a:t>
            </a:r>
          </a:p>
          <a:p>
            <a:pPr lvl="2" eaLnBrk="1" hangingPunct="1"/>
            <a:r>
              <a:rPr lang="en-US" smtClean="0"/>
              <a:t>Password: impinj</a:t>
            </a:r>
            <a:endParaRPr lang="en-US" sz="2600" smtClean="0"/>
          </a:p>
          <a:p>
            <a:pPr eaLnBrk="1" hangingPunct="1"/>
            <a:endParaRPr lang="en-US" smtClean="0"/>
          </a:p>
        </p:txBody>
      </p:sp>
      <p:pic>
        <p:nvPicPr>
          <p:cNvPr id="100356"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15000" y="1828800"/>
            <a:ext cx="29718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53664997"/>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mtClean="0"/>
              <a:t>Rshell</a:t>
            </a:r>
            <a:r>
              <a:rPr lang="zh-CN" altLang="en-US" smtClean="0">
                <a:ea typeface="宋体" charset="-122"/>
              </a:rPr>
              <a:t>命令</a:t>
            </a:r>
            <a:r>
              <a:rPr lang="en-US" smtClean="0"/>
              <a:t>	</a:t>
            </a:r>
          </a:p>
        </p:txBody>
      </p:sp>
      <p:sp>
        <p:nvSpPr>
          <p:cNvPr id="101379" name="Rectangle 3"/>
          <p:cNvSpPr>
            <a:spLocks noGrp="1" noChangeArrowheads="1"/>
          </p:cNvSpPr>
          <p:nvPr>
            <p:ph type="body" idx="1"/>
          </p:nvPr>
        </p:nvSpPr>
        <p:spPr>
          <a:xfrm>
            <a:off x="457200" y="990600"/>
            <a:ext cx="8153400" cy="5021263"/>
          </a:xfrm>
        </p:spPr>
        <p:txBody>
          <a:bodyPr/>
          <a:lstStyle/>
          <a:p>
            <a:pPr marL="236538" lvl="1" indent="-236538" eaLnBrk="1" hangingPunct="1">
              <a:spcBef>
                <a:spcPct val="40000"/>
              </a:spcBef>
              <a:buFont typeface="Tahoma" pitchFamily="34" charset="0"/>
              <a:buChar char="•"/>
            </a:pPr>
            <a:r>
              <a:rPr lang="zh-CN" altLang="en-US" sz="2400" smtClean="0">
                <a:ea typeface="宋体" charset="-122"/>
              </a:rPr>
              <a:t>配置有线网络</a:t>
            </a:r>
            <a:endParaRPr lang="en-US" sz="2000" smtClean="0"/>
          </a:p>
          <a:p>
            <a:pPr marL="236538" lvl="1" indent="-236538">
              <a:lnSpc>
                <a:spcPct val="90000"/>
              </a:lnSpc>
              <a:spcBef>
                <a:spcPts val="300"/>
              </a:spcBef>
              <a:buClr>
                <a:srgbClr val="CC3333"/>
              </a:buClr>
            </a:pPr>
            <a:r>
              <a:rPr lang="zh-CN" altLang="en-US" smtClean="0">
                <a:ea typeface="宋体" charset="-122"/>
              </a:rPr>
              <a:t>显示网络配置</a:t>
            </a:r>
            <a:endParaRPr lang="en-US" smtClean="0"/>
          </a:p>
          <a:p>
            <a:pPr lvl="2">
              <a:lnSpc>
                <a:spcPct val="90000"/>
              </a:lnSpc>
              <a:spcBef>
                <a:spcPts val="300"/>
              </a:spcBef>
              <a:buClr>
                <a:srgbClr val="CC3333"/>
              </a:buClr>
            </a:pPr>
            <a:r>
              <a:rPr lang="en-US" smtClean="0"/>
              <a:t>Show network summary</a:t>
            </a:r>
          </a:p>
          <a:p>
            <a:pPr marL="236538" lvl="1" indent="-236538">
              <a:lnSpc>
                <a:spcPct val="90000"/>
              </a:lnSpc>
              <a:spcBef>
                <a:spcPts val="300"/>
              </a:spcBef>
              <a:buClr>
                <a:srgbClr val="CC3333"/>
              </a:buClr>
            </a:pPr>
            <a:r>
              <a:rPr lang="zh-CN" altLang="en-US" smtClean="0">
                <a:ea typeface="宋体" charset="-122"/>
              </a:rPr>
              <a:t>配置</a:t>
            </a:r>
            <a:r>
              <a:rPr lang="en-US" altLang="zh-CN" smtClean="0">
                <a:ea typeface="宋体" charset="-122"/>
              </a:rPr>
              <a:t>IP</a:t>
            </a:r>
            <a:r>
              <a:rPr lang="zh-CN" altLang="en-US" smtClean="0">
                <a:ea typeface="宋体" charset="-122"/>
              </a:rPr>
              <a:t>地址动态分配</a:t>
            </a:r>
            <a:endParaRPr lang="en-US" smtClean="0"/>
          </a:p>
          <a:p>
            <a:pPr lvl="2">
              <a:lnSpc>
                <a:spcPct val="90000"/>
              </a:lnSpc>
              <a:spcBef>
                <a:spcPts val="300"/>
              </a:spcBef>
              <a:buClr>
                <a:srgbClr val="CC3333"/>
              </a:buClr>
            </a:pPr>
            <a:r>
              <a:rPr lang="en-US" smtClean="0"/>
              <a:t>Config network ip dynamic</a:t>
            </a:r>
          </a:p>
          <a:p>
            <a:pPr marL="236538" lvl="1" indent="-236538">
              <a:lnSpc>
                <a:spcPct val="90000"/>
              </a:lnSpc>
              <a:spcBef>
                <a:spcPts val="300"/>
              </a:spcBef>
              <a:buClr>
                <a:srgbClr val="CC3333"/>
              </a:buClr>
            </a:pPr>
            <a:r>
              <a:rPr lang="zh-CN" altLang="en-US" smtClean="0">
                <a:ea typeface="宋体" charset="-122"/>
              </a:rPr>
              <a:t>配置</a:t>
            </a:r>
            <a:r>
              <a:rPr lang="en-US" altLang="zh-CN" smtClean="0">
                <a:ea typeface="宋体" charset="-122"/>
              </a:rPr>
              <a:t>IP</a:t>
            </a:r>
            <a:r>
              <a:rPr lang="zh-CN" altLang="en-US" smtClean="0">
                <a:ea typeface="宋体" charset="-122"/>
              </a:rPr>
              <a:t>地址为静态</a:t>
            </a:r>
            <a:endParaRPr lang="en-US" smtClean="0"/>
          </a:p>
          <a:p>
            <a:pPr lvl="2">
              <a:lnSpc>
                <a:spcPct val="90000"/>
              </a:lnSpc>
              <a:spcBef>
                <a:spcPts val="300"/>
              </a:spcBef>
              <a:buClr>
                <a:srgbClr val="CC3333"/>
              </a:buClr>
            </a:pPr>
            <a:r>
              <a:rPr lang="en-US" smtClean="0"/>
              <a:t>Config network static [ip address]</a:t>
            </a:r>
          </a:p>
        </p:txBody>
      </p:sp>
      <p:pic>
        <p:nvPicPr>
          <p:cNvPr id="101380"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86400" y="1295400"/>
            <a:ext cx="29718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62215571"/>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mtClean="0"/>
              <a:t>Rshell</a:t>
            </a:r>
            <a:r>
              <a:rPr lang="zh-CN" altLang="en-US" smtClean="0">
                <a:ea typeface="宋体" charset="-122"/>
              </a:rPr>
              <a:t>命令</a:t>
            </a:r>
            <a:r>
              <a:rPr lang="en-US" smtClean="0"/>
              <a:t>	</a:t>
            </a:r>
          </a:p>
        </p:txBody>
      </p:sp>
      <p:sp>
        <p:nvSpPr>
          <p:cNvPr id="102403" name="Rectangle 3"/>
          <p:cNvSpPr>
            <a:spLocks noGrp="1" noChangeArrowheads="1"/>
          </p:cNvSpPr>
          <p:nvPr>
            <p:ph type="body" idx="1"/>
          </p:nvPr>
        </p:nvSpPr>
        <p:spPr>
          <a:xfrm>
            <a:off x="457200" y="990600"/>
            <a:ext cx="8153400" cy="5181600"/>
          </a:xfrm>
        </p:spPr>
        <p:txBody>
          <a:bodyPr/>
          <a:lstStyle/>
          <a:p>
            <a:pPr marL="236538" lvl="1" indent="-236538" eaLnBrk="1" hangingPunct="1">
              <a:spcBef>
                <a:spcPct val="40000"/>
              </a:spcBef>
              <a:buFont typeface="Tahoma" pitchFamily="34" charset="0"/>
              <a:buChar char="•"/>
            </a:pPr>
            <a:r>
              <a:rPr lang="zh-CN" altLang="en-US" sz="2400" smtClean="0">
                <a:ea typeface="宋体" charset="-122"/>
              </a:rPr>
              <a:t>配置无线网络（</a:t>
            </a:r>
            <a:r>
              <a:rPr lang="en-US" altLang="zh-CN" sz="2400" smtClean="0">
                <a:ea typeface="宋体" charset="-122"/>
              </a:rPr>
              <a:t>Realtek</a:t>
            </a:r>
            <a:r>
              <a:rPr lang="zh-CN" altLang="en-US" sz="2400" smtClean="0">
                <a:ea typeface="宋体" charset="-122"/>
              </a:rPr>
              <a:t> </a:t>
            </a:r>
            <a:r>
              <a:rPr lang="en-US" altLang="zh-CN" sz="2400" smtClean="0">
                <a:ea typeface="宋体" charset="-122"/>
              </a:rPr>
              <a:t>8187</a:t>
            </a:r>
            <a:r>
              <a:rPr lang="zh-CN" altLang="en-US" sz="2400" smtClean="0">
                <a:ea typeface="宋体" charset="-122"/>
              </a:rPr>
              <a:t>）</a:t>
            </a:r>
            <a:endParaRPr lang="en-US" sz="2000" smtClean="0"/>
          </a:p>
          <a:p>
            <a:pPr marL="236538" lvl="1" indent="-236538">
              <a:lnSpc>
                <a:spcPct val="90000"/>
              </a:lnSpc>
              <a:spcBef>
                <a:spcPts val="300"/>
              </a:spcBef>
              <a:buClr>
                <a:srgbClr val="CC3333"/>
              </a:buClr>
            </a:pPr>
            <a:r>
              <a:rPr lang="zh-CN" altLang="en-US" sz="2000" smtClean="0">
                <a:ea typeface="宋体" charset="-122"/>
              </a:rPr>
              <a:t>配置网络</a:t>
            </a:r>
            <a:endParaRPr lang="en-US" sz="2000" smtClean="0"/>
          </a:p>
          <a:p>
            <a:pPr lvl="2">
              <a:lnSpc>
                <a:spcPct val="90000"/>
              </a:lnSpc>
              <a:spcBef>
                <a:spcPts val="300"/>
              </a:spcBef>
              <a:buClr>
                <a:srgbClr val="CC3333"/>
              </a:buClr>
            </a:pPr>
            <a:r>
              <a:rPr lang="en-US" smtClean="0"/>
              <a:t>Config network wlan</a:t>
            </a:r>
          </a:p>
          <a:p>
            <a:pPr marL="236538" lvl="1" indent="-236538">
              <a:lnSpc>
                <a:spcPct val="90000"/>
              </a:lnSpc>
              <a:spcBef>
                <a:spcPts val="300"/>
              </a:spcBef>
              <a:buClr>
                <a:srgbClr val="CC3333"/>
              </a:buClr>
            </a:pPr>
            <a:r>
              <a:rPr lang="zh-CN" altLang="en-US" sz="2000" smtClean="0">
                <a:ea typeface="宋体" charset="-122"/>
              </a:rPr>
              <a:t>配置网络类型</a:t>
            </a:r>
            <a:endParaRPr lang="en-US" sz="2000" smtClean="0"/>
          </a:p>
          <a:p>
            <a:pPr lvl="2">
              <a:lnSpc>
                <a:spcPct val="90000"/>
              </a:lnSpc>
              <a:spcBef>
                <a:spcPts val="300"/>
              </a:spcBef>
              <a:buClr>
                <a:srgbClr val="CC3333"/>
              </a:buClr>
            </a:pPr>
            <a:r>
              <a:rPr lang="en-US" smtClean="0"/>
              <a:t>Nettype infra</a:t>
            </a:r>
          </a:p>
          <a:p>
            <a:pPr marL="236538" lvl="1" indent="-236538">
              <a:lnSpc>
                <a:spcPct val="90000"/>
              </a:lnSpc>
              <a:spcBef>
                <a:spcPts val="300"/>
              </a:spcBef>
              <a:buClr>
                <a:srgbClr val="CC3333"/>
              </a:buClr>
            </a:pPr>
            <a:r>
              <a:rPr lang="zh-CN" altLang="en-US" sz="2000" smtClean="0">
                <a:ea typeface="宋体" charset="-122"/>
              </a:rPr>
              <a:t>配置</a:t>
            </a:r>
            <a:r>
              <a:rPr lang="en-US" altLang="zh-CN" sz="2000" smtClean="0">
                <a:ea typeface="宋体" charset="-122"/>
              </a:rPr>
              <a:t>ssid</a:t>
            </a:r>
            <a:endParaRPr lang="en-US" sz="2000" smtClean="0"/>
          </a:p>
          <a:p>
            <a:pPr lvl="2">
              <a:lnSpc>
                <a:spcPct val="90000"/>
              </a:lnSpc>
              <a:spcBef>
                <a:spcPts val="300"/>
              </a:spcBef>
              <a:buClr>
                <a:srgbClr val="CC3333"/>
              </a:buClr>
            </a:pPr>
            <a:r>
              <a:rPr lang="en-US" smtClean="0"/>
              <a:t>ssid [network name]</a:t>
            </a:r>
          </a:p>
          <a:p>
            <a:pPr marL="236538" lvl="1" indent="-236538">
              <a:lnSpc>
                <a:spcPct val="90000"/>
              </a:lnSpc>
              <a:spcBef>
                <a:spcPts val="300"/>
              </a:spcBef>
              <a:buClr>
                <a:srgbClr val="CC3333"/>
              </a:buClr>
            </a:pPr>
            <a:r>
              <a:rPr lang="zh-CN" altLang="en-US" sz="2000" smtClean="0">
                <a:ea typeface="宋体" charset="-122"/>
              </a:rPr>
              <a:t>配置</a:t>
            </a:r>
            <a:r>
              <a:rPr lang="en-US" altLang="zh-CN" sz="2000" smtClean="0">
                <a:ea typeface="宋体" charset="-122"/>
              </a:rPr>
              <a:t>keymgmt</a:t>
            </a:r>
            <a:endParaRPr lang="en-US" sz="2000" smtClean="0"/>
          </a:p>
          <a:p>
            <a:pPr lvl="2">
              <a:lnSpc>
                <a:spcPct val="90000"/>
              </a:lnSpc>
              <a:spcBef>
                <a:spcPts val="300"/>
              </a:spcBef>
              <a:buClr>
                <a:srgbClr val="CC3333"/>
              </a:buClr>
            </a:pPr>
            <a:r>
              <a:rPr lang="en-US" smtClean="0"/>
              <a:t>keymgmt wpa-psk</a:t>
            </a:r>
          </a:p>
          <a:p>
            <a:pPr marL="236538" lvl="1" indent="-236538">
              <a:lnSpc>
                <a:spcPct val="90000"/>
              </a:lnSpc>
              <a:spcBef>
                <a:spcPts val="300"/>
              </a:spcBef>
              <a:buClr>
                <a:srgbClr val="CC3333"/>
              </a:buClr>
            </a:pPr>
            <a:r>
              <a:rPr lang="zh-CN" altLang="en-US" sz="2000" smtClean="0">
                <a:ea typeface="宋体" charset="-122"/>
              </a:rPr>
              <a:t>配置加密方式</a:t>
            </a:r>
            <a:endParaRPr lang="en-US" sz="2000" smtClean="0"/>
          </a:p>
          <a:p>
            <a:pPr lvl="2">
              <a:lnSpc>
                <a:spcPct val="90000"/>
              </a:lnSpc>
              <a:spcBef>
                <a:spcPts val="300"/>
              </a:spcBef>
              <a:buClr>
                <a:srgbClr val="CC3333"/>
              </a:buClr>
            </a:pPr>
            <a:r>
              <a:rPr lang="en-US" smtClean="0"/>
              <a:t>encrypt wpa2</a:t>
            </a:r>
          </a:p>
          <a:p>
            <a:pPr marL="236538" lvl="1" indent="-236538">
              <a:lnSpc>
                <a:spcPct val="90000"/>
              </a:lnSpc>
              <a:spcBef>
                <a:spcPts val="300"/>
              </a:spcBef>
              <a:buClr>
                <a:srgbClr val="CC3333"/>
              </a:buClr>
            </a:pPr>
            <a:r>
              <a:rPr lang="zh-CN" altLang="en-US" sz="2000" smtClean="0">
                <a:ea typeface="宋体" charset="-122"/>
              </a:rPr>
              <a:t>配置连接密码</a:t>
            </a:r>
            <a:endParaRPr lang="en-US" sz="2000" smtClean="0"/>
          </a:p>
          <a:p>
            <a:pPr lvl="2">
              <a:lnSpc>
                <a:spcPct val="90000"/>
              </a:lnSpc>
              <a:spcBef>
                <a:spcPts val="300"/>
              </a:spcBef>
              <a:buClr>
                <a:srgbClr val="CC3333"/>
              </a:buClr>
            </a:pPr>
            <a:r>
              <a:rPr lang="en-US" smtClean="0"/>
              <a:t>psk[password]</a:t>
            </a:r>
          </a:p>
          <a:p>
            <a:pPr marL="236538" lvl="1" indent="-236538">
              <a:lnSpc>
                <a:spcPct val="90000"/>
              </a:lnSpc>
              <a:spcBef>
                <a:spcPts val="300"/>
              </a:spcBef>
              <a:buClr>
                <a:srgbClr val="CC3333"/>
              </a:buClr>
            </a:pPr>
            <a:r>
              <a:rPr lang="zh-CN" altLang="en-US" sz="2000" smtClean="0">
                <a:ea typeface="宋体" charset="-122"/>
              </a:rPr>
              <a:t>提交更改</a:t>
            </a:r>
            <a:endParaRPr lang="en-US" sz="2000" smtClean="0"/>
          </a:p>
          <a:p>
            <a:pPr lvl="2">
              <a:lnSpc>
                <a:spcPct val="90000"/>
              </a:lnSpc>
              <a:spcBef>
                <a:spcPts val="300"/>
              </a:spcBef>
              <a:buClr>
                <a:srgbClr val="CC3333"/>
              </a:buClr>
            </a:pPr>
            <a:r>
              <a:rPr lang="en-US" smtClean="0"/>
              <a:t>commit</a:t>
            </a:r>
          </a:p>
          <a:p>
            <a:pPr lvl="2">
              <a:lnSpc>
                <a:spcPct val="90000"/>
              </a:lnSpc>
              <a:spcBef>
                <a:spcPts val="300"/>
              </a:spcBef>
              <a:buClr>
                <a:srgbClr val="CC3333"/>
              </a:buClr>
            </a:pPr>
            <a:r>
              <a:rPr lang="en-US" smtClean="0"/>
              <a:t>config network interface primary wlan</a:t>
            </a:r>
          </a:p>
        </p:txBody>
      </p:sp>
    </p:spTree>
    <p:extLst>
      <p:ext uri="{BB962C8B-B14F-4D97-AF65-F5344CB8AC3E}">
        <p14:creationId xmlns:p14="http://schemas.microsoft.com/office/powerpoint/2010/main" xmlns="" val="2498638363"/>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Rshell</a:t>
            </a:r>
            <a:r>
              <a:rPr lang="zh-CN" altLang="en-US" smtClean="0">
                <a:ea typeface="宋体" charset="-122"/>
              </a:rPr>
              <a:t>命令</a:t>
            </a:r>
            <a:r>
              <a:rPr lang="en-US" smtClean="0"/>
              <a:t>	</a:t>
            </a:r>
          </a:p>
        </p:txBody>
      </p:sp>
      <p:sp>
        <p:nvSpPr>
          <p:cNvPr id="103427" name="Rectangle 3"/>
          <p:cNvSpPr>
            <a:spLocks noGrp="1" noChangeArrowheads="1"/>
          </p:cNvSpPr>
          <p:nvPr>
            <p:ph type="body" idx="1"/>
          </p:nvPr>
        </p:nvSpPr>
        <p:spPr>
          <a:xfrm>
            <a:off x="457200" y="990600"/>
            <a:ext cx="5638800" cy="5021263"/>
          </a:xfrm>
        </p:spPr>
        <p:txBody>
          <a:bodyPr/>
          <a:lstStyle/>
          <a:p>
            <a:pPr eaLnBrk="1" hangingPunct="1"/>
            <a:r>
              <a:rPr lang="zh-CN" altLang="en-US" sz="2200" b="0" smtClean="0">
                <a:ea typeface="宋体" charset="-122"/>
              </a:rPr>
              <a:t>系统设置</a:t>
            </a:r>
            <a:endParaRPr lang="en-US" altLang="zh-CN" sz="2200" b="0" smtClean="0">
              <a:ea typeface="宋体" charset="-122"/>
            </a:endParaRPr>
          </a:p>
          <a:p>
            <a:pPr lvl="1">
              <a:lnSpc>
                <a:spcPct val="90000"/>
              </a:lnSpc>
              <a:spcBef>
                <a:spcPts val="300"/>
              </a:spcBef>
              <a:buClr>
                <a:srgbClr val="CC3333"/>
              </a:buClr>
            </a:pPr>
            <a:r>
              <a:rPr lang="zh-CN" altLang="en-US" smtClean="0">
                <a:ea typeface="宋体" charset="-122"/>
              </a:rPr>
              <a:t>显示系统平台</a:t>
            </a:r>
            <a:endParaRPr lang="en-US" smtClean="0"/>
          </a:p>
          <a:p>
            <a:pPr lvl="2">
              <a:lnSpc>
                <a:spcPct val="90000"/>
              </a:lnSpc>
              <a:spcBef>
                <a:spcPts val="300"/>
              </a:spcBef>
              <a:buClr>
                <a:srgbClr val="CC3333"/>
              </a:buClr>
            </a:pPr>
            <a:r>
              <a:rPr lang="en-US" smtClean="0"/>
              <a:t>Show system platform</a:t>
            </a:r>
          </a:p>
          <a:p>
            <a:pPr lvl="1">
              <a:lnSpc>
                <a:spcPct val="90000"/>
              </a:lnSpc>
              <a:spcBef>
                <a:spcPts val="300"/>
              </a:spcBef>
              <a:buClr>
                <a:srgbClr val="CC3333"/>
              </a:buClr>
            </a:pPr>
            <a:r>
              <a:rPr lang="zh-CN" altLang="en-US" smtClean="0">
                <a:ea typeface="宋体" charset="-122"/>
              </a:rPr>
              <a:t>显示区域</a:t>
            </a:r>
            <a:endParaRPr lang="en-US" smtClean="0"/>
          </a:p>
          <a:p>
            <a:pPr lvl="2">
              <a:lnSpc>
                <a:spcPct val="90000"/>
              </a:lnSpc>
              <a:spcBef>
                <a:spcPts val="300"/>
              </a:spcBef>
              <a:buClr>
                <a:srgbClr val="CC3333"/>
              </a:buClr>
            </a:pPr>
            <a:r>
              <a:rPr lang="en-US" smtClean="0"/>
              <a:t>Show system region</a:t>
            </a:r>
          </a:p>
          <a:p>
            <a:pPr lvl="1" eaLnBrk="1" hangingPunct="1">
              <a:spcBef>
                <a:spcPct val="40000"/>
              </a:spcBef>
            </a:pPr>
            <a:r>
              <a:rPr lang="zh-CN" altLang="en-US" smtClean="0">
                <a:ea typeface="宋体" charset="-122"/>
              </a:rPr>
              <a:t>配置读写器镜像</a:t>
            </a:r>
            <a:endParaRPr lang="en-US" smtClean="0"/>
          </a:p>
          <a:p>
            <a:pPr lvl="1">
              <a:lnSpc>
                <a:spcPct val="90000"/>
              </a:lnSpc>
              <a:spcBef>
                <a:spcPts val="300"/>
              </a:spcBef>
              <a:buClr>
                <a:srgbClr val="CC3333"/>
              </a:buClr>
            </a:pPr>
            <a:r>
              <a:rPr lang="zh-CN" altLang="en-US" smtClean="0">
                <a:ea typeface="宋体" charset="-122"/>
              </a:rPr>
              <a:t>显示镜像</a:t>
            </a:r>
            <a:endParaRPr lang="en-US" smtClean="0"/>
          </a:p>
          <a:p>
            <a:pPr lvl="2">
              <a:lnSpc>
                <a:spcPct val="90000"/>
              </a:lnSpc>
              <a:spcBef>
                <a:spcPts val="300"/>
              </a:spcBef>
              <a:buClr>
                <a:srgbClr val="CC3333"/>
              </a:buClr>
            </a:pPr>
            <a:r>
              <a:rPr lang="en-US" smtClean="0"/>
              <a:t>Show </a:t>
            </a:r>
            <a:r>
              <a:rPr lang="en-US" altLang="zh-CN" smtClean="0">
                <a:ea typeface="宋体" charset="-122"/>
              </a:rPr>
              <a:t>image</a:t>
            </a:r>
            <a:r>
              <a:rPr lang="en-US" smtClean="0"/>
              <a:t> summary</a:t>
            </a:r>
          </a:p>
          <a:p>
            <a:pPr lvl="1">
              <a:lnSpc>
                <a:spcPct val="90000"/>
              </a:lnSpc>
              <a:spcBef>
                <a:spcPts val="300"/>
              </a:spcBef>
              <a:buClr>
                <a:srgbClr val="CC3333"/>
              </a:buClr>
            </a:pPr>
            <a:r>
              <a:rPr lang="zh-CN" altLang="en-US" smtClean="0">
                <a:ea typeface="宋体" charset="-122"/>
              </a:rPr>
              <a:t>配置镜像默认</a:t>
            </a:r>
            <a:endParaRPr lang="en-US" smtClean="0"/>
          </a:p>
          <a:p>
            <a:pPr lvl="2">
              <a:lnSpc>
                <a:spcPct val="90000"/>
              </a:lnSpc>
              <a:spcBef>
                <a:spcPts val="300"/>
              </a:spcBef>
              <a:buClr>
                <a:srgbClr val="CC3333"/>
              </a:buClr>
            </a:pPr>
            <a:r>
              <a:rPr lang="en-US" smtClean="0"/>
              <a:t>Config </a:t>
            </a:r>
            <a:r>
              <a:rPr lang="en-US" altLang="zh-CN" smtClean="0">
                <a:ea typeface="宋体" charset="-122"/>
              </a:rPr>
              <a:t>image</a:t>
            </a:r>
            <a:r>
              <a:rPr lang="en-US" smtClean="0"/>
              <a:t> </a:t>
            </a:r>
            <a:r>
              <a:rPr lang="en-US" altLang="zh-CN" smtClean="0">
                <a:ea typeface="宋体" charset="-122"/>
              </a:rPr>
              <a:t>default</a:t>
            </a:r>
            <a:endParaRPr lang="en-US" smtClean="0"/>
          </a:p>
        </p:txBody>
      </p:sp>
      <p:pic>
        <p:nvPicPr>
          <p:cNvPr id="10342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16650" y="914400"/>
            <a:ext cx="2443163"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80728157"/>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mtClean="0"/>
              <a:t>USB</a:t>
            </a:r>
            <a:r>
              <a:rPr lang="zh-CN" altLang="en-US" smtClean="0">
                <a:ea typeface="宋体" charset="-122"/>
              </a:rPr>
              <a:t>方式升级固件</a:t>
            </a:r>
            <a:endParaRPr lang="en-US" smtClean="0"/>
          </a:p>
        </p:txBody>
      </p:sp>
      <p:sp>
        <p:nvSpPr>
          <p:cNvPr id="104451" name="Rectangle 3"/>
          <p:cNvSpPr>
            <a:spLocks noGrp="1" noChangeArrowheads="1"/>
          </p:cNvSpPr>
          <p:nvPr>
            <p:ph type="body" idx="1"/>
          </p:nvPr>
        </p:nvSpPr>
        <p:spPr>
          <a:xfrm>
            <a:off x="457200" y="1447800"/>
            <a:ext cx="8559800" cy="4730750"/>
          </a:xfrm>
        </p:spPr>
        <p:txBody>
          <a:bodyPr/>
          <a:lstStyle/>
          <a:p>
            <a:pPr eaLnBrk="1" hangingPunct="1"/>
            <a:r>
              <a:rPr lang="zh-CN" altLang="en-US" sz="2000" b="0" smtClean="0">
                <a:ea typeface="宋体" charset="-122"/>
              </a:rPr>
              <a:t>在</a:t>
            </a:r>
            <a:r>
              <a:rPr lang="en-US" altLang="zh-CN" sz="2000" b="0" smtClean="0">
                <a:ea typeface="宋体" charset="-122"/>
              </a:rPr>
              <a:t>USB</a:t>
            </a:r>
            <a:r>
              <a:rPr lang="zh-CN" altLang="en-US" sz="2000" b="0" smtClean="0">
                <a:ea typeface="宋体" charset="-122"/>
              </a:rPr>
              <a:t>上建立目录</a:t>
            </a:r>
            <a:r>
              <a:rPr lang="en-US" sz="2000" b="0" smtClean="0"/>
              <a:t>impinj\revolution\upgrade\images\</a:t>
            </a:r>
          </a:p>
          <a:p>
            <a:pPr eaLnBrk="1" hangingPunct="1"/>
            <a:r>
              <a:rPr lang="zh-CN" altLang="en-US" sz="2000" b="0" smtClean="0">
                <a:ea typeface="宋体" charset="-122"/>
              </a:rPr>
              <a:t>在读写器加电启动时将</a:t>
            </a:r>
            <a:r>
              <a:rPr lang="en-US" altLang="zh-CN" sz="2000" b="0" smtClean="0">
                <a:ea typeface="宋体" charset="-122"/>
              </a:rPr>
              <a:t>USB</a:t>
            </a:r>
            <a:r>
              <a:rPr lang="zh-CN" altLang="en-US" sz="2000" b="0" smtClean="0">
                <a:ea typeface="宋体" charset="-122"/>
              </a:rPr>
              <a:t>插入到读写器，在固件更新过程中</a:t>
            </a:r>
            <a:r>
              <a:rPr lang="en-US" altLang="zh-CN" sz="2000" b="0" smtClean="0">
                <a:ea typeface="宋体" charset="-122"/>
              </a:rPr>
              <a:t>Power</a:t>
            </a:r>
            <a:r>
              <a:rPr lang="zh-CN" altLang="en-US" sz="2000" b="0" smtClean="0">
                <a:ea typeface="宋体" charset="-122"/>
              </a:rPr>
              <a:t>的</a:t>
            </a:r>
            <a:r>
              <a:rPr lang="en-US" altLang="zh-CN" sz="2000" b="0" smtClean="0">
                <a:ea typeface="宋体" charset="-122"/>
              </a:rPr>
              <a:t>LED</a:t>
            </a:r>
            <a:r>
              <a:rPr lang="zh-CN" altLang="en-US" sz="2000" b="0" smtClean="0">
                <a:ea typeface="宋体" charset="-122"/>
              </a:rPr>
              <a:t>灯会一直闪烁琥珀色，待更新完毕后，</a:t>
            </a:r>
            <a:r>
              <a:rPr lang="en-US" altLang="zh-CN" sz="2000" b="0" smtClean="0">
                <a:ea typeface="宋体" charset="-122"/>
              </a:rPr>
              <a:t>Power</a:t>
            </a:r>
            <a:r>
              <a:rPr lang="zh-CN" altLang="en-US" sz="2000" b="0" smtClean="0">
                <a:ea typeface="宋体" charset="-122"/>
              </a:rPr>
              <a:t>的</a:t>
            </a:r>
            <a:r>
              <a:rPr lang="en-US" altLang="zh-CN" sz="2000" b="0" smtClean="0">
                <a:ea typeface="宋体" charset="-122"/>
              </a:rPr>
              <a:t>LED</a:t>
            </a:r>
            <a:r>
              <a:rPr lang="zh-CN" altLang="en-US" sz="2000" b="0" smtClean="0">
                <a:ea typeface="宋体" charset="-122"/>
              </a:rPr>
              <a:t>灯恢复绿色</a:t>
            </a:r>
            <a:endParaRPr lang="en-US" altLang="zh-CN" sz="2000" b="0" smtClean="0">
              <a:ea typeface="宋体" charset="-122"/>
            </a:endParaRPr>
          </a:p>
          <a:p>
            <a:pPr eaLnBrk="1" hangingPunct="1"/>
            <a:r>
              <a:rPr lang="zh-CN" altLang="en-US" sz="2000" b="0" smtClean="0">
                <a:ea typeface="宋体" charset="-122"/>
              </a:rPr>
              <a:t>重新启动读写器</a:t>
            </a:r>
            <a:endParaRPr lang="en-US" sz="2000" b="0" smtClean="0"/>
          </a:p>
        </p:txBody>
      </p:sp>
    </p:spTree>
    <p:extLst>
      <p:ext uri="{BB962C8B-B14F-4D97-AF65-F5344CB8AC3E}">
        <p14:creationId xmlns:p14="http://schemas.microsoft.com/office/powerpoint/2010/main" xmlns="" val="524641529"/>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ivider_ligh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88"/>
            <a:ext cx="9177338" cy="686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475" name="Text Box 3"/>
          <p:cNvSpPr txBox="1">
            <a:spLocks noChangeArrowheads="1"/>
          </p:cNvSpPr>
          <p:nvPr/>
        </p:nvSpPr>
        <p:spPr bwMode="auto">
          <a:xfrm>
            <a:off x="3408363" y="2425700"/>
            <a:ext cx="2687637"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tx1"/>
                </a:solidFill>
                <a:latin typeface="Arial" charset="0"/>
                <a:cs typeface="Arial" charset="0"/>
              </a:defRPr>
            </a:lvl1pPr>
            <a:lvl2pPr marL="742950" indent="-285750">
              <a:defRPr sz="2000" b="1">
                <a:solidFill>
                  <a:schemeClr val="tx1"/>
                </a:solidFill>
                <a:latin typeface="Arial" charset="0"/>
                <a:cs typeface="Arial" charset="0"/>
              </a:defRPr>
            </a:lvl2pPr>
            <a:lvl3pPr marL="1143000" indent="-228600">
              <a:defRPr sz="2000" b="1">
                <a:solidFill>
                  <a:schemeClr val="tx1"/>
                </a:solidFill>
                <a:latin typeface="Arial" charset="0"/>
                <a:cs typeface="Arial" charset="0"/>
              </a:defRPr>
            </a:lvl3pPr>
            <a:lvl4pPr marL="1600200" indent="-228600">
              <a:defRPr sz="2000" b="1">
                <a:solidFill>
                  <a:schemeClr val="tx1"/>
                </a:solidFill>
                <a:latin typeface="Arial" charset="0"/>
                <a:cs typeface="Arial" charset="0"/>
              </a:defRPr>
            </a:lvl4pPr>
            <a:lvl5pPr marL="2057400" indent="-228600">
              <a:defRPr sz="2000" b="1">
                <a:solidFill>
                  <a:schemeClr val="tx1"/>
                </a:solidFill>
                <a:latin typeface="Arial" charset="0"/>
                <a:cs typeface="Arial" charset="0"/>
              </a:defRPr>
            </a:lvl5pPr>
            <a:lvl6pPr marL="25146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6pPr>
            <a:lvl7pPr marL="29718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7pPr>
            <a:lvl8pPr marL="34290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8pPr>
            <a:lvl9pPr marL="3886200" indent="-228600" eaLnBrk="0" fontAlgn="base" hangingPunct="0">
              <a:spcBef>
                <a:spcPct val="10000"/>
              </a:spcBef>
              <a:spcAft>
                <a:spcPct val="0"/>
              </a:spcAft>
              <a:buClr>
                <a:srgbClr val="CC3333"/>
              </a:buClr>
              <a:buFont typeface="Tahoma" pitchFamily="34" charset="0"/>
              <a:defRPr sz="2000" b="1">
                <a:solidFill>
                  <a:schemeClr val="tx1"/>
                </a:solidFill>
                <a:latin typeface="Arial" charset="0"/>
                <a:cs typeface="Arial" charset="0"/>
              </a:defRPr>
            </a:lvl9pPr>
          </a:lstStyle>
          <a:p>
            <a:pPr algn="ctr"/>
            <a:r>
              <a:rPr lang="en-US" altLang="zh-CN" sz="3600" i="1">
                <a:solidFill>
                  <a:schemeClr val="accent2"/>
                </a:solidFill>
                <a:latin typeface="Tahoma" pitchFamily="34" charset="0"/>
                <a:ea typeface="宋体" charset="-122"/>
                <a:cs typeface="Tahoma" pitchFamily="34" charset="0"/>
              </a:rPr>
              <a:t>Speedway Revolution</a:t>
            </a:r>
            <a:r>
              <a:rPr lang="zh-CN" altLang="en-US" sz="3600" i="1">
                <a:solidFill>
                  <a:schemeClr val="accent2"/>
                </a:solidFill>
                <a:latin typeface="Tahoma" pitchFamily="34" charset="0"/>
                <a:ea typeface="宋体" charset="-122"/>
                <a:cs typeface="Tahoma" pitchFamily="34" charset="0"/>
              </a:rPr>
              <a:t>编程部分</a:t>
            </a:r>
            <a:endParaRPr lang="en-US" sz="3600" i="1">
              <a:solidFill>
                <a:schemeClr val="accent2"/>
              </a:solidFill>
              <a:latin typeface="Tahoma" pitchFamily="34" charset="0"/>
              <a:ea typeface="宋体" charset="-122"/>
              <a:cs typeface="Tahoma" pitchFamily="34" charset="0"/>
            </a:endParaRPr>
          </a:p>
        </p:txBody>
      </p:sp>
    </p:spTree>
    <p:extLst>
      <p:ext uri="{BB962C8B-B14F-4D97-AF65-F5344CB8AC3E}">
        <p14:creationId xmlns:p14="http://schemas.microsoft.com/office/powerpoint/2010/main" xmlns="" val="2736495992"/>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smtClean="0">
                <a:ea typeface="宋体" charset="-122"/>
              </a:rPr>
              <a:t>API</a:t>
            </a:r>
            <a:r>
              <a:rPr lang="zh-CN" altLang="en-US" smtClean="0">
                <a:ea typeface="宋体" charset="-122"/>
              </a:rPr>
              <a:t>一览</a:t>
            </a:r>
            <a:endParaRPr lang="en-US" smtClean="0"/>
          </a:p>
        </p:txBody>
      </p:sp>
      <p:sp>
        <p:nvSpPr>
          <p:cNvPr id="106499" name="Rectangle 3"/>
          <p:cNvSpPr>
            <a:spLocks noGrp="1" noChangeArrowheads="1"/>
          </p:cNvSpPr>
          <p:nvPr>
            <p:ph type="body" idx="1"/>
          </p:nvPr>
        </p:nvSpPr>
        <p:spPr>
          <a:xfrm>
            <a:off x="457200" y="965200"/>
            <a:ext cx="5181600" cy="5213350"/>
          </a:xfrm>
        </p:spPr>
        <p:txBody>
          <a:bodyPr/>
          <a:lstStyle/>
          <a:p>
            <a:pPr eaLnBrk="1" hangingPunct="1"/>
            <a:r>
              <a:rPr lang="en-US" sz="2000" smtClean="0"/>
              <a:t>Windows</a:t>
            </a:r>
            <a:r>
              <a:rPr lang="zh-CN" altLang="en-US" sz="2000" smtClean="0">
                <a:ea typeface="宋体" charset="-122"/>
              </a:rPr>
              <a:t>平台</a:t>
            </a:r>
            <a:endParaRPr lang="en-US" sz="2000" smtClean="0"/>
          </a:p>
          <a:p>
            <a:pPr lvl="1" eaLnBrk="1" hangingPunct="1"/>
            <a:r>
              <a:rPr lang="en-US" sz="2000" smtClean="0"/>
              <a:t>SDK(C#)</a:t>
            </a:r>
          </a:p>
          <a:p>
            <a:pPr lvl="1" eaLnBrk="1" hangingPunct="1"/>
            <a:r>
              <a:rPr lang="en-US" sz="2000" smtClean="0"/>
              <a:t>LTK(C# Java C++)</a:t>
            </a:r>
          </a:p>
          <a:p>
            <a:pPr eaLnBrk="1" hangingPunct="1"/>
            <a:r>
              <a:rPr lang="en-US" sz="2000" smtClean="0"/>
              <a:t>Linux</a:t>
            </a:r>
            <a:r>
              <a:rPr lang="zh-CN" altLang="en-US" sz="2000" smtClean="0">
                <a:ea typeface="宋体" charset="-122"/>
              </a:rPr>
              <a:t>平台</a:t>
            </a:r>
            <a:endParaRPr lang="en-US" sz="2000" smtClean="0"/>
          </a:p>
          <a:p>
            <a:pPr lvl="1" eaLnBrk="1" hangingPunct="1"/>
            <a:r>
              <a:rPr lang="en-US" sz="2000" smtClean="0"/>
              <a:t>SDK(C++)</a:t>
            </a:r>
          </a:p>
          <a:p>
            <a:pPr lvl="1" eaLnBrk="1" hangingPunct="1"/>
            <a:r>
              <a:rPr lang="en-US" sz="2000" smtClean="0"/>
              <a:t>LTK(C++ C)</a:t>
            </a:r>
          </a:p>
          <a:p>
            <a:pPr lvl="1" eaLnBrk="1" hangingPunct="1"/>
            <a:r>
              <a:rPr lang="zh-CN" altLang="en-US" sz="2000" smtClean="0">
                <a:ea typeface="宋体" charset="-122"/>
              </a:rPr>
              <a:t>提供</a:t>
            </a:r>
            <a:r>
              <a:rPr lang="en-US" altLang="zh-CN" sz="2000" smtClean="0">
                <a:ea typeface="宋体" charset="-122"/>
              </a:rPr>
              <a:t>VMware</a:t>
            </a:r>
            <a:r>
              <a:rPr lang="zh-CN" altLang="en-US" sz="2000" smtClean="0">
                <a:ea typeface="宋体" charset="-122"/>
              </a:rPr>
              <a:t>镜像</a:t>
            </a:r>
            <a:r>
              <a:rPr lang="en-US" altLang="zh-CN" sz="2000" smtClean="0">
                <a:ea typeface="宋体" charset="-122"/>
              </a:rPr>
              <a:t>EDK</a:t>
            </a:r>
            <a:r>
              <a:rPr lang="zh-CN" altLang="en-US" sz="2000" smtClean="0">
                <a:ea typeface="宋体" charset="-122"/>
              </a:rPr>
              <a:t>，集成编译环境</a:t>
            </a:r>
            <a:endParaRPr lang="en-US" sz="2000" smtClean="0"/>
          </a:p>
          <a:p>
            <a:pPr eaLnBrk="1" hangingPunct="1"/>
            <a:r>
              <a:rPr lang="en-US" sz="2000" smtClean="0"/>
              <a:t>SDK</a:t>
            </a:r>
          </a:p>
          <a:p>
            <a:pPr lvl="1" eaLnBrk="1" hangingPunct="1"/>
            <a:r>
              <a:rPr lang="zh-CN" altLang="en-US" sz="2000" smtClean="0">
                <a:ea typeface="宋体" charset="-122"/>
              </a:rPr>
              <a:t>基于标签操作的编程接口</a:t>
            </a:r>
            <a:endParaRPr lang="en-US" sz="2000" smtClean="0"/>
          </a:p>
          <a:p>
            <a:pPr lvl="1" eaLnBrk="1" hangingPunct="1"/>
            <a:r>
              <a:rPr lang="zh-CN" altLang="en-US" sz="2000" smtClean="0">
                <a:ea typeface="宋体" charset="-122"/>
              </a:rPr>
              <a:t>学习成本更低</a:t>
            </a:r>
            <a:endParaRPr lang="en-US" altLang="zh-CN" sz="2000" smtClean="0">
              <a:ea typeface="宋体" charset="-122"/>
            </a:endParaRPr>
          </a:p>
          <a:p>
            <a:pPr lvl="1" eaLnBrk="1" hangingPunct="1"/>
            <a:r>
              <a:rPr lang="zh-CN" altLang="en-US" sz="2000" smtClean="0">
                <a:ea typeface="宋体" charset="-122"/>
              </a:rPr>
              <a:t>操作更简便</a:t>
            </a:r>
            <a:endParaRPr lang="en-US" sz="2000" smtClean="0"/>
          </a:p>
          <a:p>
            <a:pPr eaLnBrk="1" hangingPunct="1"/>
            <a:r>
              <a:rPr lang="en-US" sz="2000" smtClean="0"/>
              <a:t>LTK</a:t>
            </a:r>
          </a:p>
          <a:p>
            <a:pPr lvl="1" eaLnBrk="1" hangingPunct="1"/>
            <a:r>
              <a:rPr lang="zh-CN" altLang="en-US" sz="2000" smtClean="0">
                <a:ea typeface="宋体" charset="-122"/>
              </a:rPr>
              <a:t>基于</a:t>
            </a:r>
            <a:r>
              <a:rPr lang="en-US" altLang="zh-CN" sz="2000" smtClean="0">
                <a:ea typeface="宋体" charset="-122"/>
              </a:rPr>
              <a:t>LLRP</a:t>
            </a:r>
            <a:r>
              <a:rPr lang="zh-CN" altLang="en-US" sz="2000" smtClean="0">
                <a:ea typeface="宋体" charset="-122"/>
              </a:rPr>
              <a:t>协议的编程接口</a:t>
            </a:r>
            <a:endParaRPr lang="en-US" sz="2000" smtClean="0"/>
          </a:p>
          <a:p>
            <a:pPr lvl="1" eaLnBrk="1" hangingPunct="1"/>
            <a:r>
              <a:rPr lang="zh-CN" altLang="en-US" sz="2000" smtClean="0">
                <a:ea typeface="宋体" charset="-122"/>
              </a:rPr>
              <a:t>多语言支持，编程效率更高</a:t>
            </a:r>
            <a:endParaRPr lang="en-US" sz="2000" smtClean="0"/>
          </a:p>
          <a:p>
            <a:pPr lvl="1" eaLnBrk="1" hangingPunct="1">
              <a:buFont typeface="Arial" charset="0"/>
              <a:buNone/>
            </a:pPr>
            <a:endParaRPr lang="en-US" sz="2000" smtClean="0"/>
          </a:p>
        </p:txBody>
      </p:sp>
      <p:pic>
        <p:nvPicPr>
          <p:cNvPr id="106500" name="Picture 4" descr="Octane SDK 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67400" y="1050925"/>
            <a:ext cx="3200400" cy="230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83827671"/>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1_Impinj Informal Default">
  <a:themeElements>
    <a:clrScheme name="">
      <a:dk1>
        <a:srgbClr val="000000"/>
      </a:dk1>
      <a:lt1>
        <a:srgbClr val="FFFFFF"/>
      </a:lt1>
      <a:dk2>
        <a:srgbClr val="CC3333"/>
      </a:dk2>
      <a:lt2>
        <a:srgbClr val="969696"/>
      </a:lt2>
      <a:accent1>
        <a:srgbClr val="235D9F"/>
      </a:accent1>
      <a:accent2>
        <a:srgbClr val="FFFF00"/>
      </a:accent2>
      <a:accent3>
        <a:srgbClr val="FFFFFF"/>
      </a:accent3>
      <a:accent4>
        <a:srgbClr val="000000"/>
      </a:accent4>
      <a:accent5>
        <a:srgbClr val="ACB6CD"/>
      </a:accent5>
      <a:accent6>
        <a:srgbClr val="E7E700"/>
      </a:accent6>
      <a:hlink>
        <a:srgbClr val="008000"/>
      </a:hlink>
      <a:folHlink>
        <a:srgbClr val="99CCFF"/>
      </a:folHlink>
    </a:clrScheme>
    <a:fontScheme name="Default Design">
      <a:majorFont>
        <a:latin typeface="Tahoma"/>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CC"/>
        </a:dk2>
        <a:lt2>
          <a:srgbClr val="000000"/>
        </a:lt2>
        <a:accent1>
          <a:srgbClr val="64D7F6"/>
        </a:accent1>
        <a:accent2>
          <a:srgbClr val="333399"/>
        </a:accent2>
        <a:accent3>
          <a:srgbClr val="FFFFFF"/>
        </a:accent3>
        <a:accent4>
          <a:srgbClr val="DADADA"/>
        </a:accent4>
        <a:accent5>
          <a:srgbClr val="B8E8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FFFFFF"/>
        </a:dk1>
        <a:lt1>
          <a:srgbClr val="FFFFFF"/>
        </a:lt1>
        <a:dk2>
          <a:srgbClr val="FFFFCC"/>
        </a:dk2>
        <a:lt2>
          <a:srgbClr val="000000"/>
        </a:lt2>
        <a:accent1>
          <a:srgbClr val="4CCBF8"/>
        </a:accent1>
        <a:accent2>
          <a:srgbClr val="333399"/>
        </a:accent2>
        <a:accent3>
          <a:srgbClr val="FFFFFF"/>
        </a:accent3>
        <a:accent4>
          <a:srgbClr val="DADADA"/>
        </a:accent4>
        <a:accent5>
          <a:srgbClr val="B2E2F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FFFFFF"/>
        </a:dk1>
        <a:lt1>
          <a:srgbClr val="FFFFFF"/>
        </a:lt1>
        <a:dk2>
          <a:srgbClr val="FFFFCC"/>
        </a:dk2>
        <a:lt2>
          <a:srgbClr val="000000"/>
        </a:lt2>
        <a:accent1>
          <a:srgbClr val="33C4F7"/>
        </a:accent1>
        <a:accent2>
          <a:srgbClr val="333399"/>
        </a:accent2>
        <a:accent3>
          <a:srgbClr val="FFFFFF"/>
        </a:accent3>
        <a:accent4>
          <a:srgbClr val="DADADA"/>
        </a:accent4>
        <a:accent5>
          <a:srgbClr val="ADDE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41060</TotalTime>
  <Words>12504</Words>
  <Application>Microsoft Office PowerPoint</Application>
  <PresentationFormat>On-screen Show (4:3)</PresentationFormat>
  <Paragraphs>3122</Paragraphs>
  <Slides>258</Slides>
  <Notes>167</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4</vt:i4>
      </vt:variant>
      <vt:variant>
        <vt:lpstr>Slide Titles</vt:lpstr>
      </vt:variant>
      <vt:variant>
        <vt:i4>258</vt:i4>
      </vt:variant>
    </vt:vector>
  </HeadingPairs>
  <TitlesOfParts>
    <vt:vector size="264" baseType="lpstr">
      <vt:lpstr>1_Impinj Informal Default</vt:lpstr>
      <vt:lpstr>C:\Chris\Travel\12-04-03 Orlando J Live\Logical_layer.dsf</vt:lpstr>
      <vt:lpstr>Worksheet</vt:lpstr>
      <vt:lpstr>Photo Editor Photo</vt:lpstr>
      <vt:lpstr>Visio</vt:lpstr>
      <vt:lpstr>AutoSketch Drawing</vt:lpstr>
      <vt:lpstr>Slide 1</vt:lpstr>
      <vt:lpstr>市场领导力</vt:lpstr>
      <vt:lpstr>产品历史</vt:lpstr>
      <vt:lpstr>Monza®      标签芯片</vt:lpstr>
      <vt:lpstr>Ind®      读写器芯片</vt:lpstr>
      <vt:lpstr>Seedwa                读写器系列</vt:lpstr>
      <vt:lpstr>RFID数据采集和交互平台</vt:lpstr>
      <vt:lpstr>核心应用领域</vt:lpstr>
      <vt:lpstr>存在的理由</vt:lpstr>
      <vt:lpstr>RFID 基础</vt:lpstr>
      <vt:lpstr>大纲</vt:lpstr>
      <vt:lpstr>Slide 12</vt:lpstr>
      <vt:lpstr>波长和频率</vt:lpstr>
      <vt:lpstr>Slide 14</vt:lpstr>
      <vt:lpstr>信道</vt:lpstr>
      <vt:lpstr>Slide 16</vt:lpstr>
      <vt:lpstr>功率单位</vt:lpstr>
      <vt:lpstr>EIRP vs. ERP </vt:lpstr>
      <vt:lpstr>Slide 19</vt:lpstr>
      <vt:lpstr>天线增益的单位转换</vt:lpstr>
      <vt:lpstr>Slide 21</vt:lpstr>
      <vt:lpstr>Slide 22</vt:lpstr>
      <vt:lpstr>RFID历史</vt:lpstr>
      <vt:lpstr>RFID现状</vt:lpstr>
      <vt:lpstr>遵守的协议规范</vt:lpstr>
      <vt:lpstr>遵守的协议规范</vt:lpstr>
      <vt:lpstr>RFID如何工作</vt:lpstr>
      <vt:lpstr>第二代射频通信</vt:lpstr>
      <vt:lpstr>RFID 生态系统</vt:lpstr>
      <vt:lpstr>EPC Global协议框架</vt:lpstr>
      <vt:lpstr>EPC Global协议框架</vt:lpstr>
      <vt:lpstr>EPC Global C1G2空中接口协议V1.2</vt:lpstr>
      <vt:lpstr>大纲</vt:lpstr>
      <vt:lpstr>Slide 34</vt:lpstr>
      <vt:lpstr>Slide 35</vt:lpstr>
      <vt:lpstr>标签盘点</vt:lpstr>
      <vt:lpstr>时隙ALOHA</vt:lpstr>
      <vt:lpstr>Slide 38</vt:lpstr>
      <vt:lpstr>Slide 39</vt:lpstr>
      <vt:lpstr>Slide 40</vt:lpstr>
      <vt:lpstr>Slide 41</vt:lpstr>
      <vt:lpstr>Slide 42</vt:lpstr>
      <vt:lpstr>读写器模式</vt:lpstr>
      <vt:lpstr>Slide 44</vt:lpstr>
      <vt:lpstr>Slide 45</vt:lpstr>
      <vt:lpstr>Slide 46</vt:lpstr>
      <vt:lpstr>Slide 47</vt:lpstr>
      <vt:lpstr>Slide 48</vt:lpstr>
      <vt:lpstr>Slide 49</vt:lpstr>
      <vt:lpstr>Slide 50</vt:lpstr>
      <vt:lpstr>Slide 51</vt:lpstr>
      <vt:lpstr>Slide 52</vt:lpstr>
      <vt:lpstr>Slide 53</vt:lpstr>
      <vt:lpstr>EPC Global C1G2空中接口协议V2</vt:lpstr>
      <vt:lpstr>标准规范</vt:lpstr>
      <vt:lpstr>标准规范</vt:lpstr>
      <vt:lpstr>C1G2 V1.2</vt:lpstr>
      <vt:lpstr>C1G2 V2.0</vt:lpstr>
      <vt:lpstr>RFID技术集</vt:lpstr>
      <vt:lpstr>Gen2 V2 用于EAS</vt:lpstr>
      <vt:lpstr>Gen2 V2 用于安全</vt:lpstr>
      <vt:lpstr>Gen2 V2 用于用户隐私</vt:lpstr>
      <vt:lpstr>Gen2 V2 用于文件管理</vt:lpstr>
      <vt:lpstr>Gen2 V2 用于防伪</vt:lpstr>
      <vt:lpstr>Gen2 V2 命令</vt:lpstr>
      <vt:lpstr>RFID 固定式读写器  </vt:lpstr>
      <vt:lpstr>大纲</vt:lpstr>
      <vt:lpstr>Slide 68</vt:lpstr>
      <vt:lpstr>Speedway 家族</vt:lpstr>
      <vt:lpstr>Impinj Speedway® Revolution</vt:lpstr>
      <vt:lpstr>Impinj xPortal ®</vt:lpstr>
      <vt:lpstr>读写器一览</vt:lpstr>
      <vt:lpstr>Slide 73</vt:lpstr>
      <vt:lpstr>Autopilot™ 优化配置</vt:lpstr>
      <vt:lpstr>Autoset算法专利</vt:lpstr>
      <vt:lpstr>Slide 76</vt:lpstr>
      <vt:lpstr>低功耗模式 (LDC)</vt:lpstr>
      <vt:lpstr>Slide 78</vt:lpstr>
      <vt:lpstr>以太网供电</vt:lpstr>
      <vt:lpstr>独特的天线设计更多的标签读取</vt:lpstr>
      <vt:lpstr>GPIO 外接传感器触发输入和输出</vt:lpstr>
      <vt:lpstr>更多的外部接口支持</vt:lpstr>
      <vt:lpstr>天线端口和LED状态灯</vt:lpstr>
      <vt:lpstr>Revolution状态灯</vt:lpstr>
      <vt:lpstr>Slide 85</vt:lpstr>
      <vt:lpstr>开始动手</vt:lpstr>
      <vt:lpstr>Ping读写器</vt:lpstr>
      <vt:lpstr>“Request Timed Out”</vt:lpstr>
      <vt:lpstr>“Ping Request Could Not Find Host…”</vt:lpstr>
      <vt:lpstr>“Destination Host Unreachable”</vt:lpstr>
      <vt:lpstr>Slide 91</vt:lpstr>
      <vt:lpstr>网页配置读写器</vt:lpstr>
      <vt:lpstr>Rshell配置读写器  </vt:lpstr>
      <vt:lpstr>Rshell命令 </vt:lpstr>
      <vt:lpstr>Rshell命令 </vt:lpstr>
      <vt:lpstr>Rshell命令 </vt:lpstr>
      <vt:lpstr>USB方式升级固件</vt:lpstr>
      <vt:lpstr>Slide 98</vt:lpstr>
      <vt:lpstr>API一览</vt:lpstr>
      <vt:lpstr>Slide 100</vt:lpstr>
      <vt:lpstr>SDK—深度封装LTK</vt:lpstr>
      <vt:lpstr>SDK-读写器设置</vt:lpstr>
      <vt:lpstr>SDK-读写器设置</vt:lpstr>
      <vt:lpstr>SDK-读写器设置</vt:lpstr>
      <vt:lpstr>SDK-标签报告设置</vt:lpstr>
      <vt:lpstr>SDK-读写器事件订阅</vt:lpstr>
      <vt:lpstr>SDK-读写器事件接收</vt:lpstr>
      <vt:lpstr>SDK-检测读写器</vt:lpstr>
      <vt:lpstr>Slide 109</vt:lpstr>
      <vt:lpstr>LLRP与LTK</vt:lpstr>
      <vt:lpstr>LLRP-构成</vt:lpstr>
      <vt:lpstr>LLRP-工作一览</vt:lpstr>
      <vt:lpstr>LLRP-操作说明</vt:lpstr>
      <vt:lpstr>LTK-初始化</vt:lpstr>
      <vt:lpstr>LTK-事件订阅</vt:lpstr>
      <vt:lpstr>LTK-启用扩展</vt:lpstr>
      <vt:lpstr>LTK-出厂设置</vt:lpstr>
      <vt:lpstr>LTK-读写器操作描述</vt:lpstr>
      <vt:lpstr>LTK-读写器操作描述</vt:lpstr>
      <vt:lpstr>LTK-标签访问描述</vt:lpstr>
      <vt:lpstr>LTK-标签访问描述</vt:lpstr>
      <vt:lpstr>LTK-读写器参数设置</vt:lpstr>
      <vt:lpstr>实用工具</vt:lpstr>
      <vt:lpstr>RFID中间件</vt:lpstr>
      <vt:lpstr>RFID中间件</vt:lpstr>
      <vt:lpstr>RFID 中间件标准</vt:lpstr>
      <vt:lpstr>RFID 中间件-BizTalk</vt:lpstr>
      <vt:lpstr>RFID 中间件-IBM WebSphere</vt:lpstr>
      <vt:lpstr>RFID 中间件-Oracle Edge Server</vt:lpstr>
      <vt:lpstr>RFID 中间件-Sybase(SAP)RFID Anywhere</vt:lpstr>
      <vt:lpstr>Speedway Antenna Hub</vt:lpstr>
      <vt:lpstr>Speedway Antenna Hub</vt:lpstr>
      <vt:lpstr>连接方式</vt:lpstr>
      <vt:lpstr>使用方法</vt:lpstr>
      <vt:lpstr>技术指标</vt:lpstr>
      <vt:lpstr>Antenna Hub应用</vt:lpstr>
      <vt:lpstr>使用注意事项</vt:lpstr>
      <vt:lpstr>读写器天线</vt:lpstr>
      <vt:lpstr>耦合方式</vt:lpstr>
      <vt:lpstr>天线技术</vt:lpstr>
      <vt:lpstr>天线技术</vt:lpstr>
      <vt:lpstr>天线的数据手册</vt:lpstr>
      <vt:lpstr>天线波瓣宽度</vt:lpstr>
      <vt:lpstr>Impinj读写器天线</vt:lpstr>
      <vt:lpstr>Matchbox</vt:lpstr>
      <vt:lpstr>Guardwall</vt:lpstr>
      <vt:lpstr>Mini Guardrail</vt:lpstr>
      <vt:lpstr>Threshold</vt:lpstr>
      <vt:lpstr>Brickyard</vt:lpstr>
      <vt:lpstr>读写器天线的场强</vt:lpstr>
      <vt:lpstr>RFID标签</vt:lpstr>
      <vt:lpstr>大纲</vt:lpstr>
      <vt:lpstr>Slide 153</vt:lpstr>
      <vt:lpstr>标签结构</vt:lpstr>
      <vt:lpstr>RFID标签制作步骤</vt:lpstr>
      <vt:lpstr>Slide 156</vt:lpstr>
      <vt:lpstr>Slide 157</vt:lpstr>
      <vt:lpstr>标签激活功率</vt:lpstr>
      <vt:lpstr>Slide 159</vt:lpstr>
      <vt:lpstr>读写性能</vt:lpstr>
      <vt:lpstr>写灵敏度= 可靠性 = 吞吐量</vt:lpstr>
      <vt:lpstr>特性</vt:lpstr>
      <vt:lpstr>TagFocus™ 获取难读标签</vt:lpstr>
      <vt:lpstr>TagFocus适合的应用</vt:lpstr>
      <vt:lpstr>FastID™ 适合使用TID的场合 </vt:lpstr>
      <vt:lpstr>FASTID的益处</vt:lpstr>
      <vt:lpstr>Slide 167</vt:lpstr>
      <vt:lpstr>Slide 168</vt:lpstr>
      <vt:lpstr>单天线标签芯片有读取盲区</vt:lpstr>
      <vt:lpstr>True3D™双天线标签具有全向识别性能</vt:lpstr>
      <vt:lpstr>True3D™实验室测试结果</vt:lpstr>
      <vt:lpstr>True 3D益处</vt:lpstr>
      <vt:lpstr>Slide 173</vt:lpstr>
      <vt:lpstr>Impinj QT™ – 读控制</vt:lpstr>
      <vt:lpstr>Impinj QT™ – 距离控制</vt:lpstr>
      <vt:lpstr>永久块锁</vt:lpstr>
      <vt:lpstr>Slide 177</vt:lpstr>
      <vt:lpstr>Monza 产品线特性</vt:lpstr>
      <vt:lpstr>标签选型</vt:lpstr>
      <vt:lpstr>大纲</vt:lpstr>
      <vt:lpstr>不同标签的读取距离</vt:lpstr>
      <vt:lpstr>相同标签在不同介质上的读取距离</vt:lpstr>
      <vt:lpstr>True 3D标签辐射方向图</vt:lpstr>
      <vt:lpstr>如何选择标签</vt:lpstr>
      <vt:lpstr>通过测试选择适合的标签</vt:lpstr>
      <vt:lpstr>Monza X</vt:lpstr>
      <vt:lpstr>特性</vt:lpstr>
      <vt:lpstr>封装 </vt:lpstr>
      <vt:lpstr>应用 – 设备配置</vt:lpstr>
      <vt:lpstr>安全和隐私</vt:lpstr>
      <vt:lpstr>应用 – 产品维护</vt:lpstr>
      <vt:lpstr>BAP读写性能</vt:lpstr>
      <vt:lpstr>电子价签</vt:lpstr>
      <vt:lpstr>Sensor Tags</vt:lpstr>
      <vt:lpstr>数据记录</vt:lpstr>
      <vt:lpstr>天线设计选择</vt:lpstr>
      <vt:lpstr>X-2K与X-8K兼容</vt:lpstr>
      <vt:lpstr>STP</vt:lpstr>
      <vt:lpstr>目标: 促进RFID规模化</vt:lpstr>
      <vt:lpstr>Slide 200</vt:lpstr>
      <vt:lpstr>Monza 5 – 适合单品级应用</vt:lpstr>
      <vt:lpstr>Monza 标签芯片</vt:lpstr>
      <vt:lpstr>Slide 203</vt:lpstr>
      <vt:lpstr>需求和规模驱动革新</vt:lpstr>
      <vt:lpstr>Impinj® STP™ 源标签平台</vt:lpstr>
      <vt:lpstr>STP 平台组成</vt:lpstr>
      <vt:lpstr>编码方案</vt:lpstr>
      <vt:lpstr>满足工业级的吞吐量要求</vt:lpstr>
      <vt:lpstr>Impinj Roadmap Delivers Required Throughput </vt:lpstr>
      <vt:lpstr>STP + Monza</vt:lpstr>
      <vt:lpstr>STP 1.0所支持的场景</vt:lpstr>
      <vt:lpstr>编码模式</vt:lpstr>
      <vt:lpstr>编码和管理标签盘点数量</vt:lpstr>
      <vt:lpstr>出错处理方法</vt:lpstr>
      <vt:lpstr>批量编码- 成功编码</vt:lpstr>
      <vt:lpstr>批量编码- 失败编码</vt:lpstr>
      <vt:lpstr>Slide 217</vt:lpstr>
      <vt:lpstr>STP License</vt:lpstr>
      <vt:lpstr>编码数据管理</vt:lpstr>
      <vt:lpstr>编码数据管理</vt:lpstr>
      <vt:lpstr>编码数据管理</vt:lpstr>
      <vt:lpstr>编码操作触发- ROSpec</vt:lpstr>
      <vt:lpstr>编码操作</vt:lpstr>
      <vt:lpstr>编码操作结果</vt:lpstr>
      <vt:lpstr>编码操作结果</vt:lpstr>
      <vt:lpstr>编码和设置GPO</vt:lpstr>
      <vt:lpstr>推荐参数设置</vt:lpstr>
      <vt:lpstr>验证</vt:lpstr>
      <vt:lpstr>编码所使用的天线</vt:lpstr>
      <vt:lpstr>Slide 230</vt:lpstr>
      <vt:lpstr>管理组织</vt:lpstr>
      <vt:lpstr>UCC</vt:lpstr>
      <vt:lpstr>EAN</vt:lpstr>
      <vt:lpstr>GS1</vt:lpstr>
      <vt:lpstr>EPC global</vt:lpstr>
      <vt:lpstr>UID</vt:lpstr>
      <vt:lpstr>Barcode       EPC</vt:lpstr>
      <vt:lpstr>Slide 238</vt:lpstr>
      <vt:lpstr>SGTIN</vt:lpstr>
      <vt:lpstr>GS1 EPC 序列化基础</vt:lpstr>
      <vt:lpstr>GS1 EPC Tag Data Standard</vt:lpstr>
      <vt:lpstr>Serial Number Partitioning</vt:lpstr>
      <vt:lpstr>Slide 243</vt:lpstr>
      <vt:lpstr>MSS 自序列化高速编码技术</vt:lpstr>
      <vt:lpstr>MSS Access Spec</vt:lpstr>
      <vt:lpstr>支持的标签类型</vt:lpstr>
      <vt:lpstr>采用Monza自序列化对标签进行SGTIN-96编码</vt:lpstr>
      <vt:lpstr>Monza 5 公式</vt:lpstr>
      <vt:lpstr>管道式编码</vt:lpstr>
      <vt:lpstr>Slide 250</vt:lpstr>
      <vt:lpstr>MSS Access Spec</vt:lpstr>
      <vt:lpstr>EPC Data and Mask</vt:lpstr>
      <vt:lpstr>EPC Data and Mask</vt:lpstr>
      <vt:lpstr>EPC Data and Mask 举列</vt:lpstr>
      <vt:lpstr>EncodeOperationResponsibility</vt:lpstr>
      <vt:lpstr>EncodeOperationResponsibility</vt:lpstr>
      <vt:lpstr>Bulk Encoding</vt:lpstr>
      <vt:lpstr>Bulk Encoding – 管道式</vt:lpstr>
    </vt:vector>
  </TitlesOfParts>
  <Company>Impinj,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Doug Bourque</dc:creator>
  <cp:lastModifiedBy>testuser</cp:lastModifiedBy>
  <cp:revision>1080</cp:revision>
  <dcterms:created xsi:type="dcterms:W3CDTF">2009-01-07T19:29:56Z</dcterms:created>
  <dcterms:modified xsi:type="dcterms:W3CDTF">2014-11-19T04:27:29Z</dcterms:modified>
</cp:coreProperties>
</file>